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18" r:id="rId2"/>
    <p:sldId id="373" r:id="rId3"/>
    <p:sldId id="374" r:id="rId4"/>
    <p:sldId id="375" r:id="rId5"/>
    <p:sldId id="376" r:id="rId6"/>
    <p:sldId id="377" r:id="rId7"/>
    <p:sldId id="378" r:id="rId8"/>
    <p:sldId id="379" r:id="rId9"/>
    <p:sldId id="380" r:id="rId10"/>
    <p:sldId id="381" r:id="rId11"/>
    <p:sldId id="382" r:id="rId12"/>
    <p:sldId id="383" r:id="rId13"/>
    <p:sldId id="384" r:id="rId14"/>
    <p:sldId id="385" r:id="rId15"/>
    <p:sldId id="386" r:id="rId16"/>
    <p:sldId id="387" r:id="rId17"/>
    <p:sldId id="388" r:id="rId18"/>
    <p:sldId id="389" r:id="rId19"/>
    <p:sldId id="390" r:id="rId20"/>
    <p:sldId id="391" r:id="rId21"/>
    <p:sldId id="392" r:id="rId22"/>
    <p:sldId id="393" r:id="rId23"/>
    <p:sldId id="394" r:id="rId24"/>
    <p:sldId id="395" r:id="rId25"/>
    <p:sldId id="396" r:id="rId26"/>
    <p:sldId id="397" r:id="rId27"/>
    <p:sldId id="398" r:id="rId28"/>
    <p:sldId id="399" r:id="rId29"/>
    <p:sldId id="400" r:id="rId30"/>
    <p:sldId id="401" r:id="rId31"/>
    <p:sldId id="402" r:id="rId32"/>
    <p:sldId id="403" r:id="rId33"/>
    <p:sldId id="404" r:id="rId34"/>
    <p:sldId id="405" r:id="rId35"/>
    <p:sldId id="406" r:id="rId36"/>
    <p:sldId id="407" r:id="rId37"/>
    <p:sldId id="408" r:id="rId38"/>
    <p:sldId id="409" r:id="rId39"/>
    <p:sldId id="410" r:id="rId40"/>
    <p:sldId id="411" r:id="rId41"/>
    <p:sldId id="412" r:id="rId42"/>
    <p:sldId id="413" r:id="rId43"/>
    <p:sldId id="417" r:id="rId44"/>
    <p:sldId id="416" r:id="rId45"/>
    <p:sldId id="415" r:id="rId46"/>
    <p:sldId id="414" r:id="rId47"/>
    <p:sldId id="419" r:id="rId48"/>
    <p:sldId id="420" r:id="rId49"/>
    <p:sldId id="421" r:id="rId50"/>
    <p:sldId id="422" r:id="rId51"/>
    <p:sldId id="424" r:id="rId52"/>
    <p:sldId id="426" r:id="rId53"/>
    <p:sldId id="428" r:id="rId54"/>
    <p:sldId id="429" r:id="rId55"/>
    <p:sldId id="431" r:id="rId56"/>
    <p:sldId id="432" r:id="rId57"/>
    <p:sldId id="434" r:id="rId58"/>
    <p:sldId id="435" r:id="rId59"/>
    <p:sldId id="436" r:id="rId60"/>
    <p:sldId id="437" r:id="rId61"/>
    <p:sldId id="439" r:id="rId62"/>
    <p:sldId id="440" r:id="rId63"/>
    <p:sldId id="442" r:id="rId64"/>
    <p:sldId id="444" r:id="rId65"/>
    <p:sldId id="445" r:id="rId66"/>
    <p:sldId id="447" r:id="rId67"/>
    <p:sldId id="448" r:id="rId68"/>
    <p:sldId id="450" r:id="rId69"/>
    <p:sldId id="451" r:id="rId70"/>
    <p:sldId id="453" r:id="rId71"/>
    <p:sldId id="454" r:id="rId72"/>
    <p:sldId id="455" r:id="rId73"/>
    <p:sldId id="456" r:id="rId74"/>
    <p:sldId id="458" r:id="rId75"/>
    <p:sldId id="460" r:id="rId76"/>
    <p:sldId id="462" r:id="rId77"/>
    <p:sldId id="464" r:id="rId78"/>
    <p:sldId id="465" r:id="rId79"/>
    <p:sldId id="466" r:id="rId80"/>
    <p:sldId id="470" r:id="rId81"/>
    <p:sldId id="472" r:id="rId82"/>
    <p:sldId id="474" r:id="rId83"/>
    <p:sldId id="476" r:id="rId84"/>
    <p:sldId id="478" r:id="rId85"/>
    <p:sldId id="479" r:id="rId86"/>
    <p:sldId id="480" r:id="rId87"/>
    <p:sldId id="481" r:id="rId88"/>
    <p:sldId id="482" r:id="rId89"/>
    <p:sldId id="483" r:id="rId90"/>
    <p:sldId id="484" r:id="rId91"/>
    <p:sldId id="485" r:id="rId92"/>
    <p:sldId id="486" r:id="rId93"/>
    <p:sldId id="488" r:id="rId94"/>
    <p:sldId id="489" r:id="rId95"/>
    <p:sldId id="491" r:id="rId96"/>
    <p:sldId id="492" r:id="rId9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300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033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771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8311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402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188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785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051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603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409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299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99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669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59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79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350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567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2/17/2019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0467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54955" y="1447800"/>
            <a:ext cx="9558072" cy="3329581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</a:rPr>
              <a:t>MR Anatomy of the Abdomen and Pelvis</a:t>
            </a:r>
          </a:p>
        </p:txBody>
      </p:sp>
    </p:spTree>
    <p:extLst>
      <p:ext uri="{BB962C8B-B14F-4D97-AF65-F5344CB8AC3E}">
        <p14:creationId xmlns:p14="http://schemas.microsoft.com/office/powerpoint/2010/main" val="1413338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100_1186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5" y="446089"/>
            <a:ext cx="6292850" cy="596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Line 5"/>
          <p:cNvSpPr>
            <a:spLocks noChangeShapeType="1"/>
          </p:cNvSpPr>
          <p:nvPr/>
        </p:nvSpPr>
        <p:spPr bwMode="auto">
          <a:xfrm flipH="1">
            <a:off x="5257800" y="3581400"/>
            <a:ext cx="381000" cy="1600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412" name="Line 6"/>
          <p:cNvSpPr>
            <a:spLocks noChangeShapeType="1"/>
          </p:cNvSpPr>
          <p:nvPr/>
        </p:nvSpPr>
        <p:spPr bwMode="auto">
          <a:xfrm>
            <a:off x="6477000" y="3733800"/>
            <a:ext cx="228600" cy="1524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413" name="Line 7"/>
          <p:cNvSpPr>
            <a:spLocks noChangeShapeType="1"/>
          </p:cNvSpPr>
          <p:nvPr/>
        </p:nvSpPr>
        <p:spPr bwMode="auto">
          <a:xfrm flipH="1" flipV="1">
            <a:off x="5486400" y="1371600"/>
            <a:ext cx="457200" cy="1752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414" name="Line 8"/>
          <p:cNvSpPr>
            <a:spLocks noChangeShapeType="1"/>
          </p:cNvSpPr>
          <p:nvPr/>
        </p:nvSpPr>
        <p:spPr bwMode="auto">
          <a:xfrm flipV="1">
            <a:off x="6477000" y="1295400"/>
            <a:ext cx="228600" cy="1600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415" name="Line 9"/>
          <p:cNvSpPr>
            <a:spLocks noChangeShapeType="1"/>
          </p:cNvSpPr>
          <p:nvPr/>
        </p:nvSpPr>
        <p:spPr bwMode="auto">
          <a:xfrm flipV="1">
            <a:off x="6553200" y="1676400"/>
            <a:ext cx="1371600" cy="1524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4800600" y="5181601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IVC</a:t>
            </a:r>
          </a:p>
        </p:txBody>
      </p:sp>
      <p:sp>
        <p:nvSpPr>
          <p:cNvPr id="17417" name="Text Box 11"/>
          <p:cNvSpPr txBox="1">
            <a:spLocks noChangeArrowheads="1"/>
          </p:cNvSpPr>
          <p:nvPr/>
        </p:nvSpPr>
        <p:spPr bwMode="auto">
          <a:xfrm>
            <a:off x="6629400" y="5257801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Aorta</a:t>
            </a:r>
          </a:p>
        </p:txBody>
      </p:sp>
      <p:sp>
        <p:nvSpPr>
          <p:cNvPr id="17418" name="Text Box 12"/>
          <p:cNvSpPr txBox="1">
            <a:spLocks noChangeArrowheads="1"/>
          </p:cNvSpPr>
          <p:nvPr/>
        </p:nvSpPr>
        <p:spPr bwMode="auto">
          <a:xfrm>
            <a:off x="5105400" y="990601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SMV</a:t>
            </a:r>
          </a:p>
        </p:txBody>
      </p:sp>
      <p:sp>
        <p:nvSpPr>
          <p:cNvPr id="17419" name="Text Box 13"/>
          <p:cNvSpPr txBox="1">
            <a:spLocks noChangeArrowheads="1"/>
          </p:cNvSpPr>
          <p:nvPr/>
        </p:nvSpPr>
        <p:spPr bwMode="auto">
          <a:xfrm>
            <a:off x="6553200" y="914401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Splenic Vein</a:t>
            </a:r>
          </a:p>
        </p:txBody>
      </p:sp>
      <p:sp>
        <p:nvSpPr>
          <p:cNvPr id="17420" name="Text Box 14"/>
          <p:cNvSpPr txBox="1">
            <a:spLocks noChangeArrowheads="1"/>
          </p:cNvSpPr>
          <p:nvPr/>
        </p:nvSpPr>
        <p:spPr bwMode="auto">
          <a:xfrm>
            <a:off x="8001000" y="1524001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SMA Origin</a:t>
            </a:r>
          </a:p>
        </p:txBody>
      </p:sp>
      <p:sp>
        <p:nvSpPr>
          <p:cNvPr id="17421" name="Line 15"/>
          <p:cNvSpPr>
            <a:spLocks noChangeShapeType="1"/>
          </p:cNvSpPr>
          <p:nvPr/>
        </p:nvSpPr>
        <p:spPr bwMode="auto">
          <a:xfrm flipH="1" flipV="1">
            <a:off x="6096000" y="838200"/>
            <a:ext cx="152400" cy="1600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422" name="Text Box 16"/>
          <p:cNvSpPr txBox="1">
            <a:spLocks noChangeArrowheads="1"/>
          </p:cNvSpPr>
          <p:nvPr/>
        </p:nvSpPr>
        <p:spPr bwMode="auto">
          <a:xfrm>
            <a:off x="6019800" y="457201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Pylorus of Stomach</a:t>
            </a:r>
          </a:p>
        </p:txBody>
      </p:sp>
    </p:spTree>
    <p:extLst>
      <p:ext uri="{BB962C8B-B14F-4D97-AF65-F5344CB8AC3E}">
        <p14:creationId xmlns:p14="http://schemas.microsoft.com/office/powerpoint/2010/main" val="3793899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100_1185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4" y="468314"/>
            <a:ext cx="6249987" cy="591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Line 5"/>
          <p:cNvSpPr>
            <a:spLocks noChangeShapeType="1"/>
          </p:cNvSpPr>
          <p:nvPr/>
        </p:nvSpPr>
        <p:spPr bwMode="auto">
          <a:xfrm flipV="1">
            <a:off x="7010400" y="1447800"/>
            <a:ext cx="76200" cy="2209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6858000" y="1066801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Lt. Renal Vein</a:t>
            </a:r>
          </a:p>
        </p:txBody>
      </p:sp>
      <p:sp>
        <p:nvSpPr>
          <p:cNvPr id="16389" name="Line 7"/>
          <p:cNvSpPr>
            <a:spLocks noChangeShapeType="1"/>
          </p:cNvSpPr>
          <p:nvPr/>
        </p:nvSpPr>
        <p:spPr bwMode="auto">
          <a:xfrm flipH="1" flipV="1">
            <a:off x="5181600" y="1066800"/>
            <a:ext cx="457200" cy="2133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4953000" y="609601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CBD</a:t>
            </a:r>
          </a:p>
        </p:txBody>
      </p:sp>
    </p:spTree>
    <p:extLst>
      <p:ext uri="{BB962C8B-B14F-4D97-AF65-F5344CB8AC3E}">
        <p14:creationId xmlns:p14="http://schemas.microsoft.com/office/powerpoint/2010/main" val="3607553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100_1184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76" y="398464"/>
            <a:ext cx="6519863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Line 5"/>
          <p:cNvSpPr>
            <a:spLocks noChangeShapeType="1"/>
          </p:cNvSpPr>
          <p:nvPr/>
        </p:nvSpPr>
        <p:spPr bwMode="auto">
          <a:xfrm flipH="1">
            <a:off x="6324600" y="3657600"/>
            <a:ext cx="381000" cy="1524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5715000" y="5334001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Lt. Renal Artery</a:t>
            </a:r>
          </a:p>
        </p:txBody>
      </p:sp>
      <p:sp>
        <p:nvSpPr>
          <p:cNvPr id="15365" name="Line 7"/>
          <p:cNvSpPr>
            <a:spLocks noChangeShapeType="1"/>
          </p:cNvSpPr>
          <p:nvPr/>
        </p:nvSpPr>
        <p:spPr bwMode="auto">
          <a:xfrm flipH="1" flipV="1">
            <a:off x="6324600" y="1143000"/>
            <a:ext cx="76200" cy="1447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6019800" y="762001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Body of Pancreas</a:t>
            </a:r>
          </a:p>
        </p:txBody>
      </p:sp>
      <p:sp>
        <p:nvSpPr>
          <p:cNvPr id="15367" name="Line 9"/>
          <p:cNvSpPr>
            <a:spLocks noChangeShapeType="1"/>
          </p:cNvSpPr>
          <p:nvPr/>
        </p:nvSpPr>
        <p:spPr bwMode="auto">
          <a:xfrm flipH="1" flipV="1">
            <a:off x="2438400" y="1752600"/>
            <a:ext cx="1371600" cy="1295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1981200" y="1295401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Rt. Lobe of Liver</a:t>
            </a:r>
          </a:p>
        </p:txBody>
      </p:sp>
      <p:sp>
        <p:nvSpPr>
          <p:cNvPr id="15369" name="Line 11"/>
          <p:cNvSpPr>
            <a:spLocks noChangeShapeType="1"/>
          </p:cNvSpPr>
          <p:nvPr/>
        </p:nvSpPr>
        <p:spPr bwMode="auto">
          <a:xfrm flipH="1" flipV="1">
            <a:off x="4191000" y="1219200"/>
            <a:ext cx="914400" cy="1752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370" name="Text Box 12"/>
          <p:cNvSpPr txBox="1">
            <a:spLocks noChangeArrowheads="1"/>
          </p:cNvSpPr>
          <p:nvPr/>
        </p:nvSpPr>
        <p:spPr bwMode="auto">
          <a:xfrm>
            <a:off x="3810000" y="762001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Duodenum</a:t>
            </a:r>
          </a:p>
        </p:txBody>
      </p:sp>
    </p:spTree>
    <p:extLst>
      <p:ext uri="{BB962C8B-B14F-4D97-AF65-F5344CB8AC3E}">
        <p14:creationId xmlns:p14="http://schemas.microsoft.com/office/powerpoint/2010/main" val="3593973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100_1183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1" y="479425"/>
            <a:ext cx="6500813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Line 5"/>
          <p:cNvSpPr>
            <a:spLocks noChangeShapeType="1"/>
          </p:cNvSpPr>
          <p:nvPr/>
        </p:nvSpPr>
        <p:spPr bwMode="auto">
          <a:xfrm flipV="1">
            <a:off x="4495800" y="1447800"/>
            <a:ext cx="152400" cy="762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4572000" y="914401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Gallbladder</a:t>
            </a:r>
          </a:p>
        </p:txBody>
      </p:sp>
      <p:sp>
        <p:nvSpPr>
          <p:cNvPr id="14341" name="Line 7"/>
          <p:cNvSpPr>
            <a:spLocks noChangeShapeType="1"/>
          </p:cNvSpPr>
          <p:nvPr/>
        </p:nvSpPr>
        <p:spPr bwMode="auto">
          <a:xfrm flipH="1">
            <a:off x="6553200" y="4267200"/>
            <a:ext cx="914400" cy="1219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5486400" y="5486401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Lt. Kidney Hilum</a:t>
            </a:r>
          </a:p>
        </p:txBody>
      </p:sp>
    </p:spTree>
    <p:extLst>
      <p:ext uri="{BB962C8B-B14F-4D97-AF65-F5344CB8AC3E}">
        <p14:creationId xmlns:p14="http://schemas.microsoft.com/office/powerpoint/2010/main" val="3292438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100_1182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398464"/>
            <a:ext cx="6750050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Line 5"/>
          <p:cNvSpPr>
            <a:spLocks noChangeShapeType="1"/>
          </p:cNvSpPr>
          <p:nvPr/>
        </p:nvSpPr>
        <p:spPr bwMode="auto">
          <a:xfrm flipH="1" flipV="1">
            <a:off x="5486400" y="1219200"/>
            <a:ext cx="76200" cy="1828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5486400" y="762001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Head of Pancreas</a:t>
            </a:r>
          </a:p>
        </p:txBody>
      </p:sp>
      <p:sp>
        <p:nvSpPr>
          <p:cNvPr id="13317" name="Line 7"/>
          <p:cNvSpPr>
            <a:spLocks noChangeShapeType="1"/>
          </p:cNvSpPr>
          <p:nvPr/>
        </p:nvSpPr>
        <p:spPr bwMode="auto">
          <a:xfrm flipV="1">
            <a:off x="6096000" y="1905000"/>
            <a:ext cx="0" cy="838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318" name="Line 8"/>
          <p:cNvSpPr>
            <a:spLocks noChangeShapeType="1"/>
          </p:cNvSpPr>
          <p:nvPr/>
        </p:nvSpPr>
        <p:spPr bwMode="auto">
          <a:xfrm flipV="1">
            <a:off x="6477000" y="1981200"/>
            <a:ext cx="609600" cy="838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5943600" y="1524001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SMV</a:t>
            </a: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7010400" y="1676401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SMA</a:t>
            </a:r>
          </a:p>
        </p:txBody>
      </p:sp>
    </p:spTree>
    <p:extLst>
      <p:ext uri="{BB962C8B-B14F-4D97-AF65-F5344CB8AC3E}">
        <p14:creationId xmlns:p14="http://schemas.microsoft.com/office/powerpoint/2010/main" val="3231638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100_1181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1" y="436564"/>
            <a:ext cx="6437313" cy="598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Line 5"/>
          <p:cNvSpPr>
            <a:spLocks noChangeShapeType="1"/>
          </p:cNvSpPr>
          <p:nvPr/>
        </p:nvSpPr>
        <p:spPr bwMode="auto">
          <a:xfrm flipH="1">
            <a:off x="5334000" y="3962400"/>
            <a:ext cx="457200" cy="1295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5105400" y="5257801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Lumbar Artery</a:t>
            </a:r>
          </a:p>
        </p:txBody>
      </p:sp>
    </p:spTree>
    <p:extLst>
      <p:ext uri="{BB962C8B-B14F-4D97-AF65-F5344CB8AC3E}">
        <p14:creationId xmlns:p14="http://schemas.microsoft.com/office/powerpoint/2010/main" val="1769572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100_1180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76" y="398464"/>
            <a:ext cx="6519863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Line 5"/>
          <p:cNvSpPr>
            <a:spLocks noChangeShapeType="1"/>
          </p:cNvSpPr>
          <p:nvPr/>
        </p:nvSpPr>
        <p:spPr bwMode="auto">
          <a:xfrm flipH="1">
            <a:off x="5410200" y="4876800"/>
            <a:ext cx="76200" cy="609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268" name="Line 6"/>
          <p:cNvSpPr>
            <a:spLocks noChangeShapeType="1"/>
          </p:cNvSpPr>
          <p:nvPr/>
        </p:nvSpPr>
        <p:spPr bwMode="auto">
          <a:xfrm flipV="1">
            <a:off x="5410200" y="990600"/>
            <a:ext cx="60960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269" name="Line 7"/>
          <p:cNvSpPr>
            <a:spLocks noChangeShapeType="1"/>
          </p:cNvSpPr>
          <p:nvPr/>
        </p:nvSpPr>
        <p:spPr bwMode="auto">
          <a:xfrm flipH="1" flipV="1">
            <a:off x="6019800" y="990600"/>
            <a:ext cx="83820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5257800" y="5562601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Erector Spinae Muscles</a:t>
            </a:r>
          </a:p>
        </p:txBody>
      </p:sp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5638800" y="609601"/>
            <a:ext cx="327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Rectus Abdominus Muscles</a:t>
            </a:r>
          </a:p>
        </p:txBody>
      </p:sp>
    </p:spTree>
    <p:extLst>
      <p:ext uri="{BB962C8B-B14F-4D97-AF65-F5344CB8AC3E}">
        <p14:creationId xmlns:p14="http://schemas.microsoft.com/office/powerpoint/2010/main" val="2915526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100_1178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609600"/>
            <a:ext cx="6162675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Line 5"/>
          <p:cNvSpPr>
            <a:spLocks noChangeShapeType="1"/>
          </p:cNvSpPr>
          <p:nvPr/>
        </p:nvSpPr>
        <p:spPr bwMode="auto">
          <a:xfrm flipH="1" flipV="1">
            <a:off x="4876800" y="1219200"/>
            <a:ext cx="990600" cy="1905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220" name="Line 6"/>
          <p:cNvSpPr>
            <a:spLocks noChangeShapeType="1"/>
          </p:cNvSpPr>
          <p:nvPr/>
        </p:nvSpPr>
        <p:spPr bwMode="auto">
          <a:xfrm flipV="1">
            <a:off x="6477000" y="1447800"/>
            <a:ext cx="457200" cy="1524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4572000" y="838201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IVC</a:t>
            </a: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6858000" y="1066801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Aorta</a:t>
            </a:r>
          </a:p>
        </p:txBody>
      </p:sp>
    </p:spTree>
    <p:extLst>
      <p:ext uri="{BB962C8B-B14F-4D97-AF65-F5344CB8AC3E}">
        <p14:creationId xmlns:p14="http://schemas.microsoft.com/office/powerpoint/2010/main" val="6254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Coronal Imaging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Posterior to anterior</a:t>
            </a:r>
          </a:p>
        </p:txBody>
      </p:sp>
    </p:spTree>
    <p:extLst>
      <p:ext uri="{BB962C8B-B14F-4D97-AF65-F5344CB8AC3E}">
        <p14:creationId xmlns:p14="http://schemas.microsoft.com/office/powerpoint/2010/main" val="1653413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100_1194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4" y="398464"/>
            <a:ext cx="5145087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Line 5"/>
          <p:cNvSpPr>
            <a:spLocks noChangeShapeType="1"/>
          </p:cNvSpPr>
          <p:nvPr/>
        </p:nvSpPr>
        <p:spPr bwMode="auto">
          <a:xfrm flipV="1">
            <a:off x="6477000" y="3581400"/>
            <a:ext cx="13716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7848600" y="3352801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Erector Spinae Muscles</a:t>
            </a:r>
          </a:p>
        </p:txBody>
      </p:sp>
    </p:spTree>
    <p:extLst>
      <p:ext uri="{BB962C8B-B14F-4D97-AF65-F5344CB8AC3E}">
        <p14:creationId xmlns:p14="http://schemas.microsoft.com/office/powerpoint/2010/main" val="2572479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d 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51"/>
          <a:stretch>
            <a:fillRect/>
          </a:stretch>
        </p:blipFill>
        <p:spPr bwMode="auto">
          <a:xfrm>
            <a:off x="4267200" y="990600"/>
            <a:ext cx="3276600" cy="567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solidFill>
                  <a:srgbClr val="FFFF00"/>
                </a:solidFill>
              </a:rPr>
              <a:t>Arterial Anatomy</a:t>
            </a:r>
          </a:p>
        </p:txBody>
      </p:sp>
    </p:spTree>
    <p:extLst>
      <p:ext uri="{BB962C8B-B14F-4D97-AF65-F5344CB8AC3E}">
        <p14:creationId xmlns:p14="http://schemas.microsoft.com/office/powerpoint/2010/main" val="381756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100_1195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9" y="398464"/>
            <a:ext cx="5291137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Line 5"/>
          <p:cNvSpPr>
            <a:spLocks noChangeShapeType="1"/>
          </p:cNvSpPr>
          <p:nvPr/>
        </p:nvSpPr>
        <p:spPr bwMode="auto">
          <a:xfrm flipV="1">
            <a:off x="7543800" y="1981200"/>
            <a:ext cx="838200" cy="304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5604" name="Line 6"/>
          <p:cNvSpPr>
            <a:spLocks noChangeShapeType="1"/>
          </p:cNvSpPr>
          <p:nvPr/>
        </p:nvSpPr>
        <p:spPr bwMode="auto">
          <a:xfrm>
            <a:off x="7239000" y="2971800"/>
            <a:ext cx="990600" cy="304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5605" name="Text Box 7"/>
          <p:cNvSpPr txBox="1">
            <a:spLocks noChangeArrowheads="1"/>
          </p:cNvSpPr>
          <p:nvPr/>
        </p:nvSpPr>
        <p:spPr bwMode="auto">
          <a:xfrm>
            <a:off x="8458200" y="1828801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Spleen</a:t>
            </a:r>
          </a:p>
        </p:txBody>
      </p:sp>
      <p:sp>
        <p:nvSpPr>
          <p:cNvPr id="25606" name="Text Box 8"/>
          <p:cNvSpPr txBox="1">
            <a:spLocks noChangeArrowheads="1"/>
          </p:cNvSpPr>
          <p:nvPr/>
        </p:nvSpPr>
        <p:spPr bwMode="auto">
          <a:xfrm>
            <a:off x="8229600" y="3124201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Lt. Kidney</a:t>
            </a:r>
          </a:p>
        </p:txBody>
      </p:sp>
    </p:spTree>
    <p:extLst>
      <p:ext uri="{BB962C8B-B14F-4D97-AF65-F5344CB8AC3E}">
        <p14:creationId xmlns:p14="http://schemas.microsoft.com/office/powerpoint/2010/main" val="2937587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100_1196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398464"/>
            <a:ext cx="5645150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Line 5"/>
          <p:cNvSpPr>
            <a:spLocks noChangeShapeType="1"/>
          </p:cNvSpPr>
          <p:nvPr/>
        </p:nvSpPr>
        <p:spPr bwMode="auto">
          <a:xfrm flipH="1" flipV="1">
            <a:off x="3886200" y="5105400"/>
            <a:ext cx="144780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3657600" y="4724401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SI Joint</a:t>
            </a:r>
          </a:p>
        </p:txBody>
      </p:sp>
      <p:sp>
        <p:nvSpPr>
          <p:cNvPr id="26629" name="Line 7"/>
          <p:cNvSpPr>
            <a:spLocks noChangeShapeType="1"/>
          </p:cNvSpPr>
          <p:nvPr/>
        </p:nvSpPr>
        <p:spPr bwMode="auto">
          <a:xfrm flipH="1">
            <a:off x="3810000" y="3429000"/>
            <a:ext cx="12192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6630" name="Text Box 8"/>
          <p:cNvSpPr txBox="1">
            <a:spLocks noChangeArrowheads="1"/>
          </p:cNvSpPr>
          <p:nvPr/>
        </p:nvSpPr>
        <p:spPr bwMode="auto">
          <a:xfrm>
            <a:off x="2590800" y="3581401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Rt. Kidney</a:t>
            </a:r>
          </a:p>
        </p:txBody>
      </p:sp>
    </p:spTree>
    <p:extLst>
      <p:ext uri="{BB962C8B-B14F-4D97-AF65-F5344CB8AC3E}">
        <p14:creationId xmlns:p14="http://schemas.microsoft.com/office/powerpoint/2010/main" val="2331214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100_1197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4" y="457200"/>
            <a:ext cx="53117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996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100_1198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9" y="398464"/>
            <a:ext cx="5851525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Line 5"/>
          <p:cNvSpPr>
            <a:spLocks noChangeShapeType="1"/>
          </p:cNvSpPr>
          <p:nvPr/>
        </p:nvSpPr>
        <p:spPr bwMode="auto">
          <a:xfrm>
            <a:off x="6705600" y="4114800"/>
            <a:ext cx="7620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7467600" y="4114801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Psoas Muscle</a:t>
            </a:r>
          </a:p>
        </p:txBody>
      </p:sp>
    </p:spTree>
    <p:extLst>
      <p:ext uri="{BB962C8B-B14F-4D97-AF65-F5344CB8AC3E}">
        <p14:creationId xmlns:p14="http://schemas.microsoft.com/office/powerpoint/2010/main" val="3400143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100_1199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9" y="398464"/>
            <a:ext cx="5684837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Line 5"/>
          <p:cNvSpPr>
            <a:spLocks noChangeShapeType="1"/>
          </p:cNvSpPr>
          <p:nvPr/>
        </p:nvSpPr>
        <p:spPr bwMode="auto">
          <a:xfrm flipV="1">
            <a:off x="7772400" y="3276600"/>
            <a:ext cx="5334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8229600" y="2971801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Descending Colon</a:t>
            </a:r>
          </a:p>
        </p:txBody>
      </p:sp>
      <p:sp>
        <p:nvSpPr>
          <p:cNvPr id="29701" name="Line 7"/>
          <p:cNvSpPr>
            <a:spLocks noChangeShapeType="1"/>
          </p:cNvSpPr>
          <p:nvPr/>
        </p:nvSpPr>
        <p:spPr bwMode="auto">
          <a:xfrm flipV="1">
            <a:off x="6781800" y="1524000"/>
            <a:ext cx="990600" cy="533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7772400" y="1143001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Fundus of Stomach</a:t>
            </a:r>
          </a:p>
        </p:txBody>
      </p:sp>
    </p:spTree>
    <p:extLst>
      <p:ext uri="{BB962C8B-B14F-4D97-AF65-F5344CB8AC3E}">
        <p14:creationId xmlns:p14="http://schemas.microsoft.com/office/powerpoint/2010/main" val="3819022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100_1200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6" y="398464"/>
            <a:ext cx="5414963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Line 5"/>
          <p:cNvSpPr>
            <a:spLocks noChangeShapeType="1"/>
          </p:cNvSpPr>
          <p:nvPr/>
        </p:nvSpPr>
        <p:spPr bwMode="auto">
          <a:xfrm flipV="1">
            <a:off x="7391400" y="2895600"/>
            <a:ext cx="129540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8686800" y="2590801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Jejunum</a:t>
            </a:r>
          </a:p>
        </p:txBody>
      </p:sp>
    </p:spTree>
    <p:extLst>
      <p:ext uri="{BB962C8B-B14F-4D97-AF65-F5344CB8AC3E}">
        <p14:creationId xmlns:p14="http://schemas.microsoft.com/office/powerpoint/2010/main" val="666767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100_1201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9" y="398464"/>
            <a:ext cx="5394325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Line 5"/>
          <p:cNvSpPr>
            <a:spLocks noChangeShapeType="1"/>
          </p:cNvSpPr>
          <p:nvPr/>
        </p:nvSpPr>
        <p:spPr bwMode="auto">
          <a:xfrm flipH="1" flipV="1">
            <a:off x="3200400" y="2057400"/>
            <a:ext cx="198120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2209800" y="1676401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Hepatic Veins</a:t>
            </a:r>
          </a:p>
        </p:txBody>
      </p:sp>
      <p:sp>
        <p:nvSpPr>
          <p:cNvPr id="31749" name="Line 7"/>
          <p:cNvSpPr>
            <a:spLocks noChangeShapeType="1"/>
          </p:cNvSpPr>
          <p:nvPr/>
        </p:nvSpPr>
        <p:spPr bwMode="auto">
          <a:xfrm flipH="1" flipV="1">
            <a:off x="2819400" y="4038600"/>
            <a:ext cx="137160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1750" name="Text Box 8"/>
          <p:cNvSpPr txBox="1">
            <a:spLocks noChangeArrowheads="1"/>
          </p:cNvSpPr>
          <p:nvPr/>
        </p:nvSpPr>
        <p:spPr bwMode="auto">
          <a:xfrm>
            <a:off x="1981200" y="3657601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Oblique Muscles</a:t>
            </a:r>
          </a:p>
        </p:txBody>
      </p:sp>
    </p:spTree>
    <p:extLst>
      <p:ext uri="{BB962C8B-B14F-4D97-AF65-F5344CB8AC3E}">
        <p14:creationId xmlns:p14="http://schemas.microsoft.com/office/powerpoint/2010/main" val="683912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100_1202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6" y="398464"/>
            <a:ext cx="5351463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Line 5"/>
          <p:cNvSpPr>
            <a:spLocks noChangeShapeType="1"/>
          </p:cNvSpPr>
          <p:nvPr/>
        </p:nvSpPr>
        <p:spPr bwMode="auto">
          <a:xfrm flipV="1">
            <a:off x="7543800" y="1828800"/>
            <a:ext cx="381000" cy="609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7620000" y="1371601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Splenic Flexure of Colon</a:t>
            </a:r>
          </a:p>
        </p:txBody>
      </p:sp>
      <p:sp>
        <p:nvSpPr>
          <p:cNvPr id="32773" name="Line 7"/>
          <p:cNvSpPr>
            <a:spLocks noChangeShapeType="1"/>
          </p:cNvSpPr>
          <p:nvPr/>
        </p:nvSpPr>
        <p:spPr bwMode="auto">
          <a:xfrm flipH="1" flipV="1">
            <a:off x="3124200" y="3048000"/>
            <a:ext cx="1905000" cy="1295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2774" name="Text Box 8"/>
          <p:cNvSpPr txBox="1">
            <a:spLocks noChangeArrowheads="1"/>
          </p:cNvSpPr>
          <p:nvPr/>
        </p:nvSpPr>
        <p:spPr bwMode="auto">
          <a:xfrm>
            <a:off x="1828800" y="2667001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Ascending Colon of Colon</a:t>
            </a:r>
          </a:p>
        </p:txBody>
      </p:sp>
      <p:sp>
        <p:nvSpPr>
          <p:cNvPr id="32775" name="Line 9"/>
          <p:cNvSpPr>
            <a:spLocks noChangeShapeType="1"/>
          </p:cNvSpPr>
          <p:nvPr/>
        </p:nvSpPr>
        <p:spPr bwMode="auto">
          <a:xfrm flipH="1" flipV="1">
            <a:off x="4648200" y="1828800"/>
            <a:ext cx="685800" cy="1524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2776" name="Text Box 10"/>
          <p:cNvSpPr txBox="1">
            <a:spLocks noChangeArrowheads="1"/>
          </p:cNvSpPr>
          <p:nvPr/>
        </p:nvSpPr>
        <p:spPr bwMode="auto">
          <a:xfrm>
            <a:off x="3886200" y="1371601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Duodenum</a:t>
            </a:r>
          </a:p>
        </p:txBody>
      </p:sp>
      <p:sp>
        <p:nvSpPr>
          <p:cNvPr id="32777" name="Line 11"/>
          <p:cNvSpPr>
            <a:spLocks noChangeShapeType="1"/>
          </p:cNvSpPr>
          <p:nvPr/>
        </p:nvSpPr>
        <p:spPr bwMode="auto">
          <a:xfrm flipV="1">
            <a:off x="5638800" y="1219200"/>
            <a:ext cx="533400" cy="2438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2778" name="Text Box 12"/>
          <p:cNvSpPr txBox="1">
            <a:spLocks noChangeArrowheads="1"/>
          </p:cNvSpPr>
          <p:nvPr/>
        </p:nvSpPr>
        <p:spPr bwMode="auto">
          <a:xfrm>
            <a:off x="6096000" y="762001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Head of Pancreas</a:t>
            </a:r>
          </a:p>
        </p:txBody>
      </p:sp>
    </p:spTree>
    <p:extLst>
      <p:ext uri="{BB962C8B-B14F-4D97-AF65-F5344CB8AC3E}">
        <p14:creationId xmlns:p14="http://schemas.microsoft.com/office/powerpoint/2010/main" val="3591126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100_1203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4" y="398464"/>
            <a:ext cx="5248275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Line 5"/>
          <p:cNvSpPr>
            <a:spLocks noChangeShapeType="1"/>
          </p:cNvSpPr>
          <p:nvPr/>
        </p:nvSpPr>
        <p:spPr bwMode="auto">
          <a:xfrm flipH="1">
            <a:off x="5334000" y="3124200"/>
            <a:ext cx="381000" cy="1676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5105400" y="4800601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Head of Pancreas</a:t>
            </a:r>
          </a:p>
        </p:txBody>
      </p:sp>
      <p:sp>
        <p:nvSpPr>
          <p:cNvPr id="33797" name="Line 7"/>
          <p:cNvSpPr>
            <a:spLocks noChangeShapeType="1"/>
          </p:cNvSpPr>
          <p:nvPr/>
        </p:nvSpPr>
        <p:spPr bwMode="auto">
          <a:xfrm flipH="1" flipV="1">
            <a:off x="4572000" y="1371600"/>
            <a:ext cx="762000" cy="1143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4419600" y="914401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Portal Vein</a:t>
            </a:r>
          </a:p>
        </p:txBody>
      </p:sp>
    </p:spTree>
    <p:extLst>
      <p:ext uri="{BB962C8B-B14F-4D97-AF65-F5344CB8AC3E}">
        <p14:creationId xmlns:p14="http://schemas.microsoft.com/office/powerpoint/2010/main" val="4148163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100_1204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9" y="398464"/>
            <a:ext cx="5457825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Line 5"/>
          <p:cNvSpPr>
            <a:spLocks noChangeShapeType="1"/>
          </p:cNvSpPr>
          <p:nvPr/>
        </p:nvSpPr>
        <p:spPr bwMode="auto">
          <a:xfrm flipV="1">
            <a:off x="6248400" y="1295400"/>
            <a:ext cx="228600" cy="1676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6324600" y="914401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Body of Pancreas</a:t>
            </a:r>
          </a:p>
        </p:txBody>
      </p:sp>
      <p:sp>
        <p:nvSpPr>
          <p:cNvPr id="34821" name="Line 7"/>
          <p:cNvSpPr>
            <a:spLocks noChangeShapeType="1"/>
          </p:cNvSpPr>
          <p:nvPr/>
        </p:nvSpPr>
        <p:spPr bwMode="auto">
          <a:xfrm flipH="1" flipV="1">
            <a:off x="6477000" y="4343400"/>
            <a:ext cx="381000" cy="1219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6400800" y="3962401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Ileum</a:t>
            </a:r>
          </a:p>
        </p:txBody>
      </p:sp>
    </p:spTree>
    <p:extLst>
      <p:ext uri="{BB962C8B-B14F-4D97-AF65-F5344CB8AC3E}">
        <p14:creationId xmlns:p14="http://schemas.microsoft.com/office/powerpoint/2010/main" val="437651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lue 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02"/>
          <a:stretch>
            <a:fillRect/>
          </a:stretch>
        </p:blipFill>
        <p:spPr bwMode="auto">
          <a:xfrm>
            <a:off x="4267200" y="838201"/>
            <a:ext cx="3429000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solidFill>
                  <a:srgbClr val="FFFF00"/>
                </a:solidFill>
              </a:rPr>
              <a:t>Venous Anatomy</a:t>
            </a:r>
          </a:p>
        </p:txBody>
      </p:sp>
    </p:spTree>
    <p:extLst>
      <p:ext uri="{BB962C8B-B14F-4D97-AF65-F5344CB8AC3E}">
        <p14:creationId xmlns:p14="http://schemas.microsoft.com/office/powerpoint/2010/main" val="2223202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100_1205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6" y="398464"/>
            <a:ext cx="5541963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Line 5"/>
          <p:cNvSpPr>
            <a:spLocks noChangeShapeType="1"/>
          </p:cNvSpPr>
          <p:nvPr/>
        </p:nvSpPr>
        <p:spPr bwMode="auto">
          <a:xfrm flipH="1" flipV="1">
            <a:off x="4572000" y="1752600"/>
            <a:ext cx="685800" cy="1676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4419600" y="1371601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Hepatic Flexure of Colon</a:t>
            </a:r>
          </a:p>
        </p:txBody>
      </p:sp>
      <p:sp>
        <p:nvSpPr>
          <p:cNvPr id="35845" name="Line 7"/>
          <p:cNvSpPr>
            <a:spLocks noChangeShapeType="1"/>
          </p:cNvSpPr>
          <p:nvPr/>
        </p:nvSpPr>
        <p:spPr bwMode="auto">
          <a:xfrm flipH="1" flipV="1">
            <a:off x="3886200" y="4191000"/>
            <a:ext cx="1219200" cy="1143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3733800" y="3810001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Cecum of Colon</a:t>
            </a:r>
          </a:p>
        </p:txBody>
      </p:sp>
      <p:sp>
        <p:nvSpPr>
          <p:cNvPr id="35847" name="Line 9"/>
          <p:cNvSpPr>
            <a:spLocks noChangeShapeType="1"/>
          </p:cNvSpPr>
          <p:nvPr/>
        </p:nvSpPr>
        <p:spPr bwMode="auto">
          <a:xfrm flipV="1">
            <a:off x="7010400" y="2209800"/>
            <a:ext cx="45720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5848" name="Text Box 10"/>
          <p:cNvSpPr txBox="1">
            <a:spLocks noChangeArrowheads="1"/>
          </p:cNvSpPr>
          <p:nvPr/>
        </p:nvSpPr>
        <p:spPr bwMode="auto">
          <a:xfrm>
            <a:off x="7467600" y="1828801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Body of Stomach</a:t>
            </a:r>
          </a:p>
        </p:txBody>
      </p:sp>
      <p:sp>
        <p:nvSpPr>
          <p:cNvPr id="35849" name="Line 11"/>
          <p:cNvSpPr>
            <a:spLocks noChangeShapeType="1"/>
          </p:cNvSpPr>
          <p:nvPr/>
        </p:nvSpPr>
        <p:spPr bwMode="auto">
          <a:xfrm>
            <a:off x="6019800" y="2895600"/>
            <a:ext cx="914400" cy="1143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5850" name="Text Box 12"/>
          <p:cNvSpPr txBox="1">
            <a:spLocks noChangeArrowheads="1"/>
          </p:cNvSpPr>
          <p:nvPr/>
        </p:nvSpPr>
        <p:spPr bwMode="auto">
          <a:xfrm>
            <a:off x="6858000" y="3962401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Pylorus of Stomach</a:t>
            </a:r>
          </a:p>
        </p:txBody>
      </p:sp>
    </p:spTree>
    <p:extLst>
      <p:ext uri="{BB962C8B-B14F-4D97-AF65-F5344CB8AC3E}">
        <p14:creationId xmlns:p14="http://schemas.microsoft.com/office/powerpoint/2010/main" val="2167333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100_1206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4" y="436564"/>
            <a:ext cx="5248275" cy="598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Line 5"/>
          <p:cNvSpPr>
            <a:spLocks noChangeShapeType="1"/>
          </p:cNvSpPr>
          <p:nvPr/>
        </p:nvSpPr>
        <p:spPr bwMode="auto">
          <a:xfrm flipH="1" flipV="1">
            <a:off x="6019800" y="1676400"/>
            <a:ext cx="152400" cy="2209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5638800" y="1219201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Transverse Colon</a:t>
            </a:r>
          </a:p>
        </p:txBody>
      </p:sp>
      <p:sp>
        <p:nvSpPr>
          <p:cNvPr id="36869" name="Line 7"/>
          <p:cNvSpPr>
            <a:spLocks noChangeShapeType="1"/>
          </p:cNvSpPr>
          <p:nvPr/>
        </p:nvSpPr>
        <p:spPr bwMode="auto">
          <a:xfrm flipH="1" flipV="1">
            <a:off x="3886200" y="2286000"/>
            <a:ext cx="1219200" cy="838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3657600" y="1828801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Gallbladder</a:t>
            </a:r>
          </a:p>
        </p:txBody>
      </p:sp>
    </p:spTree>
    <p:extLst>
      <p:ext uri="{BB962C8B-B14F-4D97-AF65-F5344CB8AC3E}">
        <p14:creationId xmlns:p14="http://schemas.microsoft.com/office/powerpoint/2010/main" val="2272308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100_1207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398464"/>
            <a:ext cx="5708650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1542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100_1208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4" y="446089"/>
            <a:ext cx="5248275" cy="596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445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100_1209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4" y="414339"/>
            <a:ext cx="5145087" cy="602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Line 5"/>
          <p:cNvSpPr>
            <a:spLocks noChangeShapeType="1"/>
          </p:cNvSpPr>
          <p:nvPr/>
        </p:nvSpPr>
        <p:spPr bwMode="auto">
          <a:xfrm flipH="1">
            <a:off x="4267200" y="3657600"/>
            <a:ext cx="12192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9940" name="Line 6"/>
          <p:cNvSpPr>
            <a:spLocks noChangeShapeType="1"/>
          </p:cNvSpPr>
          <p:nvPr/>
        </p:nvSpPr>
        <p:spPr bwMode="auto">
          <a:xfrm flipH="1" flipV="1">
            <a:off x="4267200" y="3733800"/>
            <a:ext cx="1371600" cy="914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2514600" y="3200401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Rectus Abdominus Muscles</a:t>
            </a:r>
          </a:p>
        </p:txBody>
      </p:sp>
    </p:spTree>
    <p:extLst>
      <p:ext uri="{BB962C8B-B14F-4D97-AF65-F5344CB8AC3E}">
        <p14:creationId xmlns:p14="http://schemas.microsoft.com/office/powerpoint/2010/main" val="9136725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6670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Male Pelvic Anatomy</a:t>
            </a:r>
          </a:p>
        </p:txBody>
      </p:sp>
    </p:spTree>
    <p:extLst>
      <p:ext uri="{BB962C8B-B14F-4D97-AF65-F5344CB8AC3E}">
        <p14:creationId xmlns:p14="http://schemas.microsoft.com/office/powerpoint/2010/main" val="34977646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100_12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9" y="398464"/>
            <a:ext cx="5457825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69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100_12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6" y="747714"/>
            <a:ext cx="3967163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41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100_1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6" y="539751"/>
            <a:ext cx="4310063" cy="577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985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5146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Female Pelvic Anatomy</a:t>
            </a:r>
          </a:p>
        </p:txBody>
      </p:sp>
    </p:spTree>
    <p:extLst>
      <p:ext uri="{BB962C8B-B14F-4D97-AF65-F5344CB8AC3E}">
        <p14:creationId xmlns:p14="http://schemas.microsoft.com/office/powerpoint/2010/main" val="2939675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100_1193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1" y="511175"/>
            <a:ext cx="6043613" cy="58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Line 5"/>
          <p:cNvSpPr>
            <a:spLocks noChangeShapeType="1"/>
          </p:cNvSpPr>
          <p:nvPr/>
        </p:nvSpPr>
        <p:spPr bwMode="auto">
          <a:xfrm flipH="1" flipV="1">
            <a:off x="3276600" y="1981200"/>
            <a:ext cx="990600" cy="1143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3556" name="Line 6"/>
          <p:cNvSpPr>
            <a:spLocks noChangeShapeType="1"/>
          </p:cNvSpPr>
          <p:nvPr/>
        </p:nvSpPr>
        <p:spPr bwMode="auto">
          <a:xfrm flipV="1">
            <a:off x="6629400" y="1600200"/>
            <a:ext cx="457200" cy="1143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3557" name="Line 7"/>
          <p:cNvSpPr>
            <a:spLocks noChangeShapeType="1"/>
          </p:cNvSpPr>
          <p:nvPr/>
        </p:nvSpPr>
        <p:spPr bwMode="auto">
          <a:xfrm flipH="1">
            <a:off x="7543800" y="4572000"/>
            <a:ext cx="152400" cy="609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2667000" y="1524001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Rt. Lobe of Liver</a:t>
            </a:r>
          </a:p>
        </p:txBody>
      </p:sp>
      <p:sp>
        <p:nvSpPr>
          <p:cNvPr id="23559" name="Text Box 9"/>
          <p:cNvSpPr txBox="1">
            <a:spLocks noChangeArrowheads="1"/>
          </p:cNvSpPr>
          <p:nvPr/>
        </p:nvSpPr>
        <p:spPr bwMode="auto">
          <a:xfrm>
            <a:off x="6934200" y="1143001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Lt. Lobe of Liver</a:t>
            </a:r>
          </a:p>
        </p:txBody>
      </p:sp>
      <p:sp>
        <p:nvSpPr>
          <p:cNvPr id="23560" name="Text Box 10"/>
          <p:cNvSpPr txBox="1">
            <a:spLocks noChangeArrowheads="1"/>
          </p:cNvSpPr>
          <p:nvPr/>
        </p:nvSpPr>
        <p:spPr bwMode="auto">
          <a:xfrm>
            <a:off x="7086600" y="5105401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Spleen</a:t>
            </a:r>
          </a:p>
        </p:txBody>
      </p:sp>
    </p:spTree>
    <p:extLst>
      <p:ext uri="{BB962C8B-B14F-4D97-AF65-F5344CB8AC3E}">
        <p14:creationId xmlns:p14="http://schemas.microsoft.com/office/powerpoint/2010/main" val="37203148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100_12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1" y="677864"/>
            <a:ext cx="5980113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870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100_12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4" y="593726"/>
            <a:ext cx="4664075" cy="56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0405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100_12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6" y="446089"/>
            <a:ext cx="5999163" cy="596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2280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100_1217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50" y="446089"/>
            <a:ext cx="6083300" cy="596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227" name="Straight Arrow Connector 7"/>
          <p:cNvCxnSpPr>
            <a:cxnSpLocks noChangeShapeType="1"/>
          </p:cNvCxnSpPr>
          <p:nvPr/>
        </p:nvCxnSpPr>
        <p:spPr bwMode="auto">
          <a:xfrm flipV="1">
            <a:off x="2514600" y="2438400"/>
            <a:ext cx="3505200" cy="1676400"/>
          </a:xfrm>
          <a:prstGeom prst="straightConnector1">
            <a:avLst/>
          </a:prstGeom>
          <a:noFill/>
          <a:ln w="19050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52228" name="TextBox 8"/>
          <p:cNvSpPr txBox="1">
            <a:spLocks noChangeArrowheads="1"/>
          </p:cNvSpPr>
          <p:nvPr/>
        </p:nvSpPr>
        <p:spPr bwMode="auto">
          <a:xfrm>
            <a:off x="1676400" y="388620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Uterus</a:t>
            </a:r>
          </a:p>
        </p:txBody>
      </p:sp>
      <p:cxnSp>
        <p:nvCxnSpPr>
          <p:cNvPr id="52229" name="Straight Arrow Connector 13"/>
          <p:cNvCxnSpPr>
            <a:cxnSpLocks noChangeShapeType="1"/>
          </p:cNvCxnSpPr>
          <p:nvPr/>
        </p:nvCxnSpPr>
        <p:spPr bwMode="auto">
          <a:xfrm rot="10800000">
            <a:off x="6934200" y="2819400"/>
            <a:ext cx="2362200" cy="152400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52230" name="TextBox 14"/>
          <p:cNvSpPr txBox="1">
            <a:spLocks noChangeArrowheads="1"/>
          </p:cNvSpPr>
          <p:nvPr/>
        </p:nvSpPr>
        <p:spPr bwMode="auto">
          <a:xfrm>
            <a:off x="9372600" y="2819401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Left Ovary</a:t>
            </a:r>
          </a:p>
        </p:txBody>
      </p:sp>
    </p:spTree>
    <p:extLst>
      <p:ext uri="{BB962C8B-B14F-4D97-AF65-F5344CB8AC3E}">
        <p14:creationId xmlns:p14="http://schemas.microsoft.com/office/powerpoint/2010/main" val="850833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100_1216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6" y="709614"/>
            <a:ext cx="5999163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203" name="Straight Arrow Connector 5"/>
          <p:cNvCxnSpPr>
            <a:cxnSpLocks noChangeShapeType="1"/>
          </p:cNvCxnSpPr>
          <p:nvPr/>
        </p:nvCxnSpPr>
        <p:spPr bwMode="auto">
          <a:xfrm flipV="1">
            <a:off x="2895600" y="2743200"/>
            <a:ext cx="3124200" cy="381000"/>
          </a:xfrm>
          <a:prstGeom prst="straightConnector1">
            <a:avLst/>
          </a:prstGeom>
          <a:noFill/>
          <a:ln w="19050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51204" name="TextBox 6"/>
          <p:cNvSpPr txBox="1">
            <a:spLocks noChangeArrowheads="1"/>
          </p:cNvSpPr>
          <p:nvPr/>
        </p:nvSpPr>
        <p:spPr bwMode="auto">
          <a:xfrm>
            <a:off x="1828800" y="2971800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Uterus</a:t>
            </a:r>
          </a:p>
        </p:txBody>
      </p:sp>
      <p:cxnSp>
        <p:nvCxnSpPr>
          <p:cNvPr id="51205" name="Straight Arrow Connector 8"/>
          <p:cNvCxnSpPr>
            <a:cxnSpLocks noChangeShapeType="1"/>
          </p:cNvCxnSpPr>
          <p:nvPr/>
        </p:nvCxnSpPr>
        <p:spPr bwMode="auto">
          <a:xfrm rot="10800000">
            <a:off x="7086600" y="3048000"/>
            <a:ext cx="2057400" cy="304800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51206" name="TextBox 9"/>
          <p:cNvSpPr txBox="1">
            <a:spLocks noChangeArrowheads="1"/>
          </p:cNvSpPr>
          <p:nvPr/>
        </p:nvSpPr>
        <p:spPr bwMode="auto">
          <a:xfrm>
            <a:off x="9220200" y="31242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Bladder</a:t>
            </a:r>
          </a:p>
        </p:txBody>
      </p:sp>
    </p:spTree>
    <p:extLst>
      <p:ext uri="{BB962C8B-B14F-4D97-AF65-F5344CB8AC3E}">
        <p14:creationId xmlns:p14="http://schemas.microsoft.com/office/powerpoint/2010/main" val="16732307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100_1215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1" y="523876"/>
            <a:ext cx="6564313" cy="580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179" name="Straight Arrow Connector 5"/>
          <p:cNvCxnSpPr>
            <a:cxnSpLocks noChangeShapeType="1"/>
          </p:cNvCxnSpPr>
          <p:nvPr/>
        </p:nvCxnSpPr>
        <p:spPr bwMode="auto">
          <a:xfrm rot="10800000">
            <a:off x="6400800" y="2590800"/>
            <a:ext cx="3048000" cy="1588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50180" name="Straight Arrow Connector 7"/>
          <p:cNvCxnSpPr>
            <a:cxnSpLocks noChangeShapeType="1"/>
          </p:cNvCxnSpPr>
          <p:nvPr/>
        </p:nvCxnSpPr>
        <p:spPr bwMode="auto">
          <a:xfrm flipV="1">
            <a:off x="2743200" y="3429000"/>
            <a:ext cx="3505200" cy="762000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50181" name="TextBox 8"/>
          <p:cNvSpPr txBox="1">
            <a:spLocks noChangeArrowheads="1"/>
          </p:cNvSpPr>
          <p:nvPr/>
        </p:nvSpPr>
        <p:spPr bwMode="auto">
          <a:xfrm>
            <a:off x="9525000" y="251460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Bladder</a:t>
            </a:r>
          </a:p>
        </p:txBody>
      </p:sp>
      <p:sp>
        <p:nvSpPr>
          <p:cNvPr id="50182" name="TextBox 9"/>
          <p:cNvSpPr txBox="1">
            <a:spLocks noChangeArrowheads="1"/>
          </p:cNvSpPr>
          <p:nvPr/>
        </p:nvSpPr>
        <p:spPr bwMode="auto">
          <a:xfrm>
            <a:off x="1676400" y="4038601"/>
            <a:ext cx="1066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Proximal Vagina</a:t>
            </a:r>
          </a:p>
        </p:txBody>
      </p:sp>
    </p:spTree>
    <p:extLst>
      <p:ext uri="{BB962C8B-B14F-4D97-AF65-F5344CB8AC3E}">
        <p14:creationId xmlns:p14="http://schemas.microsoft.com/office/powerpoint/2010/main" val="3238925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100_1214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5" y="571501"/>
            <a:ext cx="6292850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155" name="Straight Arrow Connector 5"/>
          <p:cNvCxnSpPr>
            <a:cxnSpLocks noChangeShapeType="1"/>
          </p:cNvCxnSpPr>
          <p:nvPr/>
        </p:nvCxnSpPr>
        <p:spPr bwMode="auto">
          <a:xfrm rot="10800000">
            <a:off x="6400800" y="2819400"/>
            <a:ext cx="2895600" cy="533400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49156" name="Straight Arrow Connector 7"/>
          <p:cNvCxnSpPr>
            <a:cxnSpLocks noChangeShapeType="1"/>
          </p:cNvCxnSpPr>
          <p:nvPr/>
        </p:nvCxnSpPr>
        <p:spPr bwMode="auto">
          <a:xfrm flipV="1">
            <a:off x="2819400" y="3505200"/>
            <a:ext cx="3352800" cy="838200"/>
          </a:xfrm>
          <a:prstGeom prst="straightConnector1">
            <a:avLst/>
          </a:prstGeom>
          <a:noFill/>
          <a:ln w="28575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49157" name="TextBox 8"/>
          <p:cNvSpPr txBox="1">
            <a:spLocks noChangeArrowheads="1"/>
          </p:cNvSpPr>
          <p:nvPr/>
        </p:nvSpPr>
        <p:spPr bwMode="auto">
          <a:xfrm>
            <a:off x="9372600" y="3276601"/>
            <a:ext cx="114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Inferior Bladder</a:t>
            </a:r>
          </a:p>
        </p:txBody>
      </p:sp>
      <p:sp>
        <p:nvSpPr>
          <p:cNvPr id="49158" name="TextBox 9"/>
          <p:cNvSpPr txBox="1">
            <a:spLocks noChangeArrowheads="1"/>
          </p:cNvSpPr>
          <p:nvPr/>
        </p:nvSpPr>
        <p:spPr bwMode="auto">
          <a:xfrm>
            <a:off x="1828800" y="411480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Vagina</a:t>
            </a:r>
          </a:p>
        </p:txBody>
      </p:sp>
    </p:spTree>
    <p:extLst>
      <p:ext uri="{BB962C8B-B14F-4D97-AF65-F5344CB8AC3E}">
        <p14:creationId xmlns:p14="http://schemas.microsoft.com/office/powerpoint/2010/main" val="21630312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43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FFFF00"/>
                </a:solidFill>
              </a:rPr>
              <a:t>MR Anatomy of the Upper Extremity</a:t>
            </a:r>
          </a:p>
        </p:txBody>
      </p:sp>
    </p:spTree>
    <p:extLst>
      <p:ext uri="{BB962C8B-B14F-4D97-AF65-F5344CB8AC3E}">
        <p14:creationId xmlns:p14="http://schemas.microsoft.com/office/powerpoint/2010/main" val="10124729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>
                <a:solidFill>
                  <a:srgbClr val="FFFF00"/>
                </a:solidFill>
              </a:rPr>
              <a:t>Muscles of the shoulder/Upper arm - Anterior</a:t>
            </a:r>
          </a:p>
        </p:txBody>
      </p:sp>
      <p:pic>
        <p:nvPicPr>
          <p:cNvPr id="3075" name="Picture 2" descr="http://www.bartleby.com/107/Images/large/image41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95400"/>
            <a:ext cx="4186238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4953000" y="6477000"/>
            <a:ext cx="23129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http://www.bartleby.com/107/illus410.html</a:t>
            </a:r>
          </a:p>
        </p:txBody>
      </p:sp>
    </p:spTree>
    <p:extLst>
      <p:ext uri="{BB962C8B-B14F-4D97-AF65-F5344CB8AC3E}">
        <p14:creationId xmlns:p14="http://schemas.microsoft.com/office/powerpoint/2010/main" val="10792248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bartleby.com/107/Images/large/image41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19201"/>
            <a:ext cx="523875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>
                <a:solidFill>
                  <a:srgbClr val="FFFF00"/>
                </a:solidFill>
              </a:rPr>
              <a:t>Muscles of the shoulder/upper arm - Posterior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5105400" y="6324600"/>
            <a:ext cx="23129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http://www.bartleby.com/107/illus412.html</a:t>
            </a:r>
          </a:p>
        </p:txBody>
      </p:sp>
    </p:spTree>
    <p:extLst>
      <p:ext uri="{BB962C8B-B14F-4D97-AF65-F5344CB8AC3E}">
        <p14:creationId xmlns:p14="http://schemas.microsoft.com/office/powerpoint/2010/main" val="1769431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100_1192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9" y="488950"/>
            <a:ext cx="6332537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Line 5"/>
          <p:cNvSpPr>
            <a:spLocks noChangeShapeType="1"/>
          </p:cNvSpPr>
          <p:nvPr/>
        </p:nvSpPr>
        <p:spPr bwMode="auto">
          <a:xfrm>
            <a:off x="7772400" y="3352800"/>
            <a:ext cx="990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8686800" y="3124200"/>
            <a:ext cx="1981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Fundus of Stomach</a:t>
            </a:r>
          </a:p>
        </p:txBody>
      </p:sp>
      <p:sp>
        <p:nvSpPr>
          <p:cNvPr id="22533" name="Line 7"/>
          <p:cNvSpPr>
            <a:spLocks noChangeShapeType="1"/>
          </p:cNvSpPr>
          <p:nvPr/>
        </p:nvSpPr>
        <p:spPr bwMode="auto">
          <a:xfrm flipV="1">
            <a:off x="7010400" y="1828800"/>
            <a:ext cx="762000" cy="1676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7772400" y="1447801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Cardiac Orifice</a:t>
            </a:r>
          </a:p>
        </p:txBody>
      </p:sp>
    </p:spTree>
    <p:extLst>
      <p:ext uri="{BB962C8B-B14F-4D97-AF65-F5344CB8AC3E}">
        <p14:creationId xmlns:p14="http://schemas.microsoft.com/office/powerpoint/2010/main" val="38045682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ax shoulder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285750"/>
            <a:ext cx="63627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2994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100_16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4" y="398464"/>
            <a:ext cx="7418387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Line 5"/>
          <p:cNvSpPr>
            <a:spLocks noChangeShapeType="1"/>
          </p:cNvSpPr>
          <p:nvPr/>
        </p:nvSpPr>
        <p:spPr bwMode="auto">
          <a:xfrm flipH="1">
            <a:off x="3124200" y="4876800"/>
            <a:ext cx="2743200" cy="609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 flipV="1">
            <a:off x="7086600" y="3429000"/>
            <a:ext cx="1447800" cy="1066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 flipV="1">
            <a:off x="6248400" y="1219200"/>
            <a:ext cx="1600200" cy="1752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 flipH="1">
            <a:off x="2895600" y="3810000"/>
            <a:ext cx="24384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0969" name="Line 9"/>
          <p:cNvSpPr>
            <a:spLocks noChangeShapeType="1"/>
          </p:cNvSpPr>
          <p:nvPr/>
        </p:nvSpPr>
        <p:spPr bwMode="auto">
          <a:xfrm flipH="1">
            <a:off x="2971800" y="4495800"/>
            <a:ext cx="10668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0970" name="Line 10"/>
          <p:cNvSpPr>
            <a:spLocks noChangeShapeType="1"/>
          </p:cNvSpPr>
          <p:nvPr/>
        </p:nvSpPr>
        <p:spPr bwMode="auto">
          <a:xfrm flipV="1">
            <a:off x="6019800" y="914400"/>
            <a:ext cx="381000" cy="1066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7924800" y="990601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Anterior labrum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1524000" y="3429001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Posterior labrum</a:t>
            </a: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1981200" y="4495801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Deltoid</a:t>
            </a:r>
          </a:p>
        </p:txBody>
      </p:sp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1676400" y="5410201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Infraspinatus</a:t>
            </a:r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6324600" y="533401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Glenohumeral ligament</a:t>
            </a:r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8382000" y="3048001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Subscapularis</a:t>
            </a:r>
          </a:p>
        </p:txBody>
      </p:sp>
    </p:spTree>
    <p:extLst>
      <p:ext uri="{BB962C8B-B14F-4D97-AF65-F5344CB8AC3E}">
        <p14:creationId xmlns:p14="http://schemas.microsoft.com/office/powerpoint/2010/main" val="9686995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100_16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398464"/>
            <a:ext cx="6667500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Line 5"/>
          <p:cNvSpPr>
            <a:spLocks noChangeShapeType="1"/>
          </p:cNvSpPr>
          <p:nvPr/>
        </p:nvSpPr>
        <p:spPr bwMode="auto">
          <a:xfrm flipH="1" flipV="1">
            <a:off x="3352800" y="1066800"/>
            <a:ext cx="2133600" cy="1676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 flipH="1">
            <a:off x="3505200" y="4724400"/>
            <a:ext cx="2743200" cy="1066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 flipH="1">
            <a:off x="3276600" y="4267200"/>
            <a:ext cx="1219200" cy="304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2438400" y="685801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Supraspinatus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2590800" y="5791201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Scapula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2286000" y="4495801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Deltoid</a:t>
            </a:r>
          </a:p>
        </p:txBody>
      </p:sp>
    </p:spTree>
    <p:extLst>
      <p:ext uri="{BB962C8B-B14F-4D97-AF65-F5344CB8AC3E}">
        <p14:creationId xmlns:p14="http://schemas.microsoft.com/office/powerpoint/2010/main" val="27181451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100_16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6" y="498476"/>
            <a:ext cx="7827963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Line 5"/>
          <p:cNvSpPr>
            <a:spLocks noChangeShapeType="1"/>
          </p:cNvSpPr>
          <p:nvPr/>
        </p:nvSpPr>
        <p:spPr bwMode="auto">
          <a:xfrm flipH="1" flipV="1">
            <a:off x="3505200" y="838200"/>
            <a:ext cx="213360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V="1">
            <a:off x="7010400" y="2286000"/>
            <a:ext cx="205740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V="1">
            <a:off x="6781800" y="990600"/>
            <a:ext cx="1981200" cy="685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 flipV="1">
            <a:off x="7772400" y="304800"/>
            <a:ext cx="76200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H="1" flipV="1">
            <a:off x="3352800" y="3886200"/>
            <a:ext cx="106680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2667000" y="3505201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Deltoid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2971800" y="457201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Acromion</a:t>
            </a: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8686800" y="152401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Trapezius</a:t>
            </a: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8839200" y="838201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Supraspinatus</a:t>
            </a: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9144000" y="2133601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Glenoid fossa</a:t>
            </a:r>
          </a:p>
        </p:txBody>
      </p:sp>
      <p:sp>
        <p:nvSpPr>
          <p:cNvPr id="43023" name="Line 15"/>
          <p:cNvSpPr>
            <a:spLocks noChangeShapeType="1"/>
          </p:cNvSpPr>
          <p:nvPr/>
        </p:nvSpPr>
        <p:spPr bwMode="auto">
          <a:xfrm>
            <a:off x="7620000" y="4343400"/>
            <a:ext cx="99060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8686800" y="4495801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Subscapularis</a:t>
            </a:r>
          </a:p>
        </p:txBody>
      </p:sp>
    </p:spTree>
    <p:extLst>
      <p:ext uri="{BB962C8B-B14F-4D97-AF65-F5344CB8AC3E}">
        <p14:creationId xmlns:p14="http://schemas.microsoft.com/office/powerpoint/2010/main" val="41346027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should burs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533400"/>
            <a:ext cx="602456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5764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100_16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398464"/>
            <a:ext cx="6667500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Line 5"/>
          <p:cNvSpPr>
            <a:spLocks noChangeShapeType="1"/>
          </p:cNvSpPr>
          <p:nvPr/>
        </p:nvSpPr>
        <p:spPr bwMode="auto">
          <a:xfrm flipH="1" flipV="1">
            <a:off x="3505200" y="1371600"/>
            <a:ext cx="190500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 flipV="1">
            <a:off x="3810000" y="762000"/>
            <a:ext cx="1447800" cy="762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H="1" flipV="1">
            <a:off x="3429000" y="1981200"/>
            <a:ext cx="19812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2743200" y="304801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Acromion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2514600" y="1066801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SASD</a:t>
            </a: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676400" y="1752601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Supraspinatus</a:t>
            </a:r>
          </a:p>
        </p:txBody>
      </p:sp>
    </p:spTree>
    <p:extLst>
      <p:ext uri="{BB962C8B-B14F-4D97-AF65-F5344CB8AC3E}">
        <p14:creationId xmlns:p14="http://schemas.microsoft.com/office/powerpoint/2010/main" val="30434253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scapul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228600"/>
            <a:ext cx="62007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7574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100_16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89" y="398464"/>
            <a:ext cx="6878637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Line 5"/>
          <p:cNvSpPr>
            <a:spLocks noChangeShapeType="1"/>
          </p:cNvSpPr>
          <p:nvPr/>
        </p:nvSpPr>
        <p:spPr bwMode="auto">
          <a:xfrm flipV="1">
            <a:off x="7162800" y="2438400"/>
            <a:ext cx="198120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flipV="1">
            <a:off x="7391400" y="1371600"/>
            <a:ext cx="1143000" cy="533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flipV="1">
            <a:off x="6172200" y="609600"/>
            <a:ext cx="838200" cy="1600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flipH="1" flipV="1">
            <a:off x="4876800" y="914400"/>
            <a:ext cx="304800" cy="1143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>
            <a:off x="6324600" y="4724400"/>
            <a:ext cx="25146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 flipH="1" flipV="1">
            <a:off x="3429000" y="1981200"/>
            <a:ext cx="1371600" cy="762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5067" name="Line 11"/>
          <p:cNvSpPr>
            <a:spLocks noChangeShapeType="1"/>
          </p:cNvSpPr>
          <p:nvPr/>
        </p:nvSpPr>
        <p:spPr bwMode="auto">
          <a:xfrm flipH="1" flipV="1">
            <a:off x="2819400" y="3352800"/>
            <a:ext cx="1752600" cy="304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9220200" y="2286001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Coracoid</a:t>
            </a:r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8915400" y="4648201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Subscapularis</a:t>
            </a:r>
          </a:p>
        </p:txBody>
      </p:sp>
      <p:sp>
        <p:nvSpPr>
          <p:cNvPr id="45070" name="Text Box 14"/>
          <p:cNvSpPr txBox="1">
            <a:spLocks noChangeArrowheads="1"/>
          </p:cNvSpPr>
          <p:nvPr/>
        </p:nvSpPr>
        <p:spPr bwMode="auto">
          <a:xfrm>
            <a:off x="1752600" y="3048001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Teres minor</a:t>
            </a:r>
          </a:p>
        </p:txBody>
      </p:sp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2362200" y="1524001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Infraspinatus</a:t>
            </a:r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4343400" y="533401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Acromion</a:t>
            </a:r>
          </a:p>
        </p:txBody>
      </p:sp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6858000" y="228601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Supraspinatus</a:t>
            </a:r>
          </a:p>
        </p:txBody>
      </p:sp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8610600" y="1143001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Clavicle</a:t>
            </a:r>
          </a:p>
        </p:txBody>
      </p:sp>
    </p:spTree>
    <p:extLst>
      <p:ext uri="{BB962C8B-B14F-4D97-AF65-F5344CB8AC3E}">
        <p14:creationId xmlns:p14="http://schemas.microsoft.com/office/powerpoint/2010/main" val="20648193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bartleby.com/107/Images/large/image41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828800"/>
            <a:ext cx="8620125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>
                <a:solidFill>
                  <a:srgbClr val="FFFF00"/>
                </a:solidFill>
              </a:rPr>
              <a:t>Muscles of the forearm/elbow - Anterior</a:t>
            </a: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5029200" y="5257800"/>
            <a:ext cx="23129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http://www.bartleby.com/107/illus414.html</a:t>
            </a:r>
          </a:p>
        </p:txBody>
      </p:sp>
    </p:spTree>
    <p:extLst>
      <p:ext uri="{BB962C8B-B14F-4D97-AF65-F5344CB8AC3E}">
        <p14:creationId xmlns:p14="http://schemas.microsoft.com/office/powerpoint/2010/main" val="2702104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bartleby.com/107/Images/large/image41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33601"/>
            <a:ext cx="822960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>
                <a:solidFill>
                  <a:srgbClr val="FFFF00"/>
                </a:solidFill>
              </a:rPr>
              <a:t>Muscles of the forearm/elbow - Posterior</a:t>
            </a:r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4953000" y="5562600"/>
            <a:ext cx="23129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http://www.bartleby.com/107/illus415.html</a:t>
            </a:r>
          </a:p>
        </p:txBody>
      </p:sp>
    </p:spTree>
    <p:extLst>
      <p:ext uri="{BB962C8B-B14F-4D97-AF65-F5344CB8AC3E}">
        <p14:creationId xmlns:p14="http://schemas.microsoft.com/office/powerpoint/2010/main" val="660732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100_1191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9" y="436564"/>
            <a:ext cx="6396037" cy="598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Line 5"/>
          <p:cNvSpPr>
            <a:spLocks noChangeShapeType="1"/>
          </p:cNvSpPr>
          <p:nvPr/>
        </p:nvSpPr>
        <p:spPr bwMode="auto">
          <a:xfrm>
            <a:off x="7543800" y="3886200"/>
            <a:ext cx="838200" cy="990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8153400" y="4953001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Splenic Artery</a:t>
            </a:r>
          </a:p>
        </p:txBody>
      </p:sp>
      <p:sp>
        <p:nvSpPr>
          <p:cNvPr id="21509" name="Line 7"/>
          <p:cNvSpPr>
            <a:spLocks noChangeShapeType="1"/>
          </p:cNvSpPr>
          <p:nvPr/>
        </p:nvSpPr>
        <p:spPr bwMode="auto">
          <a:xfrm flipH="1">
            <a:off x="5334000" y="4191000"/>
            <a:ext cx="152400" cy="1219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5029200" y="5486401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Rt. Adrenal Gland</a:t>
            </a:r>
          </a:p>
        </p:txBody>
      </p:sp>
      <p:sp>
        <p:nvSpPr>
          <p:cNvPr id="21511" name="Line 9"/>
          <p:cNvSpPr>
            <a:spLocks noChangeShapeType="1"/>
          </p:cNvSpPr>
          <p:nvPr/>
        </p:nvSpPr>
        <p:spPr bwMode="auto">
          <a:xfrm flipV="1">
            <a:off x="5943600" y="1295400"/>
            <a:ext cx="228600" cy="2438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1512" name="Text Box 10"/>
          <p:cNvSpPr txBox="1">
            <a:spLocks noChangeArrowheads="1"/>
          </p:cNvSpPr>
          <p:nvPr/>
        </p:nvSpPr>
        <p:spPr bwMode="auto">
          <a:xfrm>
            <a:off x="6096000" y="838201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Crus of Diaphragm</a:t>
            </a:r>
          </a:p>
        </p:txBody>
      </p:sp>
    </p:spTree>
    <p:extLst>
      <p:ext uri="{BB962C8B-B14F-4D97-AF65-F5344CB8AC3E}">
        <p14:creationId xmlns:p14="http://schemas.microsoft.com/office/powerpoint/2010/main" val="30174788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elbow di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5" y="109539"/>
            <a:ext cx="6457950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612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100_16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33401"/>
            <a:ext cx="610235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Line 5"/>
          <p:cNvSpPr>
            <a:spLocks noChangeShapeType="1"/>
          </p:cNvSpPr>
          <p:nvPr/>
        </p:nvSpPr>
        <p:spPr bwMode="auto">
          <a:xfrm flipV="1">
            <a:off x="7010400" y="2743200"/>
            <a:ext cx="1981200" cy="685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>
            <a:off x="6858000" y="4495800"/>
            <a:ext cx="190500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>
            <a:off x="6781800" y="4038600"/>
            <a:ext cx="2209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 flipH="1" flipV="1">
            <a:off x="3429000" y="2895600"/>
            <a:ext cx="205740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 flipH="1">
            <a:off x="3276600" y="3962400"/>
            <a:ext cx="25146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2536" name="Rectangle 10"/>
          <p:cNvSpPr>
            <a:spLocks noChangeArrowheads="1"/>
          </p:cNvSpPr>
          <p:nvPr/>
        </p:nvSpPr>
        <p:spPr bwMode="auto">
          <a:xfrm>
            <a:off x="7696200" y="685800"/>
            <a:ext cx="1295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8839200" y="4876801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Radial head</a:t>
            </a: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9067800" y="3886201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Capitellum</a:t>
            </a:r>
          </a:p>
        </p:txBody>
      </p:sp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9067800" y="2590800"/>
            <a:ext cx="1600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Lateral epicondyle</a:t>
            </a:r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2362200" y="2209800"/>
            <a:ext cx="152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Medial epicondyle</a:t>
            </a:r>
          </a:p>
        </p:txBody>
      </p:sp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2057400" y="3962401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Trochlea</a:t>
            </a:r>
          </a:p>
        </p:txBody>
      </p:sp>
    </p:spTree>
    <p:extLst>
      <p:ext uri="{BB962C8B-B14F-4D97-AF65-F5344CB8AC3E}">
        <p14:creationId xmlns:p14="http://schemas.microsoft.com/office/powerpoint/2010/main" val="22516700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lat elbow di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1"/>
            <a:ext cx="601980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1929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100_16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4" y="398464"/>
            <a:ext cx="6313487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Line 5"/>
          <p:cNvSpPr>
            <a:spLocks noChangeShapeType="1"/>
          </p:cNvSpPr>
          <p:nvPr/>
        </p:nvSpPr>
        <p:spPr bwMode="auto">
          <a:xfrm flipH="1" flipV="1">
            <a:off x="3581400" y="4495800"/>
            <a:ext cx="24384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 flipH="1" flipV="1">
            <a:off x="3733800" y="3048000"/>
            <a:ext cx="2133600" cy="609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 flipH="1" flipV="1">
            <a:off x="3581400" y="1524000"/>
            <a:ext cx="16764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>
            <a:off x="7162800" y="1676400"/>
            <a:ext cx="16764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 flipV="1">
            <a:off x="5715000" y="5791200"/>
            <a:ext cx="289560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5608" name="Rectangle 11"/>
          <p:cNvSpPr>
            <a:spLocks noChangeArrowheads="1"/>
          </p:cNvSpPr>
          <p:nvPr/>
        </p:nvSpPr>
        <p:spPr bwMode="auto">
          <a:xfrm>
            <a:off x="7772400" y="609600"/>
            <a:ext cx="12192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2514600" y="1295401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Biceps</a:t>
            </a:r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8991600" y="1600201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Triceps</a:t>
            </a: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1981200" y="4267201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Radial head</a:t>
            </a:r>
          </a:p>
        </p:txBody>
      </p:sp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2209800" y="2743201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Capitellum</a:t>
            </a:r>
          </a:p>
        </p:txBody>
      </p:sp>
      <p:sp>
        <p:nvSpPr>
          <p:cNvPr id="47120" name="Text Box 16"/>
          <p:cNvSpPr txBox="1">
            <a:spLocks noChangeArrowheads="1"/>
          </p:cNvSpPr>
          <p:nvPr/>
        </p:nvSpPr>
        <p:spPr bwMode="auto">
          <a:xfrm>
            <a:off x="8686800" y="5638801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Radial tubercle</a:t>
            </a:r>
          </a:p>
        </p:txBody>
      </p:sp>
    </p:spTree>
    <p:extLst>
      <p:ext uri="{BB962C8B-B14F-4D97-AF65-F5344CB8AC3E}">
        <p14:creationId xmlns:p14="http://schemas.microsoft.com/office/powerpoint/2010/main" val="6868118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100_17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5" y="398464"/>
            <a:ext cx="6165850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Line 5"/>
          <p:cNvSpPr>
            <a:spLocks noChangeShapeType="1"/>
          </p:cNvSpPr>
          <p:nvPr/>
        </p:nvSpPr>
        <p:spPr bwMode="auto">
          <a:xfrm flipH="1" flipV="1">
            <a:off x="3962400" y="2743200"/>
            <a:ext cx="2057400" cy="685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 flipV="1">
            <a:off x="7162800" y="1828800"/>
            <a:ext cx="15240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>
            <a:off x="7239000" y="3505200"/>
            <a:ext cx="1828800" cy="304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>
            <a:off x="6248400" y="4419600"/>
            <a:ext cx="2438400" cy="685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 flipH="1">
            <a:off x="3810000" y="4038600"/>
            <a:ext cx="160020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7656" name="Rectangle 10"/>
          <p:cNvSpPr>
            <a:spLocks noChangeArrowheads="1"/>
          </p:cNvSpPr>
          <p:nvPr/>
        </p:nvSpPr>
        <p:spPr bwMode="auto">
          <a:xfrm>
            <a:off x="7772400" y="609600"/>
            <a:ext cx="12192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8839200" y="1676401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Triceps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8763000" y="4876800"/>
            <a:ext cx="167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Coronoid process</a:t>
            </a:r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9144000" y="3733800"/>
            <a:ext cx="137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Olecranon process</a:t>
            </a:r>
          </a:p>
        </p:txBody>
      </p:sp>
      <p:sp>
        <p:nvSpPr>
          <p:cNvPr id="48142" name="Text Box 14"/>
          <p:cNvSpPr txBox="1">
            <a:spLocks noChangeArrowheads="1"/>
          </p:cNvSpPr>
          <p:nvPr/>
        </p:nvSpPr>
        <p:spPr bwMode="auto">
          <a:xfrm>
            <a:off x="2743200" y="2438401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Trochlea</a:t>
            </a:r>
          </a:p>
        </p:txBody>
      </p:sp>
      <p:sp>
        <p:nvSpPr>
          <p:cNvPr id="48143" name="Text Box 15"/>
          <p:cNvSpPr txBox="1">
            <a:spLocks noChangeArrowheads="1"/>
          </p:cNvSpPr>
          <p:nvPr/>
        </p:nvSpPr>
        <p:spPr bwMode="auto">
          <a:xfrm>
            <a:off x="2362200" y="3962401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Brachialis</a:t>
            </a:r>
          </a:p>
        </p:txBody>
      </p:sp>
    </p:spTree>
    <p:extLst>
      <p:ext uri="{BB962C8B-B14F-4D97-AF65-F5344CB8AC3E}">
        <p14:creationId xmlns:p14="http://schemas.microsoft.com/office/powerpoint/2010/main" val="11694230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hand di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1"/>
            <a:ext cx="5867400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4402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100_16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398464"/>
            <a:ext cx="6794500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6705600" y="4267200"/>
            <a:ext cx="2438400" cy="1295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5562600" y="4343400"/>
            <a:ext cx="2286000" cy="1600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 flipH="1" flipV="1">
            <a:off x="3733800" y="2514600"/>
            <a:ext cx="1524000" cy="1219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 flipH="1" flipV="1">
            <a:off x="3962400" y="1447800"/>
            <a:ext cx="1752600" cy="1752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>
            <a:off x="6248400" y="3733800"/>
            <a:ext cx="3124200" cy="838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>
            <a:off x="7010400" y="3429000"/>
            <a:ext cx="236220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0187" name="Line 11"/>
          <p:cNvSpPr>
            <a:spLocks noChangeShapeType="1"/>
          </p:cNvSpPr>
          <p:nvPr/>
        </p:nvSpPr>
        <p:spPr bwMode="auto">
          <a:xfrm flipV="1">
            <a:off x="7391400" y="2133600"/>
            <a:ext cx="1828800" cy="1219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0188" name="Line 12"/>
          <p:cNvSpPr>
            <a:spLocks noChangeShapeType="1"/>
          </p:cNvSpPr>
          <p:nvPr/>
        </p:nvSpPr>
        <p:spPr bwMode="auto">
          <a:xfrm flipH="1" flipV="1">
            <a:off x="3124200" y="3581400"/>
            <a:ext cx="1524000" cy="1143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>
            <a:off x="5867400" y="5334000"/>
            <a:ext cx="838200" cy="1143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0190" name="Text Box 14"/>
          <p:cNvSpPr txBox="1">
            <a:spLocks noChangeArrowheads="1"/>
          </p:cNvSpPr>
          <p:nvPr/>
        </p:nvSpPr>
        <p:spPr bwMode="auto">
          <a:xfrm>
            <a:off x="9296400" y="1905001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Trapezium</a:t>
            </a:r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9372600" y="3733801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Trapezoid</a:t>
            </a:r>
          </a:p>
        </p:txBody>
      </p:sp>
      <p:sp>
        <p:nvSpPr>
          <p:cNvPr id="50192" name="Text Box 16"/>
          <p:cNvSpPr txBox="1">
            <a:spLocks noChangeArrowheads="1"/>
          </p:cNvSpPr>
          <p:nvPr/>
        </p:nvSpPr>
        <p:spPr bwMode="auto">
          <a:xfrm>
            <a:off x="9448800" y="4495801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Capitate</a:t>
            </a:r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>
            <a:off x="9220200" y="5486401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Scaphoid</a:t>
            </a:r>
          </a:p>
        </p:txBody>
      </p:sp>
      <p:sp>
        <p:nvSpPr>
          <p:cNvPr id="50194" name="Text Box 18"/>
          <p:cNvSpPr txBox="1">
            <a:spLocks noChangeArrowheads="1"/>
          </p:cNvSpPr>
          <p:nvPr/>
        </p:nvSpPr>
        <p:spPr bwMode="auto">
          <a:xfrm>
            <a:off x="8001000" y="5943601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Lunate</a:t>
            </a:r>
          </a:p>
        </p:txBody>
      </p:sp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6858000" y="6324601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Radius</a:t>
            </a:r>
          </a:p>
        </p:txBody>
      </p:sp>
      <p:sp>
        <p:nvSpPr>
          <p:cNvPr id="50196" name="Text Box 20"/>
          <p:cNvSpPr txBox="1">
            <a:spLocks noChangeArrowheads="1"/>
          </p:cNvSpPr>
          <p:nvPr/>
        </p:nvSpPr>
        <p:spPr bwMode="auto">
          <a:xfrm>
            <a:off x="3200400" y="1066801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Hamate</a:t>
            </a:r>
          </a:p>
        </p:txBody>
      </p:sp>
      <p:sp>
        <p:nvSpPr>
          <p:cNvPr id="50197" name="Text Box 21"/>
          <p:cNvSpPr txBox="1">
            <a:spLocks noChangeArrowheads="1"/>
          </p:cNvSpPr>
          <p:nvPr/>
        </p:nvSpPr>
        <p:spPr bwMode="auto">
          <a:xfrm>
            <a:off x="2743200" y="2133601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Triquetrum</a:t>
            </a:r>
          </a:p>
        </p:txBody>
      </p:sp>
      <p:sp>
        <p:nvSpPr>
          <p:cNvPr id="50198" name="Text Box 22"/>
          <p:cNvSpPr txBox="1">
            <a:spLocks noChangeArrowheads="1"/>
          </p:cNvSpPr>
          <p:nvPr/>
        </p:nvSpPr>
        <p:spPr bwMode="auto">
          <a:xfrm>
            <a:off x="2667000" y="3124201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Ulna</a:t>
            </a:r>
          </a:p>
        </p:txBody>
      </p:sp>
    </p:spTree>
    <p:extLst>
      <p:ext uri="{BB962C8B-B14F-4D97-AF65-F5344CB8AC3E}">
        <p14:creationId xmlns:p14="http://schemas.microsoft.com/office/powerpoint/2010/main" val="34026926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cor wrist 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38200"/>
            <a:ext cx="6477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4084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100_16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5" y="398464"/>
            <a:ext cx="6292850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Line 5"/>
          <p:cNvSpPr>
            <a:spLocks noChangeShapeType="1"/>
          </p:cNvSpPr>
          <p:nvPr/>
        </p:nvSpPr>
        <p:spPr bwMode="auto">
          <a:xfrm flipH="1" flipV="1">
            <a:off x="3429000" y="3276600"/>
            <a:ext cx="1905000" cy="1219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 flipH="1" flipV="1">
            <a:off x="3962400" y="2133600"/>
            <a:ext cx="1447800" cy="1676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1207" name="Line 7"/>
          <p:cNvSpPr>
            <a:spLocks noChangeShapeType="1"/>
          </p:cNvSpPr>
          <p:nvPr/>
        </p:nvSpPr>
        <p:spPr bwMode="auto">
          <a:xfrm>
            <a:off x="5867400" y="4495800"/>
            <a:ext cx="2057400" cy="914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 flipV="1">
            <a:off x="6705600" y="4343400"/>
            <a:ext cx="144780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 flipH="1">
            <a:off x="3505200" y="4800600"/>
            <a:ext cx="14478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>
            <a:off x="6096000" y="5410200"/>
            <a:ext cx="1219200" cy="762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3801" name="Rectangle 11"/>
          <p:cNvSpPr>
            <a:spLocks noChangeArrowheads="1"/>
          </p:cNvSpPr>
          <p:nvPr/>
        </p:nvSpPr>
        <p:spPr bwMode="auto">
          <a:xfrm>
            <a:off x="8153400" y="381000"/>
            <a:ext cx="12192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8229600" y="4267201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Scaphoid</a:t>
            </a:r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8077200" y="5334001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Lunate</a:t>
            </a:r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7391400" y="6096001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Radius</a:t>
            </a:r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2667000" y="4876801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Ulna</a:t>
            </a:r>
          </a:p>
        </p:txBody>
      </p:sp>
      <p:sp>
        <p:nvSpPr>
          <p:cNvPr id="51216" name="Text Box 16"/>
          <p:cNvSpPr txBox="1">
            <a:spLocks noChangeArrowheads="1"/>
          </p:cNvSpPr>
          <p:nvPr/>
        </p:nvSpPr>
        <p:spPr bwMode="auto">
          <a:xfrm>
            <a:off x="2590800" y="2895601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TFCC</a:t>
            </a:r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3429000" y="1676401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Triquetrum</a:t>
            </a:r>
          </a:p>
        </p:txBody>
      </p:sp>
    </p:spTree>
    <p:extLst>
      <p:ext uri="{BB962C8B-B14F-4D97-AF65-F5344CB8AC3E}">
        <p14:creationId xmlns:p14="http://schemas.microsoft.com/office/powerpoint/2010/main" val="26291906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wrist di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76214"/>
            <a:ext cx="6629400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083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100_1190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5" y="479425"/>
            <a:ext cx="6165850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Line 5"/>
          <p:cNvSpPr>
            <a:spLocks noChangeShapeType="1"/>
          </p:cNvSpPr>
          <p:nvPr/>
        </p:nvSpPr>
        <p:spPr bwMode="auto">
          <a:xfrm flipV="1">
            <a:off x="7315200" y="2514600"/>
            <a:ext cx="1447800" cy="1371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484" name="Line 6"/>
          <p:cNvSpPr>
            <a:spLocks noChangeShapeType="1"/>
          </p:cNvSpPr>
          <p:nvPr/>
        </p:nvSpPr>
        <p:spPr bwMode="auto">
          <a:xfrm flipV="1">
            <a:off x="6858000" y="1524000"/>
            <a:ext cx="1066800" cy="1905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8763000" y="2286001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Splenic Vein</a:t>
            </a:r>
          </a:p>
        </p:txBody>
      </p:sp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7924800" y="1143001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Splenic Artery</a:t>
            </a:r>
          </a:p>
        </p:txBody>
      </p:sp>
      <p:sp>
        <p:nvSpPr>
          <p:cNvPr id="20487" name="Line 9"/>
          <p:cNvSpPr>
            <a:spLocks noChangeShapeType="1"/>
          </p:cNvSpPr>
          <p:nvPr/>
        </p:nvSpPr>
        <p:spPr bwMode="auto">
          <a:xfrm flipH="1" flipV="1">
            <a:off x="4648200" y="1600200"/>
            <a:ext cx="838200" cy="1447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4114800" y="1219201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Porta Hepatis</a:t>
            </a:r>
          </a:p>
        </p:txBody>
      </p:sp>
      <p:sp>
        <p:nvSpPr>
          <p:cNvPr id="20489" name="Line 11"/>
          <p:cNvSpPr>
            <a:spLocks noChangeShapeType="1"/>
          </p:cNvSpPr>
          <p:nvPr/>
        </p:nvSpPr>
        <p:spPr bwMode="auto">
          <a:xfrm flipV="1">
            <a:off x="8610600" y="3962400"/>
            <a:ext cx="5334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490" name="Text Box 12"/>
          <p:cNvSpPr txBox="1">
            <a:spLocks noChangeArrowheads="1"/>
          </p:cNvSpPr>
          <p:nvPr/>
        </p:nvSpPr>
        <p:spPr bwMode="auto">
          <a:xfrm>
            <a:off x="9144000" y="3581401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Spleen</a:t>
            </a:r>
          </a:p>
        </p:txBody>
      </p:sp>
      <p:sp>
        <p:nvSpPr>
          <p:cNvPr id="20491" name="Line 13"/>
          <p:cNvSpPr>
            <a:spLocks noChangeShapeType="1"/>
          </p:cNvSpPr>
          <p:nvPr/>
        </p:nvSpPr>
        <p:spPr bwMode="auto">
          <a:xfrm flipV="1">
            <a:off x="7620000" y="1905000"/>
            <a:ext cx="1143000" cy="990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492" name="Text Box 14"/>
          <p:cNvSpPr txBox="1">
            <a:spLocks noChangeArrowheads="1"/>
          </p:cNvSpPr>
          <p:nvPr/>
        </p:nvSpPr>
        <p:spPr bwMode="auto">
          <a:xfrm>
            <a:off x="8763000" y="1676401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Body of Stomach</a:t>
            </a:r>
          </a:p>
        </p:txBody>
      </p:sp>
    </p:spTree>
    <p:extLst>
      <p:ext uri="{BB962C8B-B14F-4D97-AF65-F5344CB8AC3E}">
        <p14:creationId xmlns:p14="http://schemas.microsoft.com/office/powerpoint/2010/main" val="32045041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100_16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4" y="1146176"/>
            <a:ext cx="5768975" cy="456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Line 5"/>
          <p:cNvSpPr>
            <a:spLocks noChangeShapeType="1"/>
          </p:cNvSpPr>
          <p:nvPr/>
        </p:nvSpPr>
        <p:spPr bwMode="auto">
          <a:xfrm>
            <a:off x="6705600" y="3962400"/>
            <a:ext cx="381000" cy="1066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 flipH="1">
            <a:off x="5638800" y="4038600"/>
            <a:ext cx="533400" cy="1600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 flipH="1" flipV="1">
            <a:off x="4343400" y="1371600"/>
            <a:ext cx="1219200" cy="1371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 flipH="1" flipV="1">
            <a:off x="6172200" y="1143000"/>
            <a:ext cx="152400" cy="1371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 flipV="1">
            <a:off x="7315200" y="1295400"/>
            <a:ext cx="457200" cy="1295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2234" name="Line 10"/>
          <p:cNvSpPr>
            <a:spLocks noChangeShapeType="1"/>
          </p:cNvSpPr>
          <p:nvPr/>
        </p:nvSpPr>
        <p:spPr bwMode="auto">
          <a:xfrm flipV="1">
            <a:off x="7696200" y="2590800"/>
            <a:ext cx="1143000" cy="914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4495800" y="5715001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Flexor retinaculum</a:t>
            </a:r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7162800" y="5029201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Median nerve</a:t>
            </a:r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3657600" y="990601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Hamate</a:t>
            </a:r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5715000" y="685801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Capitate</a:t>
            </a: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7696200" y="838201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Trapezoid</a:t>
            </a: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8686800" y="2133601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Trapezium</a:t>
            </a:r>
          </a:p>
        </p:txBody>
      </p:sp>
    </p:spTree>
    <p:extLst>
      <p:ext uri="{BB962C8B-B14F-4D97-AF65-F5344CB8AC3E}">
        <p14:creationId xmlns:p14="http://schemas.microsoft.com/office/powerpoint/2010/main" val="34784083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2743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rgbClr val="FFFF00"/>
                </a:solidFill>
              </a:rPr>
              <a:t>MR Anatomy of the Lower Extremity Joints</a:t>
            </a:r>
          </a:p>
        </p:txBody>
      </p:sp>
    </p:spTree>
    <p:extLst>
      <p:ext uri="{BB962C8B-B14F-4D97-AF65-F5344CB8AC3E}">
        <p14:creationId xmlns:p14="http://schemas.microsoft.com/office/powerpoint/2010/main" val="29422575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femur di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228600"/>
            <a:ext cx="54959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4583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bartleby.com/107/Images/large/image43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1"/>
            <a:ext cx="1828800" cy="634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1905000" y="6096000"/>
            <a:ext cx="21145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http://www.bartleby.com/107/127.html</a:t>
            </a:r>
          </a:p>
        </p:txBody>
      </p:sp>
      <p:pic>
        <p:nvPicPr>
          <p:cNvPr id="4100" name="Picture 4" descr="http://www.bartleby.com/107/Images/large/image43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1"/>
            <a:ext cx="1981200" cy="632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8355014" y="6172200"/>
            <a:ext cx="231298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http://www.bartleby.com/107/illus433.html</a:t>
            </a:r>
          </a:p>
        </p:txBody>
      </p:sp>
    </p:spTree>
    <p:extLst>
      <p:ext uri="{BB962C8B-B14F-4D97-AF65-F5344CB8AC3E}">
        <p14:creationId xmlns:p14="http://schemas.microsoft.com/office/powerpoint/2010/main" val="1326351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00_16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398464"/>
            <a:ext cx="7920037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Line 3"/>
          <p:cNvSpPr>
            <a:spLocks noChangeShapeType="1"/>
          </p:cNvSpPr>
          <p:nvPr/>
        </p:nvSpPr>
        <p:spPr bwMode="auto">
          <a:xfrm flipH="1">
            <a:off x="4876800" y="3810000"/>
            <a:ext cx="685800" cy="2438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flipH="1">
            <a:off x="3276600" y="3429000"/>
            <a:ext cx="1752600" cy="2667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4343400" y="990600"/>
            <a:ext cx="457200" cy="1600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648200" y="533401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Iliopsoas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648200" y="6324601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Obturator internus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590800" y="6172200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Obturator externus</a:t>
            </a:r>
          </a:p>
        </p:txBody>
      </p:sp>
    </p:spTree>
    <p:extLst>
      <p:ext uri="{BB962C8B-B14F-4D97-AF65-F5344CB8AC3E}">
        <p14:creationId xmlns:p14="http://schemas.microsoft.com/office/powerpoint/2010/main" val="11154728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100_16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398464"/>
            <a:ext cx="7835900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Line 3"/>
          <p:cNvSpPr>
            <a:spLocks noChangeShapeType="1"/>
          </p:cNvSpPr>
          <p:nvPr/>
        </p:nvSpPr>
        <p:spPr bwMode="auto">
          <a:xfrm flipV="1">
            <a:off x="4267200" y="1066800"/>
            <a:ext cx="381000" cy="685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 flipH="1" flipV="1">
            <a:off x="3429000" y="1143000"/>
            <a:ext cx="304800" cy="914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 flipH="1" flipV="1">
            <a:off x="2286000" y="1981200"/>
            <a:ext cx="914400" cy="609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H="1">
            <a:off x="3276600" y="4953000"/>
            <a:ext cx="838200" cy="1066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524000" y="1524000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Tensor fascia latae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2362200" y="762001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Rectus femoris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4648200" y="685801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Sartorius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2971800" y="6019801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Gluteus maximus</a:t>
            </a:r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 flipH="1">
            <a:off x="2895600" y="3429000"/>
            <a:ext cx="22860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 flipH="1">
            <a:off x="2743200" y="2895600"/>
            <a:ext cx="25146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1524000" y="2667000"/>
            <a:ext cx="129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Adductor brevis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1524000" y="3429000"/>
            <a:ext cx="137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Adductor majoris</a:t>
            </a:r>
          </a:p>
        </p:txBody>
      </p:sp>
    </p:spTree>
    <p:extLst>
      <p:ext uri="{BB962C8B-B14F-4D97-AF65-F5344CB8AC3E}">
        <p14:creationId xmlns:p14="http://schemas.microsoft.com/office/powerpoint/2010/main" val="31488653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100_16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4" y="398464"/>
            <a:ext cx="7648575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Line 3"/>
          <p:cNvSpPr>
            <a:spLocks noChangeShapeType="1"/>
          </p:cNvSpPr>
          <p:nvPr/>
        </p:nvSpPr>
        <p:spPr bwMode="auto">
          <a:xfrm flipH="1" flipV="1">
            <a:off x="2514600" y="2514600"/>
            <a:ext cx="1600200" cy="914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 flipH="1">
            <a:off x="2895600" y="4038600"/>
            <a:ext cx="18288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flipV="1">
            <a:off x="7696200" y="5486400"/>
            <a:ext cx="1752600" cy="304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524000" y="4114800"/>
            <a:ext cx="129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Obturator externus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524000" y="1981200"/>
            <a:ext cx="167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Obturator internus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9525000" y="4953000"/>
            <a:ext cx="114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Vastus lateralis</a:t>
            </a: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4953000" y="6096000"/>
            <a:ext cx="1905000" cy="609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7010400" y="6553201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Adductor</a:t>
            </a:r>
          </a:p>
        </p:txBody>
      </p:sp>
    </p:spTree>
    <p:extLst>
      <p:ext uri="{BB962C8B-B14F-4D97-AF65-F5344CB8AC3E}">
        <p14:creationId xmlns:p14="http://schemas.microsoft.com/office/powerpoint/2010/main" val="6703280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100_16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4" y="398464"/>
            <a:ext cx="7545387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8077200" y="1143000"/>
            <a:ext cx="144780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5791200" y="3048000"/>
            <a:ext cx="3810000" cy="1600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 flipH="1" flipV="1">
            <a:off x="2971800" y="2362200"/>
            <a:ext cx="11430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 flipH="1">
            <a:off x="2819400" y="4114800"/>
            <a:ext cx="320040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 flipH="1">
            <a:off x="3810000" y="4648200"/>
            <a:ext cx="2895600" cy="1905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1524000" y="4343400"/>
            <a:ext cx="121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Obturator externus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1828800" y="2057401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Iliopsoas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9525000" y="1066800"/>
            <a:ext cx="114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Gluteus maximus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9601200" y="4343400"/>
            <a:ext cx="106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Femoral head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3505200" y="6477001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Quadratus femoris</a:t>
            </a:r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>
            <a:off x="7162800" y="1371600"/>
            <a:ext cx="2514600" cy="762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>
            <a:off x="6629400" y="1981200"/>
            <a:ext cx="2971800" cy="1219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9525000" y="2057400"/>
            <a:ext cx="990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Gluteus medius</a:t>
            </a:r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9601200" y="3124200"/>
            <a:ext cx="106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Gluteus minimus</a:t>
            </a:r>
          </a:p>
        </p:txBody>
      </p:sp>
    </p:spTree>
    <p:extLst>
      <p:ext uri="{BB962C8B-B14F-4D97-AF65-F5344CB8AC3E}">
        <p14:creationId xmlns:p14="http://schemas.microsoft.com/office/powerpoint/2010/main" val="16185639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knee diag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"/>
            <a:ext cx="49720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3091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meniscus di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7200"/>
            <a:ext cx="797718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221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100_1188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4" y="457200"/>
            <a:ext cx="6313487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Line 5"/>
          <p:cNvSpPr>
            <a:spLocks noChangeShapeType="1"/>
          </p:cNvSpPr>
          <p:nvPr/>
        </p:nvSpPr>
        <p:spPr bwMode="auto">
          <a:xfrm flipH="1">
            <a:off x="5105400" y="3200400"/>
            <a:ext cx="1447800" cy="2286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648200" y="5486401"/>
            <a:ext cx="2057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Celiac Trunk</a:t>
            </a:r>
          </a:p>
        </p:txBody>
      </p:sp>
      <p:sp>
        <p:nvSpPr>
          <p:cNvPr id="19461" name="Line 7"/>
          <p:cNvSpPr>
            <a:spLocks noChangeShapeType="1"/>
          </p:cNvSpPr>
          <p:nvPr/>
        </p:nvSpPr>
        <p:spPr bwMode="auto">
          <a:xfrm flipV="1">
            <a:off x="6705600" y="1447800"/>
            <a:ext cx="685800" cy="1295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7391400" y="1066801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Splenic Artery</a:t>
            </a:r>
          </a:p>
        </p:txBody>
      </p:sp>
      <p:sp>
        <p:nvSpPr>
          <p:cNvPr id="19463" name="Line 9"/>
          <p:cNvSpPr>
            <a:spLocks noChangeShapeType="1"/>
          </p:cNvSpPr>
          <p:nvPr/>
        </p:nvSpPr>
        <p:spPr bwMode="auto">
          <a:xfrm flipH="1" flipV="1">
            <a:off x="4495800" y="1295400"/>
            <a:ext cx="1600200" cy="1524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4343400" y="990601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Common Hepatic Artery</a:t>
            </a:r>
          </a:p>
        </p:txBody>
      </p:sp>
      <p:sp>
        <p:nvSpPr>
          <p:cNvPr id="19465" name="Line 11"/>
          <p:cNvSpPr>
            <a:spLocks noChangeShapeType="1"/>
          </p:cNvSpPr>
          <p:nvPr/>
        </p:nvSpPr>
        <p:spPr bwMode="auto">
          <a:xfrm flipH="1">
            <a:off x="2667000" y="3124200"/>
            <a:ext cx="297180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466" name="Text Box 12"/>
          <p:cNvSpPr txBox="1">
            <a:spLocks noChangeArrowheads="1"/>
          </p:cNvSpPr>
          <p:nvPr/>
        </p:nvSpPr>
        <p:spPr bwMode="auto">
          <a:xfrm>
            <a:off x="2209800" y="2895601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Portal Vein</a:t>
            </a:r>
          </a:p>
        </p:txBody>
      </p:sp>
    </p:spTree>
    <p:extLst>
      <p:ext uri="{BB962C8B-B14F-4D97-AF65-F5344CB8AC3E}">
        <p14:creationId xmlns:p14="http://schemas.microsoft.com/office/powerpoint/2010/main" val="24674184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00_16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0" y="398464"/>
            <a:ext cx="7378700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Line 3"/>
          <p:cNvSpPr>
            <a:spLocks noChangeShapeType="1"/>
          </p:cNvSpPr>
          <p:nvPr/>
        </p:nvSpPr>
        <p:spPr bwMode="auto">
          <a:xfrm flipH="1">
            <a:off x="2971800" y="2971800"/>
            <a:ext cx="1143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 flipH="1">
            <a:off x="3352800" y="3200400"/>
            <a:ext cx="2438400" cy="685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7924800" y="3276600"/>
            <a:ext cx="114300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 flipH="1">
            <a:off x="4038600" y="3733800"/>
            <a:ext cx="1828800" cy="1219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3237978" y="4953000"/>
            <a:ext cx="129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Tibial spine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2057400" y="3810000"/>
            <a:ext cx="152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Posterior cruciate ligament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1676400" y="2667000"/>
            <a:ext cx="12192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Medial collateral ligament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9067800" y="3200400"/>
            <a:ext cx="16002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Lateral collateral ligament</a:t>
            </a:r>
          </a:p>
        </p:txBody>
      </p:sp>
    </p:spTree>
    <p:extLst>
      <p:ext uri="{BB962C8B-B14F-4D97-AF65-F5344CB8AC3E}">
        <p14:creationId xmlns:p14="http://schemas.microsoft.com/office/powerpoint/2010/main" val="23184629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00_16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1" y="446089"/>
            <a:ext cx="7212013" cy="596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Line 3"/>
          <p:cNvSpPr>
            <a:spLocks noChangeShapeType="1"/>
          </p:cNvSpPr>
          <p:nvPr/>
        </p:nvSpPr>
        <p:spPr bwMode="auto">
          <a:xfrm flipV="1">
            <a:off x="7848600" y="3657600"/>
            <a:ext cx="144780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 flipH="1" flipV="1">
            <a:off x="2438400" y="2286000"/>
            <a:ext cx="1828800" cy="838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 flipH="1" flipV="1">
            <a:off x="4114800" y="1219200"/>
            <a:ext cx="2286000" cy="304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 flipV="1">
            <a:off x="6477000" y="762000"/>
            <a:ext cx="182880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8839200" y="762000"/>
            <a:ext cx="914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8382000" y="762000"/>
            <a:ext cx="1752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Quadriceps tendon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9372600" y="3505201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LCOL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676400" y="1981201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MCOL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2895600" y="990601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Patella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67418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00_16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1" y="398464"/>
            <a:ext cx="7796213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Line 3"/>
          <p:cNvSpPr>
            <a:spLocks noChangeShapeType="1"/>
          </p:cNvSpPr>
          <p:nvPr/>
        </p:nvSpPr>
        <p:spPr bwMode="auto">
          <a:xfrm flipH="1">
            <a:off x="3200400" y="4114800"/>
            <a:ext cx="8382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 flipV="1">
            <a:off x="6019800" y="2819400"/>
            <a:ext cx="297180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6629400" y="3886200"/>
            <a:ext cx="25146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905000" y="4038600"/>
            <a:ext cx="129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Patellar ligament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9067800" y="2438400"/>
            <a:ext cx="1295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Anterior cruciate ligament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9220200" y="3810000"/>
            <a:ext cx="1295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Posterior cruciate ligament</a:t>
            </a: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7239000" y="5257800"/>
            <a:ext cx="198120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9372600" y="5181601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Soleus</a:t>
            </a:r>
          </a:p>
        </p:txBody>
      </p:sp>
    </p:spTree>
    <p:extLst>
      <p:ext uri="{BB962C8B-B14F-4D97-AF65-F5344CB8AC3E}">
        <p14:creationId xmlns:p14="http://schemas.microsoft.com/office/powerpoint/2010/main" val="19054473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100_16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9" y="398464"/>
            <a:ext cx="7566025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Line 3"/>
          <p:cNvSpPr>
            <a:spLocks noChangeShapeType="1"/>
          </p:cNvSpPr>
          <p:nvPr/>
        </p:nvSpPr>
        <p:spPr bwMode="auto">
          <a:xfrm flipV="1">
            <a:off x="5943600" y="2895600"/>
            <a:ext cx="289560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 flipH="1">
            <a:off x="2743200" y="1066800"/>
            <a:ext cx="12192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676400" y="1066800"/>
            <a:ext cx="1447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Quadriceps tendon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8915400" y="2667000"/>
            <a:ext cx="16002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Posterior cruciate ligament</a:t>
            </a: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H="1">
            <a:off x="2514600" y="3962400"/>
            <a:ext cx="1524000" cy="304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1524000" y="4191000"/>
            <a:ext cx="1447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Patellar ligament</a:t>
            </a:r>
          </a:p>
        </p:txBody>
      </p:sp>
    </p:spTree>
    <p:extLst>
      <p:ext uri="{BB962C8B-B14F-4D97-AF65-F5344CB8AC3E}">
        <p14:creationId xmlns:p14="http://schemas.microsoft.com/office/powerpoint/2010/main" val="29763374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100_16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6" y="398464"/>
            <a:ext cx="7688263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Line 5"/>
          <p:cNvSpPr>
            <a:spLocks noChangeShapeType="1"/>
          </p:cNvSpPr>
          <p:nvPr/>
        </p:nvSpPr>
        <p:spPr bwMode="auto">
          <a:xfrm flipH="1">
            <a:off x="3276600" y="3505200"/>
            <a:ext cx="20574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6628" name="Line 6"/>
          <p:cNvSpPr>
            <a:spLocks noChangeShapeType="1"/>
          </p:cNvSpPr>
          <p:nvPr/>
        </p:nvSpPr>
        <p:spPr bwMode="auto">
          <a:xfrm flipV="1">
            <a:off x="6553200" y="3429000"/>
            <a:ext cx="213360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6629" name="Line 7"/>
          <p:cNvSpPr>
            <a:spLocks noChangeShapeType="1"/>
          </p:cNvSpPr>
          <p:nvPr/>
        </p:nvSpPr>
        <p:spPr bwMode="auto">
          <a:xfrm>
            <a:off x="6400800" y="5257800"/>
            <a:ext cx="2667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6630" name="Rectangle 8"/>
          <p:cNvSpPr>
            <a:spLocks noChangeArrowheads="1"/>
          </p:cNvSpPr>
          <p:nvPr/>
        </p:nvSpPr>
        <p:spPr bwMode="auto">
          <a:xfrm>
            <a:off x="8839200" y="609600"/>
            <a:ext cx="1143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31" name="Text Box 9"/>
          <p:cNvSpPr txBox="1">
            <a:spLocks noChangeArrowheads="1"/>
          </p:cNvSpPr>
          <p:nvPr/>
        </p:nvSpPr>
        <p:spPr bwMode="auto">
          <a:xfrm>
            <a:off x="2057400" y="3276600"/>
            <a:ext cx="1295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Anterior lateral meniscus</a:t>
            </a:r>
          </a:p>
        </p:txBody>
      </p:sp>
      <p:sp>
        <p:nvSpPr>
          <p:cNvPr id="26632" name="Text Box 10"/>
          <p:cNvSpPr txBox="1">
            <a:spLocks noChangeArrowheads="1"/>
          </p:cNvSpPr>
          <p:nvPr/>
        </p:nvSpPr>
        <p:spPr bwMode="auto">
          <a:xfrm>
            <a:off x="8763000" y="3048000"/>
            <a:ext cx="12192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Posterior lateral meniscus</a:t>
            </a:r>
          </a:p>
        </p:txBody>
      </p:sp>
      <p:sp>
        <p:nvSpPr>
          <p:cNvPr id="26633" name="Text Box 11"/>
          <p:cNvSpPr txBox="1">
            <a:spLocks noChangeArrowheads="1"/>
          </p:cNvSpPr>
          <p:nvPr/>
        </p:nvSpPr>
        <p:spPr bwMode="auto">
          <a:xfrm>
            <a:off x="9144000" y="4953001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Fibula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20157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bartleby.com/107/Images/large/image43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1"/>
            <a:ext cx="1600200" cy="648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http://www.bartleby.com/107/Images/large/image43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2400"/>
            <a:ext cx="168433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1676400" y="6096000"/>
            <a:ext cx="23129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http://www.bartleby.com/107/illus437.html</a:t>
            </a:r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8153400" y="6096000"/>
            <a:ext cx="23129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http://www.bartleby.com/107/illus438.html</a:t>
            </a:r>
          </a:p>
        </p:txBody>
      </p:sp>
    </p:spTree>
    <p:extLst>
      <p:ext uri="{BB962C8B-B14F-4D97-AF65-F5344CB8AC3E}">
        <p14:creationId xmlns:p14="http://schemas.microsoft.com/office/powerpoint/2010/main" val="31911670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bartleby.com/107/Images/large/image44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38200"/>
            <a:ext cx="6667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5029200" y="5867400"/>
            <a:ext cx="23129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http://www.bartleby.com/107/illus441.html</a:t>
            </a:r>
          </a:p>
        </p:txBody>
      </p:sp>
    </p:spTree>
    <p:extLst>
      <p:ext uri="{BB962C8B-B14F-4D97-AF65-F5344CB8AC3E}">
        <p14:creationId xmlns:p14="http://schemas.microsoft.com/office/powerpoint/2010/main" val="25901223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bartleby.com/107/Images/large/image44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38200"/>
            <a:ext cx="66675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5029200" y="5562600"/>
            <a:ext cx="23129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http://www.bartleby.com/107/illus442.html</a:t>
            </a:r>
          </a:p>
        </p:txBody>
      </p:sp>
    </p:spTree>
    <p:extLst>
      <p:ext uri="{BB962C8B-B14F-4D97-AF65-F5344CB8AC3E}">
        <p14:creationId xmlns:p14="http://schemas.microsoft.com/office/powerpoint/2010/main" val="13980377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foot di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152400"/>
            <a:ext cx="50958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9540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100_16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9" y="398464"/>
            <a:ext cx="5267325" cy="6059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 flipH="1">
            <a:off x="4800600" y="6172200"/>
            <a:ext cx="175260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895600" y="6491288"/>
            <a:ext cx="1828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Achilles tendon</a:t>
            </a: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6858000" y="1295400"/>
            <a:ext cx="60960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7620000" y="1066801"/>
            <a:ext cx="2667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Tibialis anterior tendon</a:t>
            </a: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 flipH="1" flipV="1">
            <a:off x="3810000" y="4495800"/>
            <a:ext cx="137160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1981200" y="3962400"/>
            <a:ext cx="243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Peroneus brevis tendon</a:t>
            </a:r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V="1">
            <a:off x="7620000" y="3276600"/>
            <a:ext cx="12192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8839200" y="2895600"/>
            <a:ext cx="1828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Tibialis posterior tendon</a:t>
            </a:r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 flipH="1">
            <a:off x="3733800" y="4953000"/>
            <a:ext cx="175260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1905000" y="4800600"/>
            <a:ext cx="1752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Peroneus longus tendon</a:t>
            </a:r>
          </a:p>
        </p:txBody>
      </p:sp>
    </p:spTree>
    <p:extLst>
      <p:ext uri="{BB962C8B-B14F-4D97-AF65-F5344CB8AC3E}">
        <p14:creationId xmlns:p14="http://schemas.microsoft.com/office/powerpoint/2010/main" val="1000972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100_1187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488950"/>
            <a:ext cx="6353175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Line 5"/>
          <p:cNvSpPr>
            <a:spLocks noChangeShapeType="1"/>
          </p:cNvSpPr>
          <p:nvPr/>
        </p:nvSpPr>
        <p:spPr bwMode="auto">
          <a:xfrm flipV="1">
            <a:off x="7315200" y="2743200"/>
            <a:ext cx="685800" cy="762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8077200" y="2286001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8001000" y="2438401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Tail of Pancreas</a:t>
            </a:r>
          </a:p>
        </p:txBody>
      </p:sp>
      <p:sp>
        <p:nvSpPr>
          <p:cNvPr id="18438" name="Line 8"/>
          <p:cNvSpPr>
            <a:spLocks noChangeShapeType="1"/>
          </p:cNvSpPr>
          <p:nvPr/>
        </p:nvSpPr>
        <p:spPr bwMode="auto">
          <a:xfrm flipH="1" flipV="1">
            <a:off x="2590800" y="2438400"/>
            <a:ext cx="990600" cy="609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8439" name="Line 9"/>
          <p:cNvSpPr>
            <a:spLocks noChangeShapeType="1"/>
          </p:cNvSpPr>
          <p:nvPr/>
        </p:nvSpPr>
        <p:spPr bwMode="auto">
          <a:xfrm flipH="1">
            <a:off x="4648200" y="3352800"/>
            <a:ext cx="533400" cy="2133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8440" name="Line 10"/>
          <p:cNvSpPr>
            <a:spLocks noChangeShapeType="1"/>
          </p:cNvSpPr>
          <p:nvPr/>
        </p:nvSpPr>
        <p:spPr bwMode="auto">
          <a:xfrm flipH="1" flipV="1">
            <a:off x="4343400" y="1371600"/>
            <a:ext cx="685800" cy="762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8441" name="Line 11"/>
          <p:cNvSpPr>
            <a:spLocks noChangeShapeType="1"/>
          </p:cNvSpPr>
          <p:nvPr/>
        </p:nvSpPr>
        <p:spPr bwMode="auto">
          <a:xfrm flipV="1">
            <a:off x="6400800" y="1447800"/>
            <a:ext cx="457200" cy="533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8442" name="Text Box 12"/>
          <p:cNvSpPr txBox="1">
            <a:spLocks noChangeArrowheads="1"/>
          </p:cNvSpPr>
          <p:nvPr/>
        </p:nvSpPr>
        <p:spPr bwMode="auto">
          <a:xfrm>
            <a:off x="4343400" y="5486401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Caudate Lobe of Liver</a:t>
            </a:r>
          </a:p>
        </p:txBody>
      </p:sp>
      <p:sp>
        <p:nvSpPr>
          <p:cNvPr id="18443" name="Text Box 13"/>
          <p:cNvSpPr txBox="1">
            <a:spLocks noChangeArrowheads="1"/>
          </p:cNvSpPr>
          <p:nvPr/>
        </p:nvSpPr>
        <p:spPr bwMode="auto">
          <a:xfrm>
            <a:off x="2057400" y="1981201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Rt. Lobe of Liver</a:t>
            </a:r>
          </a:p>
        </p:txBody>
      </p:sp>
      <p:sp>
        <p:nvSpPr>
          <p:cNvPr id="18444" name="Text Box 14"/>
          <p:cNvSpPr txBox="1">
            <a:spLocks noChangeArrowheads="1"/>
          </p:cNvSpPr>
          <p:nvPr/>
        </p:nvSpPr>
        <p:spPr bwMode="auto">
          <a:xfrm>
            <a:off x="3429000" y="1066801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Quadrate Lobe of Liver</a:t>
            </a:r>
          </a:p>
        </p:txBody>
      </p:sp>
      <p:sp>
        <p:nvSpPr>
          <p:cNvPr id="18445" name="Text Box 15"/>
          <p:cNvSpPr txBox="1">
            <a:spLocks noChangeArrowheads="1"/>
          </p:cNvSpPr>
          <p:nvPr/>
        </p:nvSpPr>
        <p:spPr bwMode="auto">
          <a:xfrm>
            <a:off x="6705600" y="990601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Lt. Lobe of Liver</a:t>
            </a:r>
          </a:p>
        </p:txBody>
      </p:sp>
      <p:sp>
        <p:nvSpPr>
          <p:cNvPr id="18446" name="Line 16"/>
          <p:cNvSpPr>
            <a:spLocks noChangeShapeType="1"/>
          </p:cNvSpPr>
          <p:nvPr/>
        </p:nvSpPr>
        <p:spPr bwMode="auto">
          <a:xfrm>
            <a:off x="6934200" y="3581400"/>
            <a:ext cx="685800" cy="1676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8447" name="Text Box 17"/>
          <p:cNvSpPr txBox="1">
            <a:spLocks noChangeArrowheads="1"/>
          </p:cNvSpPr>
          <p:nvPr/>
        </p:nvSpPr>
        <p:spPr bwMode="auto">
          <a:xfrm>
            <a:off x="7620000" y="5105401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Lt. Adrenal Gland</a:t>
            </a:r>
          </a:p>
        </p:txBody>
      </p:sp>
      <p:sp>
        <p:nvSpPr>
          <p:cNvPr id="18448" name="Line 18"/>
          <p:cNvSpPr>
            <a:spLocks noChangeShapeType="1"/>
          </p:cNvSpPr>
          <p:nvPr/>
        </p:nvSpPr>
        <p:spPr bwMode="auto">
          <a:xfrm flipV="1">
            <a:off x="7391400" y="1828800"/>
            <a:ext cx="990600" cy="304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8449" name="Text Box 19"/>
          <p:cNvSpPr txBox="1">
            <a:spLocks noChangeArrowheads="1"/>
          </p:cNvSpPr>
          <p:nvPr/>
        </p:nvSpPr>
        <p:spPr bwMode="auto">
          <a:xfrm>
            <a:off x="8534400" y="1524001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Pylorus of Stomach</a:t>
            </a:r>
          </a:p>
        </p:txBody>
      </p:sp>
    </p:spTree>
    <p:extLst>
      <p:ext uri="{BB962C8B-B14F-4D97-AF65-F5344CB8AC3E}">
        <p14:creationId xmlns:p14="http://schemas.microsoft.com/office/powerpoint/2010/main" val="41143736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100_16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398464"/>
            <a:ext cx="5581650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Line 5"/>
          <p:cNvSpPr>
            <a:spLocks noChangeShapeType="1"/>
          </p:cNvSpPr>
          <p:nvPr/>
        </p:nvSpPr>
        <p:spPr bwMode="auto">
          <a:xfrm flipH="1" flipV="1">
            <a:off x="3962400" y="3505200"/>
            <a:ext cx="1295400" cy="533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2772" name="Line 6"/>
          <p:cNvSpPr>
            <a:spLocks noChangeShapeType="1"/>
          </p:cNvSpPr>
          <p:nvPr/>
        </p:nvSpPr>
        <p:spPr bwMode="auto">
          <a:xfrm flipH="1">
            <a:off x="3886200" y="4267200"/>
            <a:ext cx="13716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2286000" y="3124200"/>
            <a:ext cx="1752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Peroneus brevis tendon</a:t>
            </a:r>
          </a:p>
        </p:txBody>
      </p:sp>
      <p:sp>
        <p:nvSpPr>
          <p:cNvPr id="32774" name="Text Box 8"/>
          <p:cNvSpPr txBox="1">
            <a:spLocks noChangeArrowheads="1"/>
          </p:cNvSpPr>
          <p:nvPr/>
        </p:nvSpPr>
        <p:spPr bwMode="auto">
          <a:xfrm>
            <a:off x="2286000" y="4114800"/>
            <a:ext cx="167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Peroneus longus tendon</a:t>
            </a:r>
          </a:p>
        </p:txBody>
      </p:sp>
    </p:spTree>
    <p:extLst>
      <p:ext uri="{BB962C8B-B14F-4D97-AF65-F5344CB8AC3E}">
        <p14:creationId xmlns:p14="http://schemas.microsoft.com/office/powerpoint/2010/main" val="39470023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100_16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4" y="398464"/>
            <a:ext cx="5602287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Line 3"/>
          <p:cNvSpPr>
            <a:spLocks noChangeShapeType="1"/>
          </p:cNvSpPr>
          <p:nvPr/>
        </p:nvSpPr>
        <p:spPr bwMode="auto">
          <a:xfrm flipV="1">
            <a:off x="6019800" y="2514600"/>
            <a:ext cx="2590800" cy="914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8610600" y="2057401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Sinus tarsi</a:t>
            </a:r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 flipH="1" flipV="1">
            <a:off x="3429000" y="2667000"/>
            <a:ext cx="1143000" cy="762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2286000" y="2286001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Navicular</a:t>
            </a:r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 flipH="1" flipV="1">
            <a:off x="3810000" y="2057400"/>
            <a:ext cx="2286000" cy="685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V="1">
            <a:off x="8382000" y="3581400"/>
            <a:ext cx="7620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2895600" y="1676401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Talus 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9220200" y="3352800"/>
            <a:ext cx="1447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Achilles tendon</a:t>
            </a:r>
          </a:p>
        </p:txBody>
      </p:sp>
    </p:spTree>
    <p:extLst>
      <p:ext uri="{BB962C8B-B14F-4D97-AF65-F5344CB8AC3E}">
        <p14:creationId xmlns:p14="http://schemas.microsoft.com/office/powerpoint/2010/main" val="9418495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lat foot di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228600"/>
            <a:ext cx="514826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6475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100_16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341314"/>
            <a:ext cx="6102350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Line 3"/>
          <p:cNvSpPr>
            <a:spLocks noChangeShapeType="1"/>
          </p:cNvSpPr>
          <p:nvPr/>
        </p:nvSpPr>
        <p:spPr bwMode="auto">
          <a:xfrm flipV="1">
            <a:off x="7162800" y="3124200"/>
            <a:ext cx="12954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8534400" y="2971800"/>
            <a:ext cx="213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Peroneus brevis tendon</a:t>
            </a:r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 flipV="1">
            <a:off x="6705600" y="2057400"/>
            <a:ext cx="160020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8458200" y="1905001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Fibula</a:t>
            </a:r>
          </a:p>
        </p:txBody>
      </p:sp>
    </p:spTree>
    <p:extLst>
      <p:ext uri="{BB962C8B-B14F-4D97-AF65-F5344CB8AC3E}">
        <p14:creationId xmlns:p14="http://schemas.microsoft.com/office/powerpoint/2010/main" val="14549417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med foot di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85800"/>
            <a:ext cx="6781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4707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100_16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398464"/>
            <a:ext cx="5499100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Line 3"/>
          <p:cNvSpPr>
            <a:spLocks noChangeShapeType="1"/>
          </p:cNvSpPr>
          <p:nvPr/>
        </p:nvSpPr>
        <p:spPr bwMode="auto">
          <a:xfrm flipH="1" flipV="1">
            <a:off x="5181600" y="1447800"/>
            <a:ext cx="129540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3200400" y="990601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Posterior tibialis tendon</a:t>
            </a:r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 flipV="1">
            <a:off x="6705600" y="2133600"/>
            <a:ext cx="16764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8534400" y="1828800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Flexor digitorum longus</a:t>
            </a:r>
          </a:p>
        </p:txBody>
      </p:sp>
    </p:spTree>
    <p:extLst>
      <p:ext uri="{BB962C8B-B14F-4D97-AF65-F5344CB8AC3E}">
        <p14:creationId xmlns:p14="http://schemas.microsoft.com/office/powerpoint/2010/main" val="6497289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Thank you for your kind attention!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I can be contacted at thaller11@Zoomtown.com</a:t>
            </a:r>
          </a:p>
        </p:txBody>
      </p:sp>
    </p:spTree>
    <p:extLst>
      <p:ext uri="{BB962C8B-B14F-4D97-AF65-F5344CB8AC3E}">
        <p14:creationId xmlns:p14="http://schemas.microsoft.com/office/powerpoint/2010/main" val="37690338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586</Words>
  <Application>Microsoft Office PowerPoint</Application>
  <PresentationFormat>Widescreen</PresentationFormat>
  <Paragraphs>218</Paragraphs>
  <Slides>96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1" baseType="lpstr">
      <vt:lpstr>Arial</vt:lpstr>
      <vt:lpstr>Century Gothic</vt:lpstr>
      <vt:lpstr>Tahoma</vt:lpstr>
      <vt:lpstr>Wingdings 3</vt:lpstr>
      <vt:lpstr>Ion</vt:lpstr>
      <vt:lpstr>MR Anatomy of the Abdomen and Pelvis</vt:lpstr>
      <vt:lpstr>Arterial Anatomy</vt:lpstr>
      <vt:lpstr>Venous Anatomy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Coronal Imaging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Male Pelvic Anatomy</vt:lpstr>
      <vt:lpstr>PowerPoint Presentation</vt:lpstr>
      <vt:lpstr>PowerPoint Presentation</vt:lpstr>
      <vt:lpstr>PowerPoint Presentation</vt:lpstr>
      <vt:lpstr>Female Pelvic Anatomy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MR Anatomy of the Upper Extremity</vt:lpstr>
      <vt:lpstr>Muscles of the shoulder/Upper arm - Anterior</vt:lpstr>
      <vt:lpstr>Muscles of the shoulder/upper arm - Posterior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Muscles of the forearm/elbow - Anterior</vt:lpstr>
      <vt:lpstr>Muscles of the forearm/elbow - Posterior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MR Anatomy of the Lower Extremity Joints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kind attention!  I can be contacted at thaller11@Zoomtown.com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Moore, Denise</dc:creator>
  <cp:lastModifiedBy>Moore, Denise</cp:lastModifiedBy>
  <cp:revision>2</cp:revision>
  <dcterms:created xsi:type="dcterms:W3CDTF">2019-02-17T16:26:19Z</dcterms:created>
  <dcterms:modified xsi:type="dcterms:W3CDTF">2019-02-17T16:31:14Z</dcterms:modified>
</cp:coreProperties>
</file>