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888" r:id="rId8"/>
    <p:sldId id="266" r:id="rId9"/>
    <p:sldId id="267" r:id="rId10"/>
    <p:sldId id="268" r:id="rId11"/>
    <p:sldId id="269" r:id="rId12"/>
    <p:sldId id="271" r:id="rId13"/>
    <p:sldId id="273" r:id="rId14"/>
    <p:sldId id="274" r:id="rId15"/>
    <p:sldId id="275" r:id="rId16"/>
    <p:sldId id="889" r:id="rId17"/>
    <p:sldId id="277" r:id="rId18"/>
    <p:sldId id="278" r:id="rId19"/>
    <p:sldId id="279" r:id="rId20"/>
    <p:sldId id="280" r:id="rId21"/>
    <p:sldId id="281" r:id="rId22"/>
    <p:sldId id="284" r:id="rId23"/>
    <p:sldId id="285" r:id="rId24"/>
    <p:sldId id="287" r:id="rId25"/>
    <p:sldId id="288" r:id="rId26"/>
    <p:sldId id="890" r:id="rId27"/>
    <p:sldId id="290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891" r:id="rId36"/>
    <p:sldId id="300" r:id="rId37"/>
    <p:sldId id="301" r:id="rId38"/>
    <p:sldId id="302" r:id="rId39"/>
    <p:sldId id="303" r:id="rId40"/>
    <p:sldId id="306" r:id="rId41"/>
    <p:sldId id="308" r:id="rId42"/>
    <p:sldId id="892" r:id="rId43"/>
    <p:sldId id="310" r:id="rId44"/>
    <p:sldId id="311" r:id="rId45"/>
    <p:sldId id="312" r:id="rId46"/>
    <p:sldId id="313" r:id="rId47"/>
    <p:sldId id="315" r:id="rId48"/>
    <p:sldId id="316" r:id="rId49"/>
    <p:sldId id="317" r:id="rId50"/>
    <p:sldId id="318" r:id="rId51"/>
    <p:sldId id="320" r:id="rId52"/>
    <p:sldId id="893" r:id="rId53"/>
    <p:sldId id="321" r:id="rId54"/>
    <p:sldId id="322" r:id="rId55"/>
    <p:sldId id="323" r:id="rId56"/>
    <p:sldId id="325" r:id="rId57"/>
    <p:sldId id="326" r:id="rId58"/>
    <p:sldId id="327" r:id="rId59"/>
    <p:sldId id="328" r:id="rId60"/>
    <p:sldId id="894" r:id="rId61"/>
    <p:sldId id="330" r:id="rId62"/>
    <p:sldId id="331" r:id="rId63"/>
    <p:sldId id="332" r:id="rId64"/>
    <p:sldId id="333" r:id="rId65"/>
    <p:sldId id="335" r:id="rId66"/>
    <p:sldId id="336" r:id="rId67"/>
    <p:sldId id="337" r:id="rId68"/>
    <p:sldId id="339" r:id="rId69"/>
    <p:sldId id="895" r:id="rId70"/>
    <p:sldId id="341" r:id="rId71"/>
    <p:sldId id="342" r:id="rId72"/>
    <p:sldId id="343" r:id="rId73"/>
    <p:sldId id="344" r:id="rId74"/>
    <p:sldId id="345" r:id="rId75"/>
    <p:sldId id="348" r:id="rId76"/>
    <p:sldId id="350" r:id="rId77"/>
    <p:sldId id="896" r:id="rId78"/>
    <p:sldId id="351" r:id="rId79"/>
    <p:sldId id="352" r:id="rId80"/>
    <p:sldId id="353" r:id="rId81"/>
    <p:sldId id="371" r:id="rId82"/>
    <p:sldId id="373" r:id="rId83"/>
    <p:sldId id="375" r:id="rId84"/>
    <p:sldId id="376" r:id="rId85"/>
    <p:sldId id="377" r:id="rId86"/>
    <p:sldId id="378" r:id="rId87"/>
    <p:sldId id="379" r:id="rId88"/>
    <p:sldId id="380" r:id="rId89"/>
    <p:sldId id="381" r:id="rId90"/>
    <p:sldId id="382" r:id="rId91"/>
    <p:sldId id="384" r:id="rId92"/>
    <p:sldId id="385" r:id="rId93"/>
    <p:sldId id="386" r:id="rId94"/>
    <p:sldId id="387" r:id="rId95"/>
    <p:sldId id="897" r:id="rId96"/>
    <p:sldId id="389" r:id="rId97"/>
    <p:sldId id="390" r:id="rId98"/>
    <p:sldId id="391" r:id="rId99"/>
    <p:sldId id="393" r:id="rId100"/>
    <p:sldId id="395" r:id="rId101"/>
    <p:sldId id="396" r:id="rId102"/>
    <p:sldId id="898" r:id="rId103"/>
    <p:sldId id="899" r:id="rId104"/>
    <p:sldId id="398" r:id="rId105"/>
    <p:sldId id="399" r:id="rId106"/>
    <p:sldId id="400" r:id="rId107"/>
    <p:sldId id="401" r:id="rId108"/>
    <p:sldId id="403" r:id="rId109"/>
    <p:sldId id="405" r:id="rId110"/>
    <p:sldId id="406" r:id="rId111"/>
    <p:sldId id="408" r:id="rId112"/>
    <p:sldId id="409" r:id="rId113"/>
    <p:sldId id="410" r:id="rId114"/>
    <p:sldId id="411" r:id="rId115"/>
    <p:sldId id="412" r:id="rId116"/>
    <p:sldId id="414" r:id="rId117"/>
    <p:sldId id="415" r:id="rId118"/>
    <p:sldId id="417" r:id="rId119"/>
    <p:sldId id="418" r:id="rId120"/>
    <p:sldId id="900" r:id="rId121"/>
    <p:sldId id="420" r:id="rId122"/>
    <p:sldId id="421" r:id="rId123"/>
    <p:sldId id="422" r:id="rId124"/>
    <p:sldId id="423" r:id="rId125"/>
    <p:sldId id="425" r:id="rId126"/>
    <p:sldId id="427" r:id="rId127"/>
    <p:sldId id="428" r:id="rId128"/>
    <p:sldId id="430" r:id="rId129"/>
    <p:sldId id="431" r:id="rId130"/>
    <p:sldId id="598" r:id="rId131"/>
    <p:sldId id="599" r:id="rId132"/>
    <p:sldId id="601" r:id="rId133"/>
    <p:sldId id="603" r:id="rId134"/>
    <p:sldId id="606" r:id="rId135"/>
    <p:sldId id="609" r:id="rId136"/>
    <p:sldId id="610" r:id="rId137"/>
    <p:sldId id="611" r:id="rId138"/>
    <p:sldId id="612" r:id="rId139"/>
    <p:sldId id="614" r:id="rId140"/>
    <p:sldId id="615" r:id="rId141"/>
    <p:sldId id="616" r:id="rId142"/>
    <p:sldId id="617" r:id="rId143"/>
    <p:sldId id="901" r:id="rId144"/>
    <p:sldId id="618" r:id="rId145"/>
    <p:sldId id="619" r:id="rId146"/>
    <p:sldId id="620" r:id="rId147"/>
    <p:sldId id="628" r:id="rId148"/>
    <p:sldId id="629" r:id="rId149"/>
    <p:sldId id="631" r:id="rId150"/>
    <p:sldId id="632" r:id="rId151"/>
    <p:sldId id="633" r:id="rId152"/>
    <p:sldId id="635" r:id="rId153"/>
    <p:sldId id="636" r:id="rId154"/>
    <p:sldId id="637" r:id="rId155"/>
    <p:sldId id="902" r:id="rId156"/>
    <p:sldId id="638" r:id="rId157"/>
    <p:sldId id="639" r:id="rId158"/>
    <p:sldId id="641" r:id="rId159"/>
    <p:sldId id="643" r:id="rId160"/>
    <p:sldId id="644" r:id="rId161"/>
    <p:sldId id="645" r:id="rId162"/>
    <p:sldId id="646" r:id="rId163"/>
    <p:sldId id="647" r:id="rId164"/>
    <p:sldId id="648" r:id="rId165"/>
    <p:sldId id="650" r:id="rId166"/>
    <p:sldId id="652" r:id="rId167"/>
    <p:sldId id="653" r:id="rId168"/>
    <p:sldId id="654" r:id="rId169"/>
    <p:sldId id="655" r:id="rId170"/>
    <p:sldId id="656" r:id="rId171"/>
    <p:sldId id="657" r:id="rId172"/>
    <p:sldId id="903" r:id="rId173"/>
    <p:sldId id="658" r:id="rId174"/>
    <p:sldId id="659" r:id="rId175"/>
    <p:sldId id="662" r:id="rId176"/>
    <p:sldId id="664" r:id="rId177"/>
    <p:sldId id="665" r:id="rId178"/>
    <p:sldId id="666" r:id="rId179"/>
    <p:sldId id="667" r:id="rId180"/>
    <p:sldId id="668" r:id="rId181"/>
    <p:sldId id="670" r:id="rId182"/>
    <p:sldId id="672" r:id="rId183"/>
    <p:sldId id="674" r:id="rId184"/>
    <p:sldId id="675" r:id="rId185"/>
    <p:sldId id="676" r:id="rId186"/>
    <p:sldId id="677" r:id="rId187"/>
    <p:sldId id="678" r:id="rId188"/>
    <p:sldId id="679" r:id="rId189"/>
    <p:sldId id="682" r:id="rId190"/>
    <p:sldId id="684" r:id="rId191"/>
    <p:sldId id="685" r:id="rId192"/>
    <p:sldId id="686" r:id="rId193"/>
    <p:sldId id="687" r:id="rId194"/>
    <p:sldId id="688" r:id="rId195"/>
    <p:sldId id="690" r:id="rId196"/>
    <p:sldId id="692" r:id="rId197"/>
    <p:sldId id="693" r:id="rId198"/>
    <p:sldId id="694" r:id="rId199"/>
    <p:sldId id="904" r:id="rId200"/>
    <p:sldId id="695" r:id="rId201"/>
    <p:sldId id="705" r:id="rId202"/>
    <p:sldId id="707" r:id="rId203"/>
    <p:sldId id="709" r:id="rId204"/>
    <p:sldId id="710" r:id="rId205"/>
    <p:sldId id="711" r:id="rId206"/>
    <p:sldId id="905" r:id="rId207"/>
    <p:sldId id="712" r:id="rId208"/>
    <p:sldId id="713" r:id="rId209"/>
    <p:sldId id="714" r:id="rId210"/>
    <p:sldId id="715" r:id="rId211"/>
    <p:sldId id="716" r:id="rId212"/>
    <p:sldId id="719" r:id="rId213"/>
    <p:sldId id="720" r:id="rId214"/>
    <p:sldId id="906" r:id="rId215"/>
    <p:sldId id="721" r:id="rId216"/>
    <p:sldId id="722" r:id="rId217"/>
    <p:sldId id="723" r:id="rId218"/>
    <p:sldId id="726" r:id="rId219"/>
    <p:sldId id="728" r:id="rId220"/>
    <p:sldId id="729" r:id="rId221"/>
    <p:sldId id="730" r:id="rId222"/>
    <p:sldId id="731" r:id="rId223"/>
    <p:sldId id="907" r:id="rId224"/>
    <p:sldId id="732" r:id="rId225"/>
    <p:sldId id="733" r:id="rId226"/>
    <p:sldId id="734" r:id="rId227"/>
    <p:sldId id="736" r:id="rId228"/>
    <p:sldId id="738" r:id="rId229"/>
    <p:sldId id="739" r:id="rId230"/>
    <p:sldId id="908" r:id="rId231"/>
    <p:sldId id="740" r:id="rId232"/>
    <p:sldId id="741" r:id="rId233"/>
    <p:sldId id="742" r:id="rId234"/>
    <p:sldId id="743" r:id="rId235"/>
    <p:sldId id="745" r:id="rId236"/>
    <p:sldId id="747" r:id="rId237"/>
    <p:sldId id="748" r:id="rId238"/>
    <p:sldId id="909" r:id="rId239"/>
    <p:sldId id="750" r:id="rId240"/>
    <p:sldId id="751" r:id="rId241"/>
    <p:sldId id="752" r:id="rId242"/>
    <p:sldId id="753" r:id="rId243"/>
    <p:sldId id="755" r:id="rId244"/>
    <p:sldId id="757" r:id="rId245"/>
    <p:sldId id="758" r:id="rId246"/>
    <p:sldId id="910" r:id="rId247"/>
    <p:sldId id="759" r:id="rId248"/>
    <p:sldId id="760" r:id="rId249"/>
    <p:sldId id="763" r:id="rId250"/>
    <p:sldId id="765" r:id="rId251"/>
    <p:sldId id="767" r:id="rId252"/>
    <p:sldId id="768" r:id="rId253"/>
    <p:sldId id="911" r:id="rId254"/>
    <p:sldId id="770" r:id="rId255"/>
    <p:sldId id="771" r:id="rId256"/>
    <p:sldId id="772" r:id="rId257"/>
    <p:sldId id="432" r:id="rId258"/>
    <p:sldId id="433" r:id="rId259"/>
    <p:sldId id="435" r:id="rId260"/>
    <p:sldId id="437" r:id="rId261"/>
    <p:sldId id="438" r:id="rId262"/>
    <p:sldId id="912" r:id="rId263"/>
    <p:sldId id="439" r:id="rId264"/>
    <p:sldId id="440" r:id="rId265"/>
    <p:sldId id="441" r:id="rId266"/>
    <p:sldId id="442" r:id="rId267"/>
    <p:sldId id="444" r:id="rId268"/>
    <p:sldId id="446" r:id="rId269"/>
    <p:sldId id="447" r:id="rId270"/>
    <p:sldId id="913" r:id="rId271"/>
    <p:sldId id="448" r:id="rId272"/>
    <p:sldId id="449" r:id="rId273"/>
    <p:sldId id="450" r:id="rId274"/>
    <p:sldId id="459" r:id="rId275"/>
    <p:sldId id="461" r:id="rId276"/>
    <p:sldId id="463" r:id="rId277"/>
    <p:sldId id="464" r:id="rId278"/>
    <p:sldId id="914" r:id="rId279"/>
    <p:sldId id="466" r:id="rId280"/>
    <p:sldId id="467" r:id="rId281"/>
    <p:sldId id="468" r:id="rId282"/>
    <p:sldId id="469" r:id="rId283"/>
    <p:sldId id="471" r:id="rId284"/>
    <p:sldId id="473" r:id="rId285"/>
    <p:sldId id="474" r:id="rId286"/>
    <p:sldId id="915" r:id="rId287"/>
    <p:sldId id="476" r:id="rId288"/>
    <p:sldId id="477" r:id="rId289"/>
    <p:sldId id="478" r:id="rId290"/>
    <p:sldId id="479" r:id="rId291"/>
    <p:sldId id="489" r:id="rId292"/>
    <p:sldId id="492" r:id="rId293"/>
    <p:sldId id="493" r:id="rId294"/>
    <p:sldId id="494" r:id="rId295"/>
    <p:sldId id="916" r:id="rId296"/>
    <p:sldId id="496" r:id="rId297"/>
    <p:sldId id="497" r:id="rId298"/>
    <p:sldId id="498" r:id="rId299"/>
    <p:sldId id="499" r:id="rId300"/>
    <p:sldId id="501" r:id="rId301"/>
    <p:sldId id="503" r:id="rId302"/>
    <p:sldId id="505" r:id="rId303"/>
    <p:sldId id="917" r:id="rId304"/>
    <p:sldId id="507" r:id="rId305"/>
    <p:sldId id="508" r:id="rId306"/>
    <p:sldId id="509" r:id="rId307"/>
    <p:sldId id="510" r:id="rId308"/>
    <p:sldId id="513" r:id="rId309"/>
    <p:sldId id="514" r:id="rId310"/>
    <p:sldId id="515" r:id="rId311"/>
    <p:sldId id="918" r:id="rId312"/>
    <p:sldId id="517" r:id="rId313"/>
    <p:sldId id="518" r:id="rId314"/>
    <p:sldId id="527" r:id="rId315"/>
    <p:sldId id="530" r:id="rId316"/>
    <p:sldId id="532" r:id="rId317"/>
    <p:sldId id="533" r:id="rId318"/>
    <p:sldId id="535" r:id="rId319"/>
    <p:sldId id="919" r:id="rId320"/>
    <p:sldId id="536" r:id="rId321"/>
    <p:sldId id="553" r:id="rId322"/>
    <p:sldId id="556" r:id="rId323"/>
    <p:sldId id="558" r:id="rId324"/>
    <p:sldId id="920" r:id="rId325"/>
    <p:sldId id="559" r:id="rId326"/>
    <p:sldId id="560" r:id="rId327"/>
    <p:sldId id="561" r:id="rId328"/>
    <p:sldId id="562" r:id="rId329"/>
    <p:sldId id="565" r:id="rId330"/>
    <p:sldId id="566" r:id="rId331"/>
    <p:sldId id="567" r:id="rId332"/>
    <p:sldId id="921" r:id="rId333"/>
    <p:sldId id="569" r:id="rId334"/>
    <p:sldId id="570" r:id="rId335"/>
    <p:sldId id="571" r:id="rId336"/>
    <p:sldId id="572" r:id="rId337"/>
    <p:sldId id="575" r:id="rId338"/>
    <p:sldId id="576" r:id="rId339"/>
    <p:sldId id="577" r:id="rId340"/>
    <p:sldId id="578" r:id="rId341"/>
    <p:sldId id="579" r:id="rId342"/>
    <p:sldId id="580" r:id="rId343"/>
    <p:sldId id="583" r:id="rId344"/>
    <p:sldId id="585" r:id="rId345"/>
    <p:sldId id="587" r:id="rId346"/>
    <p:sldId id="922" r:id="rId347"/>
    <p:sldId id="588" r:id="rId348"/>
    <p:sldId id="589" r:id="rId349"/>
    <p:sldId id="590" r:id="rId350"/>
    <p:sldId id="593" r:id="rId351"/>
    <p:sldId id="595" r:id="rId352"/>
    <p:sldId id="923" r:id="rId353"/>
    <p:sldId id="596" r:id="rId354"/>
    <p:sldId id="597" r:id="rId355"/>
    <p:sldId id="782" r:id="rId356"/>
    <p:sldId id="783" r:id="rId357"/>
    <p:sldId id="786" r:id="rId358"/>
    <p:sldId id="787" r:id="rId359"/>
    <p:sldId id="788" r:id="rId360"/>
    <p:sldId id="924" r:id="rId361"/>
    <p:sldId id="789" r:id="rId362"/>
    <p:sldId id="790" r:id="rId363"/>
    <p:sldId id="791" r:id="rId364"/>
    <p:sldId id="792" r:id="rId365"/>
    <p:sldId id="795" r:id="rId366"/>
    <p:sldId id="796" r:id="rId367"/>
    <p:sldId id="797" r:id="rId368"/>
    <p:sldId id="799" r:id="rId369"/>
    <p:sldId id="800" r:id="rId370"/>
    <p:sldId id="801" r:id="rId371"/>
    <p:sldId id="802" r:id="rId372"/>
    <p:sldId id="804" r:id="rId373"/>
    <p:sldId id="806" r:id="rId374"/>
    <p:sldId id="807" r:id="rId375"/>
    <p:sldId id="808" r:id="rId376"/>
    <p:sldId id="809" r:id="rId377"/>
    <p:sldId id="810" r:id="rId378"/>
    <p:sldId id="811" r:id="rId379"/>
    <p:sldId id="814" r:id="rId380"/>
    <p:sldId id="816" r:id="rId381"/>
    <p:sldId id="925" r:id="rId382"/>
    <p:sldId id="817" r:id="rId383"/>
    <p:sldId id="818" r:id="rId384"/>
    <p:sldId id="819" r:id="rId385"/>
    <p:sldId id="820" r:id="rId386"/>
    <p:sldId id="821" r:id="rId387"/>
    <p:sldId id="823" r:id="rId388"/>
    <p:sldId id="825" r:id="rId389"/>
    <p:sldId id="826" r:id="rId390"/>
    <p:sldId id="828" r:id="rId391"/>
    <p:sldId id="829" r:id="rId392"/>
    <p:sldId id="830" r:id="rId393"/>
    <p:sldId id="831" r:id="rId394"/>
    <p:sldId id="832" r:id="rId395"/>
    <p:sldId id="835" r:id="rId396"/>
    <p:sldId id="837" r:id="rId397"/>
    <p:sldId id="839" r:id="rId398"/>
    <p:sldId id="840" r:id="rId399"/>
    <p:sldId id="841" r:id="rId400"/>
    <p:sldId id="842" r:id="rId401"/>
    <p:sldId id="845" r:id="rId402"/>
    <p:sldId id="847" r:id="rId403"/>
    <p:sldId id="849" r:id="rId404"/>
    <p:sldId id="850" r:id="rId405"/>
    <p:sldId id="851" r:id="rId406"/>
    <p:sldId id="852" r:id="rId407"/>
    <p:sldId id="855" r:id="rId408"/>
    <p:sldId id="857" r:id="rId409"/>
    <p:sldId id="858" r:id="rId410"/>
    <p:sldId id="859" r:id="rId411"/>
    <p:sldId id="860" r:id="rId412"/>
    <p:sldId id="863" r:id="rId413"/>
    <p:sldId id="865" r:id="rId414"/>
    <p:sldId id="866" r:id="rId415"/>
    <p:sldId id="867" r:id="rId416"/>
    <p:sldId id="868" r:id="rId417"/>
    <p:sldId id="870" r:id="rId418"/>
    <p:sldId id="871" r:id="rId419"/>
    <p:sldId id="873" r:id="rId420"/>
    <p:sldId id="926" r:id="rId421"/>
    <p:sldId id="874" r:id="rId422"/>
    <p:sldId id="875" r:id="rId423"/>
    <p:sldId id="876" r:id="rId424"/>
    <p:sldId id="927" r:id="rId425"/>
    <p:sldId id="928" r:id="rId4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slide" Target="slides/slide377.xml"/><Relationship Id="rId399" Type="http://schemas.openxmlformats.org/officeDocument/2006/relationships/slide" Target="slides/slide398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389" Type="http://schemas.openxmlformats.org/officeDocument/2006/relationships/slide" Target="slides/slide388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25" Type="http://schemas.openxmlformats.org/officeDocument/2006/relationships/slide" Target="slides/slide424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15" Type="http://schemas.openxmlformats.org/officeDocument/2006/relationships/slide" Target="slides/slide414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27" Type="http://schemas.openxmlformats.org/officeDocument/2006/relationships/presProps" Target="pres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viewProps" Target="viewProps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tableStyles" Target="tableStyle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6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5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888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290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775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91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832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06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2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2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22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4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548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90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29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4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AAD347D-5ACD-4C99-B74B-A9C85AD731AF}" type="datetimeFigureOut">
              <a:rPr lang="en-US" smtClean="0"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253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6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hyperlink" Target="http://images.google.com/imgres?imgurl=http://www.mdconsult.com/das/book/body/0/0/1611/f4-u1.0-B978-0-443-10163-2..50039-7..gr24.jpg&amp;imgrefurl=http://www.mdconsult.com/das/book/body/0/0/1611/I4-u1.0-B978-0-443-10163-2..50039-7--f24.fig?tocnode%3D54445893&amp;usg=__NUorLaFRcja_jsxDKLA110XRP5M=&amp;h=600&amp;w=578&amp;sz=106&amp;hl=en&amp;start=19&amp;um=1&amp;tbnid=g_Wuvx2JtluHmM:&amp;tbnh=135&amp;tbnw=130&amp;prev=/images?q%3Dmrcp%2BCholedocholithiasis%26ndsp%3D18%26hl%3Den%26rlz%3D1T4ADBR_enUS275US275%26sa%3DN%26start%3D18%26um%3D1" TargetMode="External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://www.ajronline.org/cgi/content/full/187/4/W365/FIG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hyperlink" Target="http://www.ajronline.org/cgi/content/full/187/4/W365/FIG7" TargetMode="Externa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://www.ajronline.org/cgi/content/full/184/6/1868/FIG1" TargetMode="External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6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ajronline.org/content/vol179/issue2/images/large/08_AB0672_03A.jpeg" TargetMode="Externa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radiology.rsnajnls.org/content/vol220/issue1/images/large/r01jn15g4x.jpeg" TargetMode="Externa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Pathology with CT and MR Sectional Anatomy Correlation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Tom Haller, RT (R)(CT)(MR)(ARRT)</a:t>
            </a:r>
          </a:p>
        </p:txBody>
      </p:sp>
    </p:spTree>
    <p:extLst>
      <p:ext uri="{BB962C8B-B14F-4D97-AF65-F5344CB8AC3E}">
        <p14:creationId xmlns:p14="http://schemas.microsoft.com/office/powerpoint/2010/main" val="1562362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Acoustic Neuroma cont.</a:t>
            </a:r>
          </a:p>
        </p:txBody>
      </p:sp>
      <p:pic>
        <p:nvPicPr>
          <p:cNvPr id="14341" name="Picture 5" descr="Ben%20-%20Figure%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41465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505201" y="6019801"/>
            <a:ext cx="55563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http://eradimaging.com/cffm/custom/stero_radio_benign/Ben%20-%20Figure%201.jpg</a:t>
            </a:r>
          </a:p>
        </p:txBody>
      </p:sp>
    </p:spTree>
    <p:extLst>
      <p:ext uri="{BB962C8B-B14F-4D97-AF65-F5344CB8AC3E}">
        <p14:creationId xmlns:p14="http://schemas.microsoft.com/office/powerpoint/2010/main" val="29782679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Intracranial Aneurysm cont.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33600"/>
            <a:ext cx="10353762" cy="36576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With rupture, subarachnoid hemorrhage is generally noted within the basilar cisterns (approximately 95% of cases)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and T2 weighted images appear with flow void on SE/FSE sequences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MRA usually allows for aneurysms greater than 5mm to be seen</a:t>
            </a:r>
          </a:p>
        </p:txBody>
      </p:sp>
    </p:spTree>
    <p:extLst>
      <p:ext uri="{BB962C8B-B14F-4D97-AF65-F5344CB8AC3E}">
        <p14:creationId xmlns:p14="http://schemas.microsoft.com/office/powerpoint/2010/main" val="35033032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Intracranial Aneurysm cont.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55371"/>
            <a:ext cx="10353762" cy="3635829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intervention 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Neuro-radiologic intervention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If rupture occurs, depends on severity of hemorrhage, rebleeding, and vasospasm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328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Intracranial Aneurysm cont.</a:t>
            </a:r>
          </a:p>
        </p:txBody>
      </p:sp>
      <p:pic>
        <p:nvPicPr>
          <p:cNvPr id="5122" name="Picture 2" descr="sahb.111143905_s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52" y="1580050"/>
            <a:ext cx="4237599" cy="387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85782" y="5860925"/>
            <a:ext cx="31963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http://drarunlnaik.com/cerebral_aneurrysm/</a:t>
            </a:r>
          </a:p>
        </p:txBody>
      </p:sp>
    </p:spTree>
    <p:extLst>
      <p:ext uri="{BB962C8B-B14F-4D97-AF65-F5344CB8AC3E}">
        <p14:creationId xmlns:p14="http://schemas.microsoft.com/office/powerpoint/2010/main" val="37765808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68.media.tumblr.com/tumblr_lk2hx7Q3o11qewrw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283" y="1882653"/>
            <a:ext cx="5518785" cy="39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70031" y="609255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http://ofpaperandponies.tumblr.com/post/4842381566/cerebral-aneurysm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Intracranial Aneurysm cont.</a:t>
            </a:r>
          </a:p>
        </p:txBody>
      </p:sp>
    </p:spTree>
    <p:extLst>
      <p:ext uri="{BB962C8B-B14F-4D97-AF65-F5344CB8AC3E}">
        <p14:creationId xmlns:p14="http://schemas.microsoft.com/office/powerpoint/2010/main" val="36560088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Intracranial Aneurysm cont.</a:t>
            </a:r>
          </a:p>
        </p:txBody>
      </p:sp>
      <p:pic>
        <p:nvPicPr>
          <p:cNvPr id="161795" name="Picture 3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47801"/>
            <a:ext cx="49530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4495800" y="6096001"/>
            <a:ext cx="39982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http://www.brain-aneurysm.com/images/roiba_images/3.jpg</a:t>
            </a:r>
          </a:p>
        </p:txBody>
      </p:sp>
    </p:spTree>
    <p:extLst>
      <p:ext uri="{BB962C8B-B14F-4D97-AF65-F5344CB8AC3E}">
        <p14:creationId xmlns:p14="http://schemas.microsoft.com/office/powerpoint/2010/main" val="30168671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Intracranial Aneurysm cont.</a:t>
            </a:r>
          </a:p>
        </p:txBody>
      </p:sp>
      <p:pic>
        <p:nvPicPr>
          <p:cNvPr id="162819" name="Picture 3" descr="image_gallery?img_id=34854&amp;t=120734453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0201"/>
            <a:ext cx="4876800" cy="36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3505200" y="5486401"/>
            <a:ext cx="57502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http://www.pennstatehershey.org/image/image_gallery?img_id=34854&amp;t=1207344532022</a:t>
            </a:r>
          </a:p>
        </p:txBody>
      </p:sp>
    </p:spTree>
    <p:extLst>
      <p:ext uri="{BB962C8B-B14F-4D97-AF65-F5344CB8AC3E}">
        <p14:creationId xmlns:p14="http://schemas.microsoft.com/office/powerpoint/2010/main" val="42348726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Intracranial Aneurysm cont.</a:t>
            </a:r>
          </a:p>
        </p:txBody>
      </p:sp>
      <p:pic>
        <p:nvPicPr>
          <p:cNvPr id="163843" name="Picture 3" descr="brain-3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67201"/>
            <a:ext cx="4419600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6324601" y="6400801"/>
            <a:ext cx="415209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</a:t>
            </a:r>
            <a:r>
              <a:rPr lang="en-US" altLang="en-US" sz="900"/>
              <a:t>www.lvh.org/assets/your_lvh/healthy_you/2007-05/brain-377.jpg</a:t>
            </a:r>
          </a:p>
        </p:txBody>
      </p:sp>
      <p:pic>
        <p:nvPicPr>
          <p:cNvPr id="163845" name="Picture 5" descr="em_23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1"/>
            <a:ext cx="3581400" cy="27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6" name="Rectangle 6"/>
          <p:cNvSpPr>
            <a:spLocks noChangeArrowheads="1"/>
          </p:cNvSpPr>
          <p:nvPr/>
        </p:nvSpPr>
        <p:spPr bwMode="auto">
          <a:xfrm>
            <a:off x="1676401" y="4267201"/>
            <a:ext cx="452399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https://</a:t>
            </a:r>
            <a:r>
              <a:rPr lang="en-US" altLang="en-US" sz="900"/>
              <a:t>www.beaumonthospitals.com/files/health-library/images/em_2391.gif</a:t>
            </a:r>
          </a:p>
        </p:txBody>
      </p:sp>
    </p:spTree>
    <p:extLst>
      <p:ext uri="{BB962C8B-B14F-4D97-AF65-F5344CB8AC3E}">
        <p14:creationId xmlns:p14="http://schemas.microsoft.com/office/powerpoint/2010/main" val="36928442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Ischemic Stroke (CVA)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439751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CVA can be hemorrhagic or ischemic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Ischemia is a result of a reduction of blood flow to the brain, either within a specific region, or globally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0">
              <a:buClr>
                <a:srgbClr val="DADADA"/>
              </a:buClr>
            </a:pPr>
            <a:r>
              <a:rPr lang="en-US" alt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Etiology</a:t>
            </a:r>
          </a:p>
          <a:p>
            <a:pPr lvl="1">
              <a:buClr>
                <a:srgbClr val="DADADA"/>
              </a:buClr>
            </a:pPr>
            <a:r>
              <a:rPr lang="en-US" alt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Primary cause is atherosclerosis causing thromboembolic disease</a:t>
            </a:r>
          </a:p>
          <a:p>
            <a:pPr lvl="1">
              <a:buClr>
                <a:srgbClr val="DADADA"/>
              </a:buClr>
            </a:pPr>
            <a:r>
              <a:rPr lang="en-US" alt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Source of emboli may be from:</a:t>
            </a:r>
          </a:p>
          <a:p>
            <a:pPr lvl="2">
              <a:buClr>
                <a:srgbClr val="DADADA"/>
              </a:buClr>
            </a:pPr>
            <a:r>
              <a:rPr lang="en-US" alt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Arterial stenosis</a:t>
            </a:r>
          </a:p>
          <a:p>
            <a:pPr lvl="2">
              <a:buClr>
                <a:srgbClr val="DADADA"/>
              </a:buClr>
            </a:pPr>
            <a:r>
              <a:rPr lang="en-US" alt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Atherosclerotic debris</a:t>
            </a:r>
          </a:p>
          <a:p>
            <a:pPr lvl="2">
              <a:buClr>
                <a:srgbClr val="DADADA"/>
              </a:buClr>
            </a:pPr>
            <a:r>
              <a:rPr lang="en-US" alt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Cardiac source (15% to 20% causation)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910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Ischemic Stroke (CVA) cont.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17849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80% to 85% of all strokes are ischemic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Third leading cause of death in Americans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Males affected three times more than females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People over 65 at greater risk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Black men 1.5X higher risk than white men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etiology, location of the ischemia and extent of damage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736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Ischemic Stroke (CVA) cont.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558143"/>
            <a:ext cx="10353762" cy="323305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80% of strokes identified in first 24 hours, with MRI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DWI is more sensitive to demonstrating infarct within a few hours as increased signal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Acute infarct hypointense on ADC mapping</a:t>
            </a:r>
          </a:p>
        </p:txBody>
      </p:sp>
    </p:spTree>
    <p:extLst>
      <p:ext uri="{BB962C8B-B14F-4D97-AF65-F5344CB8AC3E}">
        <p14:creationId xmlns:p14="http://schemas.microsoft.com/office/powerpoint/2010/main" val="3044342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Brain Metastasis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Metastatic spread of cancer from a distant site or organ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Primarily occurs through hematogenous spread *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>
              <a:buFontTx/>
              <a:buNone/>
            </a:pPr>
            <a:r>
              <a:rPr lang="en-US" altLang="en-US" dirty="0">
                <a:solidFill>
                  <a:srgbClr val="FFFF00"/>
                </a:solidFill>
              </a:rPr>
              <a:t>*spread via the blood vascular system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933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Ischemic Stroke (CVA) cont.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Thrombolytic Tx can be useful in within first 3 hours of onset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Anticoagulation Tx can be helpful in cases where onset is unable to be determined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severity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50% mortality rate within first 24 hours of onset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Posterior circulation CVA has higher mortality rate, but also recover better than hemispheric stroke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011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Ischemic Stroke (CVA) cont.</a:t>
            </a:r>
          </a:p>
        </p:txBody>
      </p:sp>
      <p:pic>
        <p:nvPicPr>
          <p:cNvPr id="172035" name="Picture 3" descr="CTMRIvsIschem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61975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2667001" y="5867401"/>
            <a:ext cx="736772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http://uwmedicine.washington.edu/NR/rdonlyres/38F4AB0D-C7AB-452B-9021-9641313CF30C/0/CTMRIvsIschemic.jpg</a:t>
            </a:r>
          </a:p>
        </p:txBody>
      </p:sp>
    </p:spTree>
    <p:extLst>
      <p:ext uri="{BB962C8B-B14F-4D97-AF65-F5344CB8AC3E}">
        <p14:creationId xmlns:p14="http://schemas.microsoft.com/office/powerpoint/2010/main" val="14564188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Ischemic Stroke (CVA) cont.</a:t>
            </a:r>
          </a:p>
        </p:txBody>
      </p:sp>
      <p:pic>
        <p:nvPicPr>
          <p:cNvPr id="173059" name="Picture 3" descr="h99911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1"/>
            <a:ext cx="5486400" cy="35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3200401" y="5638801"/>
            <a:ext cx="66239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http://myhealth.centrahealth.com/library/healthguide/en-us/images/media/medical/hw/h9991104.jpg</a:t>
            </a:r>
          </a:p>
        </p:txBody>
      </p:sp>
    </p:spTree>
    <p:extLst>
      <p:ext uri="{BB962C8B-B14F-4D97-AF65-F5344CB8AC3E}">
        <p14:creationId xmlns:p14="http://schemas.microsoft.com/office/powerpoint/2010/main" val="86535160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Ischemic Stroke (CVA) cont.</a:t>
            </a:r>
          </a:p>
        </p:txBody>
      </p:sp>
      <p:pic>
        <p:nvPicPr>
          <p:cNvPr id="174083" name="Picture 3" descr="MRI showing str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1"/>
            <a:ext cx="4719638" cy="423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2057401" y="6146801"/>
            <a:ext cx="87398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/>
              <a:t>http</a:t>
            </a:r>
            <a:r>
              <a:rPr lang="en-US" altLang="en-US" sz="1000"/>
              <a:t>://</a:t>
            </a:r>
            <a:r>
              <a:rPr lang="en-US" altLang="en-US" sz="800"/>
              <a:t>images.google.com/imgres?imgurl=http://www.eastportlandneurology.com/images/mri_stroke.jpg&amp;imgrefurl=http://www.eastportlandneurology.com/mri.html&amp;usg</a:t>
            </a:r>
          </a:p>
        </p:txBody>
      </p:sp>
    </p:spTree>
    <p:extLst>
      <p:ext uri="{BB962C8B-B14F-4D97-AF65-F5344CB8AC3E}">
        <p14:creationId xmlns:p14="http://schemas.microsoft.com/office/powerpoint/2010/main" val="378457832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Brain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>
                <a:solidFill>
                  <a:srgbClr val="FFFF00"/>
                </a:solidFill>
              </a:rPr>
              <a:t>Infection</a:t>
            </a:r>
          </a:p>
          <a:p>
            <a:endParaRPr lang="en-US" altLang="en-US" sz="3200">
              <a:solidFill>
                <a:srgbClr val="FFFF00"/>
              </a:solidFill>
            </a:endParaRPr>
          </a:p>
          <a:p>
            <a:endParaRPr lang="en-US" altLang="en-US" sz="3200"/>
          </a:p>
        </p:txBody>
      </p:sp>
    </p:spTree>
    <p:extLst>
      <p:ext uri="{BB962C8B-B14F-4D97-AF65-F5344CB8AC3E}">
        <p14:creationId xmlns:p14="http://schemas.microsoft.com/office/powerpoint/2010/main" val="29592233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Abscess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33089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Free or encapsulated collection of pus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located in frontal, temporal or parietal lobes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Secondary to other infections, such as: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Otitis media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Sinusitis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Dental abscess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Mastoiditis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7014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Abscess cont.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26771"/>
            <a:ext cx="8229600" cy="461554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Etiology cont.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Other causes: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Subdural empyema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Bacterial endocarditis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HIV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Bacteremia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Pulmonary infection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Abdominal/pelvic infections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Open head injuries</a:t>
            </a: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240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Abscess cont.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580051"/>
            <a:ext cx="10353762" cy="504935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Males 2X more likely to be affected than females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Can occur at any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Median age  between 30 and 40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Nausea/vomiting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Change in mental status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Afebrile or low grade fever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Seizures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papilledema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6331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Abscess cont.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046514"/>
            <a:ext cx="10353762" cy="3744686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Hypodense to isodense on non-contrast images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Ring-like enhancement with IV contrast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Edema surrounding abscess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- hypointense to gray matter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– hyperintense to gray matter, with surrounding edema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post gad imaging – ring like enhancement</a:t>
            </a:r>
          </a:p>
        </p:txBody>
      </p:sp>
    </p:spTree>
    <p:extLst>
      <p:ext uri="{BB962C8B-B14F-4D97-AF65-F5344CB8AC3E}">
        <p14:creationId xmlns:p14="http://schemas.microsoft.com/office/powerpoint/2010/main" val="342876931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Abscess cont.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48543"/>
            <a:ext cx="10353762" cy="384265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Antibiotics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Possible surgical intervention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80% survival rate, or greater, when diagnosed early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18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Brain Metastasis cont.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515951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Accounts for 15-25 percent of all intracranial tumors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involve supratentorial and infratentorial parenchyma, meninges and calvaria: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Parenchyma – lung, breast, GI, kidney and melanoma primaries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Meninges - bone or breast primaries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Calvaria – breast and prostate primaries</a:t>
            </a:r>
          </a:p>
        </p:txBody>
      </p:sp>
    </p:spTree>
    <p:extLst>
      <p:ext uri="{BB962C8B-B14F-4D97-AF65-F5344CB8AC3E}">
        <p14:creationId xmlns:p14="http://schemas.microsoft.com/office/powerpoint/2010/main" val="421236168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Abscess cont.</a:t>
            </a:r>
          </a:p>
        </p:txBody>
      </p:sp>
      <p:pic>
        <p:nvPicPr>
          <p:cNvPr id="7170" name="Picture 2" descr="Homeopathic_doctor_chandigarh_drthind_brain-abs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228" y="1580050"/>
            <a:ext cx="3586895" cy="445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41895" y="622886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http://www.drthindhomeopathy.com/diseases/brain-abscess-cerebral-abscess/</a:t>
            </a:r>
          </a:p>
        </p:txBody>
      </p:sp>
    </p:spTree>
    <p:extLst>
      <p:ext uri="{BB962C8B-B14F-4D97-AF65-F5344CB8AC3E}">
        <p14:creationId xmlns:p14="http://schemas.microsoft.com/office/powerpoint/2010/main" val="9946015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Abscess cont.</a:t>
            </a:r>
          </a:p>
        </p:txBody>
      </p:sp>
      <p:pic>
        <p:nvPicPr>
          <p:cNvPr id="184323" name="Picture 3" descr="5-abscess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3836988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3886200" y="6096001"/>
            <a:ext cx="475963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http://www.neuropathologyweb.org/chapter5/images5/5-abscessmri.jpg</a:t>
            </a:r>
          </a:p>
        </p:txBody>
      </p:sp>
    </p:spTree>
    <p:extLst>
      <p:ext uri="{BB962C8B-B14F-4D97-AF65-F5344CB8AC3E}">
        <p14:creationId xmlns:p14="http://schemas.microsoft.com/office/powerpoint/2010/main" val="13159291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Abscess cont.</a:t>
            </a:r>
          </a:p>
        </p:txBody>
      </p:sp>
      <p:pic>
        <p:nvPicPr>
          <p:cNvPr id="185347" name="Picture 3" descr="brain-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72390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4419601" y="5867401"/>
            <a:ext cx="39805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http://www.ispub.com/xml/journals/ijtm/vol3n2/brain-fig1.jpg</a:t>
            </a:r>
          </a:p>
        </p:txBody>
      </p:sp>
    </p:spTree>
    <p:extLst>
      <p:ext uri="{BB962C8B-B14F-4D97-AF65-F5344CB8AC3E}">
        <p14:creationId xmlns:p14="http://schemas.microsoft.com/office/powerpoint/2010/main" val="357530162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Abscess cont.</a:t>
            </a:r>
          </a:p>
        </p:txBody>
      </p:sp>
      <p:pic>
        <p:nvPicPr>
          <p:cNvPr id="186371" name="Picture 3" descr="10230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6896100" cy="30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4343401" y="5181601"/>
            <a:ext cx="34660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http://home.earthlink.net/~radiologist/tf/102300b.jpg</a:t>
            </a:r>
          </a:p>
        </p:txBody>
      </p:sp>
    </p:spTree>
    <p:extLst>
      <p:ext uri="{BB962C8B-B14F-4D97-AF65-F5344CB8AC3E}">
        <p14:creationId xmlns:p14="http://schemas.microsoft.com/office/powerpoint/2010/main" val="35843254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Multiple sclerosis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580051"/>
            <a:ext cx="10353762" cy="482075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Demyelinating disease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Characterized by multiple inflammatory plaques involving CNS white matter tracks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Progressive disease causes destruction of the  lipid and protein layer that insulates the axon portion of the nerve cell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May go through periods of exacerbation and remission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Unknown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Theories suggest: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Slow-acting viral infection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Autoimmune response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Environmental and genetic factors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9893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Multiple sclerosis cont.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580050"/>
            <a:ext cx="10353762" cy="4918721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Female to male ratio 3:2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Incidence rate between 18 and 50 years of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Occurs most often in people of European descent, less often in Asians and rarely in black Africans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Parasthesia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Abnormal sensations in limbs or face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Numbness, tingling, muscle weakness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Vertigo, visual disturbances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Extreme emotional changes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Ataxia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828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Multiple sclerosis cont.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024743"/>
            <a:ext cx="10353762" cy="376645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the modality of choice for imaging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hypointense to isointense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PD weighted images – hyperintense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– hyperintense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FLAIR images – hyperintense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post gad – active plaques may enhance</a:t>
            </a:r>
          </a:p>
        </p:txBody>
      </p:sp>
    </p:spTree>
    <p:extLst>
      <p:ext uri="{BB962C8B-B14F-4D97-AF65-F5344CB8AC3E}">
        <p14:creationId xmlns:p14="http://schemas.microsoft.com/office/powerpoint/2010/main" val="43106631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Multiple sclerosis cont.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243808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No specific Tx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Corticosteroids used to treat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PT may help postpone disabilities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Varied and unpredictable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059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Multiple sclerosis cont.</a:t>
            </a:r>
          </a:p>
        </p:txBody>
      </p:sp>
      <p:pic>
        <p:nvPicPr>
          <p:cNvPr id="194563" name="Picture 3" descr="h99912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6959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4114801" y="5486401"/>
            <a:ext cx="48782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http://www.health.com/health/static/hw/media/medical/hw/h9991221.jpg</a:t>
            </a:r>
          </a:p>
        </p:txBody>
      </p:sp>
    </p:spTree>
    <p:extLst>
      <p:ext uri="{BB962C8B-B14F-4D97-AF65-F5344CB8AC3E}">
        <p14:creationId xmlns:p14="http://schemas.microsoft.com/office/powerpoint/2010/main" val="399139890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76757" y="32495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Multiple sclerosis cont.</a:t>
            </a:r>
          </a:p>
        </p:txBody>
      </p:sp>
      <p:pic>
        <p:nvPicPr>
          <p:cNvPr id="195587" name="Picture 3" descr="mri00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295401"/>
            <a:ext cx="4017963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4724401" y="5943601"/>
            <a:ext cx="28584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http://www.uhrad.com/mriarc/mri007a.jpg</a:t>
            </a:r>
          </a:p>
        </p:txBody>
      </p:sp>
    </p:spTree>
    <p:extLst>
      <p:ext uri="{BB962C8B-B14F-4D97-AF65-F5344CB8AC3E}">
        <p14:creationId xmlns:p14="http://schemas.microsoft.com/office/powerpoint/2010/main" val="4291823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Brain Metastasis cont.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Signs / symptoms</a:t>
            </a:r>
          </a:p>
          <a:p>
            <a:endParaRPr lang="en-US" altLang="en-US">
              <a:solidFill>
                <a:srgbClr val="FFFF00"/>
              </a:solidFill>
            </a:endParaRPr>
          </a:p>
          <a:p>
            <a:pPr lvl="1"/>
            <a:r>
              <a:rPr lang="en-US" altLang="en-US">
                <a:solidFill>
                  <a:srgbClr val="FFFF00"/>
                </a:solidFill>
              </a:rPr>
              <a:t>Seizures</a:t>
            </a:r>
          </a:p>
          <a:p>
            <a:pPr lvl="1"/>
            <a:r>
              <a:rPr lang="en-US" altLang="en-US">
                <a:solidFill>
                  <a:srgbClr val="FFFF00"/>
                </a:solidFill>
              </a:rPr>
              <a:t>Signs of intracranial pressure:</a:t>
            </a:r>
          </a:p>
          <a:p>
            <a:pPr lvl="2"/>
            <a:r>
              <a:rPr lang="en-US" altLang="en-US">
                <a:solidFill>
                  <a:srgbClr val="FFFF00"/>
                </a:solidFill>
              </a:rPr>
              <a:t>HA</a:t>
            </a:r>
          </a:p>
          <a:p>
            <a:pPr lvl="2"/>
            <a:r>
              <a:rPr lang="en-US" altLang="en-US">
                <a:solidFill>
                  <a:srgbClr val="FFFF00"/>
                </a:solidFill>
              </a:rPr>
              <a:t>Nausea, vomiting</a:t>
            </a:r>
          </a:p>
          <a:p>
            <a:pPr lvl="2"/>
            <a:r>
              <a:rPr lang="en-US" altLang="en-US">
                <a:solidFill>
                  <a:srgbClr val="FFFF00"/>
                </a:solidFill>
              </a:rPr>
              <a:t>Ocular palsies, papilledema</a:t>
            </a:r>
          </a:p>
          <a:p>
            <a:pPr lvl="2"/>
            <a:r>
              <a:rPr lang="en-US" altLang="en-US">
                <a:solidFill>
                  <a:srgbClr val="FFFF00"/>
                </a:solidFill>
              </a:rPr>
              <a:t>Loss of consciousness</a:t>
            </a:r>
          </a:p>
          <a:p>
            <a:pPr lvl="1"/>
            <a:r>
              <a:rPr lang="en-US" altLang="en-US">
                <a:solidFill>
                  <a:srgbClr val="FFFF00"/>
                </a:solidFill>
              </a:rPr>
              <a:t>Loss in sensory / motor function</a:t>
            </a:r>
          </a:p>
        </p:txBody>
      </p:sp>
    </p:spTree>
    <p:extLst>
      <p:ext uri="{BB962C8B-B14F-4D97-AF65-F5344CB8AC3E}">
        <p14:creationId xmlns:p14="http://schemas.microsoft.com/office/powerpoint/2010/main" val="38606009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Spine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Congenital</a:t>
            </a:r>
          </a:p>
        </p:txBody>
      </p:sp>
    </p:spTree>
    <p:extLst>
      <p:ext uri="{BB962C8B-B14F-4D97-AF65-F5344CB8AC3E}">
        <p14:creationId xmlns:p14="http://schemas.microsoft.com/office/powerpoint/2010/main" val="333121738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Arnold – Chiari Malformation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Consist of a number of congenital anomalies that affect the hindbrain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Characterized by elongation of the brainstem, cerebellum and 4</a:t>
            </a:r>
            <a:r>
              <a:rPr lang="en-US" altLang="en-US" baseline="30000" dirty="0">
                <a:solidFill>
                  <a:srgbClr val="FFFF00"/>
                </a:solidFill>
              </a:rPr>
              <a:t>th</a:t>
            </a:r>
            <a:r>
              <a:rPr lang="en-US" altLang="en-US" dirty="0">
                <a:solidFill>
                  <a:srgbClr val="FFFF00"/>
                </a:solidFill>
              </a:rPr>
              <a:t> ventricle into the cervical spinal cord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Categorized into three types: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Type I – cerebellar tonsils alone are displaced 5mm to 6mm below foramen magnum. 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No hydrocephalus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4</a:t>
            </a:r>
            <a:r>
              <a:rPr lang="en-US" altLang="en-US" baseline="30000" dirty="0">
                <a:solidFill>
                  <a:srgbClr val="FFFF00"/>
                </a:solidFill>
              </a:rPr>
              <a:t>th</a:t>
            </a:r>
            <a:r>
              <a:rPr lang="en-US" altLang="en-US" dirty="0">
                <a:solidFill>
                  <a:srgbClr val="FFFF00"/>
                </a:solidFill>
              </a:rPr>
              <a:t> ventricle in normal location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A syrinx may be present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9136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Arnold – Chiari Malformation cont.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81200"/>
            <a:ext cx="10353762" cy="463731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 cont.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Type II – cerebellar tonsils, 4</a:t>
            </a:r>
            <a:r>
              <a:rPr lang="en-US" altLang="en-US" baseline="30000" dirty="0">
                <a:solidFill>
                  <a:srgbClr val="FFFF00"/>
                </a:solidFill>
              </a:rPr>
              <a:t>th</a:t>
            </a:r>
            <a:r>
              <a:rPr lang="en-US" altLang="en-US" dirty="0">
                <a:solidFill>
                  <a:srgbClr val="FFFF00"/>
                </a:solidFill>
              </a:rPr>
              <a:t> ventricle, medulla have herniated through the foramen magnum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Hydrocephalus present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Associated with myelomeningocele and agenesis of the corpus callosum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Type III – displacement of the cerebellum meninges, and sometimes brainstem, into an encephalocele.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Characteristics seen in type II present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Occurs in 1 in 4000 to 5000 deliveries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5066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Arnold – Chiari Malformation cont.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515951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Theoretically, posterior fossa is too small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Type I found more often in adults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No gender preference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Hydrocephalus and developmental defects seen early in infants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Adults may show no symptoms, until neurological deficits present (ataxia, occipital HA)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5984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Arnold – Chiari Malformation cont.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439751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Best seen on sagittal MRI images, no matter the image weighting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intervention to decompress the posterior fossa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If hydrocephalus present, may require shunting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Prognosis for infants may be worse than adults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type, age at diagnosis, other related defects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9315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Arnold – Chiari Malformation Type I</a:t>
            </a:r>
          </a:p>
        </p:txBody>
      </p:sp>
      <p:pic>
        <p:nvPicPr>
          <p:cNvPr id="16389" name="Picture 5" descr="art-jphc4586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57314"/>
            <a:ext cx="381000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810001" y="5638801"/>
            <a:ext cx="53174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http://www.medscape.com/content/2003/00/45/86/458614/art-jphc458614.fig2.gif</a:t>
            </a:r>
          </a:p>
        </p:txBody>
      </p:sp>
    </p:spTree>
    <p:extLst>
      <p:ext uri="{BB962C8B-B14F-4D97-AF65-F5344CB8AC3E}">
        <p14:creationId xmlns:p14="http://schemas.microsoft.com/office/powerpoint/2010/main" val="59364948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FFF00"/>
                </a:solidFill>
              </a:rPr>
              <a:t>Arnold – Chiari Malformation Type II</a:t>
            </a:r>
          </a:p>
        </p:txBody>
      </p:sp>
      <p:pic>
        <p:nvPicPr>
          <p:cNvPr id="18438" name="Picture 6" descr="Thompson%20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7696200" cy="37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657600" y="5486401"/>
            <a:ext cx="584006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http://journals.prous.com/journals/dot/19983402/html/dt340145/images/Thompson%20f1.gif</a:t>
            </a:r>
          </a:p>
        </p:txBody>
      </p:sp>
    </p:spTree>
    <p:extLst>
      <p:ext uri="{BB962C8B-B14F-4D97-AF65-F5344CB8AC3E}">
        <p14:creationId xmlns:p14="http://schemas.microsoft.com/office/powerpoint/2010/main" val="368631943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FFF00"/>
                </a:solidFill>
              </a:rPr>
              <a:t>Arnold – Chiari Malformation Type III</a:t>
            </a:r>
          </a:p>
        </p:txBody>
      </p:sp>
      <p:pic>
        <p:nvPicPr>
          <p:cNvPr id="19462" name="Picture 6" descr="peds019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36" y="1413480"/>
            <a:ext cx="439102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4538808" y="6142525"/>
            <a:ext cx="310373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http://www.uhrad.com/pedsarc/peds019c.jpg</a:t>
            </a:r>
          </a:p>
        </p:txBody>
      </p:sp>
    </p:spTree>
    <p:extLst>
      <p:ext uri="{BB962C8B-B14F-4D97-AF65-F5344CB8AC3E}">
        <p14:creationId xmlns:p14="http://schemas.microsoft.com/office/powerpoint/2010/main" val="229450598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Syringomyelia / Hydromyelia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idx="1"/>
          </p:nvPr>
        </p:nvSpPr>
        <p:spPr>
          <a:xfrm>
            <a:off x="913795" y="1580051"/>
            <a:ext cx="10353762" cy="4929606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Any fluid-filled cavity within the spinal cord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Central canal dilatation – hydromyelia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Eccentric cavity – syrinx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Difficult to differentiate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About 50% congenital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Acquired cases secondary to: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Intramedullary tumors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Trauma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Infarction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hemorrhage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626388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Syringomyelia / Hydromyelia cont.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00943"/>
            <a:ext cx="10353762" cy="369025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90% occur with Arnold-Chiari type I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also be seen in cases of: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Myelomeningocele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Basilar skull impression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Atresia of the median aperture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Dandy-Walker cyst</a:t>
            </a:r>
          </a:p>
        </p:txBody>
      </p:sp>
    </p:spTree>
    <p:extLst>
      <p:ext uri="{BB962C8B-B14F-4D97-AF65-F5344CB8AC3E}">
        <p14:creationId xmlns:p14="http://schemas.microsoft.com/office/powerpoint/2010/main" val="305006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Brain Metastasis cont.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 and 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demonstrate multiple discrete lesions with varying intensity along the gray-white matter interface.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Show marked peripheral edema surrounding large lesions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Post-contrast demonstrate ring-like enhancement.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imaging may demonstrate hypointense to isointense areas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may show lesions and surrounding edema as hyperintense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Post gad T1 images demonstrate lesions as hyperintense and edema as hypointense</a:t>
            </a:r>
          </a:p>
        </p:txBody>
      </p:sp>
    </p:spTree>
    <p:extLst>
      <p:ext uri="{BB962C8B-B14F-4D97-AF65-F5344CB8AC3E}">
        <p14:creationId xmlns:p14="http://schemas.microsoft.com/office/powerpoint/2010/main" val="263341612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Syringomyelia / Hydromyelia cont.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98914"/>
            <a:ext cx="10353762" cy="35922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extent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experience: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Sensory loss – loss of pain and temperature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Muscle atrophy – lower neck, shoulders, arms and hands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Thoracic scoliosis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2045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Syringomyelia / Hydromyelia cont.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536370"/>
            <a:ext cx="10353762" cy="3254829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Post myelogram CT demonstrates a contrast filled syrinx, surrounded by hypodense spinal cord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Isointense to CSF on T1 and T2 weighted images</a:t>
            </a:r>
          </a:p>
        </p:txBody>
      </p:sp>
    </p:spTree>
    <p:extLst>
      <p:ext uri="{BB962C8B-B14F-4D97-AF65-F5344CB8AC3E}">
        <p14:creationId xmlns:p14="http://schemas.microsoft.com/office/powerpoint/2010/main" val="222847089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Syringomyelia / Hydromyelia cont.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492829"/>
            <a:ext cx="10353762" cy="3298371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drainage suggestive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Variable, depending on extent</a:t>
            </a:r>
          </a:p>
        </p:txBody>
      </p:sp>
    </p:spTree>
    <p:extLst>
      <p:ext uri="{BB962C8B-B14F-4D97-AF65-F5344CB8AC3E}">
        <p14:creationId xmlns:p14="http://schemas.microsoft.com/office/powerpoint/2010/main" val="29374746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jcvjs.com/articles/2016/7/2/images/JCraniovertJunSpine_2016_7_2_101_181862_u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427" y="1689809"/>
            <a:ext cx="4972783" cy="42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89870" y="6132566"/>
            <a:ext cx="82195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http://www.jcvjs.com/article.asp?issn=0974-8237;year=2016;volume=7;issue=2;spage=101;epage=104;aulast=Sayal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Syringomyelia / Hydromyelia cont.</a:t>
            </a:r>
          </a:p>
        </p:txBody>
      </p:sp>
    </p:spTree>
    <p:extLst>
      <p:ext uri="{BB962C8B-B14F-4D97-AF65-F5344CB8AC3E}">
        <p14:creationId xmlns:p14="http://schemas.microsoft.com/office/powerpoint/2010/main" val="8887382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9120" y="329714"/>
            <a:ext cx="10353762" cy="970450"/>
          </a:xfrm>
        </p:spPr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Syringomyelia / Hydromyelia cont.</a:t>
            </a:r>
          </a:p>
        </p:txBody>
      </p:sp>
      <p:pic>
        <p:nvPicPr>
          <p:cNvPr id="27653" name="Picture 5" descr="Chiari&amp;syrin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4" y="1300164"/>
            <a:ext cx="37242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2438400" y="5715001"/>
            <a:ext cx="79592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http://www.chiaritimes.com/ChiariTimes/Blog/Entries/2007/11/29_38_years_with_Chiari_&amp;_Syringomyelia_files/Chiari&amp;syrinx.jpg</a:t>
            </a:r>
          </a:p>
        </p:txBody>
      </p:sp>
    </p:spTree>
    <p:extLst>
      <p:ext uri="{BB962C8B-B14F-4D97-AF65-F5344CB8AC3E}">
        <p14:creationId xmlns:p14="http://schemas.microsoft.com/office/powerpoint/2010/main" val="15162974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Syringomyelia / Hydromyelia cont.</a:t>
            </a:r>
          </a:p>
        </p:txBody>
      </p:sp>
      <p:pic>
        <p:nvPicPr>
          <p:cNvPr id="29702" name="Picture 6" descr="DSC_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24000"/>
            <a:ext cx="4833938" cy="32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286000" y="4953001"/>
            <a:ext cx="77893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http://www.chiaritimes.com/ChiariTimes/Blog/Entries/2007/11/29_38_years_with_Chiari_&amp;_Syringomyelia_files/DSC_0023.jpg</a:t>
            </a:r>
          </a:p>
        </p:txBody>
      </p:sp>
    </p:spTree>
    <p:extLst>
      <p:ext uri="{BB962C8B-B14F-4D97-AF65-F5344CB8AC3E}">
        <p14:creationId xmlns:p14="http://schemas.microsoft.com/office/powerpoint/2010/main" val="71164113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Syringomyelia / Hydromyelia cont.</a:t>
            </a:r>
          </a:p>
        </p:txBody>
      </p:sp>
      <p:pic>
        <p:nvPicPr>
          <p:cNvPr id="30726" name="Picture 6" descr="180px-Syringomye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32575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2971801" y="6019801"/>
            <a:ext cx="677781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http://upload.wikimedia.org/wikipedia/commons/thumb/2/2d/Syringomyelia.jpg/180px-Syringomyelia.jpg</a:t>
            </a:r>
          </a:p>
        </p:txBody>
      </p:sp>
    </p:spTree>
    <p:extLst>
      <p:ext uri="{BB962C8B-B14F-4D97-AF65-F5344CB8AC3E}">
        <p14:creationId xmlns:p14="http://schemas.microsoft.com/office/powerpoint/2010/main" val="35888236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Spine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Degenerative </a:t>
            </a:r>
          </a:p>
        </p:txBody>
      </p:sp>
    </p:spTree>
    <p:extLst>
      <p:ext uri="{BB962C8B-B14F-4D97-AF65-F5344CB8AC3E}">
        <p14:creationId xmlns:p14="http://schemas.microsoft.com/office/powerpoint/2010/main" val="1636361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Herniated disc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25469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Also referred to as ruptured or protruded.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Occurs when part, or all, of the nucleus pulposus  is forced through the weakened annulus fibrosus.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impinge on spinal nerve roots as they exit from the spinal canal, or on the cord itself.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Severe trauma or strain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Degenerative disc disease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6690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Herniated disc cont.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710542"/>
            <a:ext cx="10353762" cy="308065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90 % occur in the lumbar region, with majority at L5-S1 junction. The rest usually between L3-L4 and L4-L5 levels.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Cervical disc herniations occur, most often, at C5-C6 and C6-C7 levels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Only 1% to 2% occur in the thoracic region</a:t>
            </a:r>
          </a:p>
        </p:txBody>
      </p:sp>
    </p:spTree>
    <p:extLst>
      <p:ext uri="{BB962C8B-B14F-4D97-AF65-F5344CB8AC3E}">
        <p14:creationId xmlns:p14="http://schemas.microsoft.com/office/powerpoint/2010/main" val="297875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Brain Metastasis cont.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Patients with a single met may undergo surgery, with follow-up rad therapy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Patients with multiple mets may undergo rad therapy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number and size extent of mets in the brain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4158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Herniated disc cont.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37657"/>
            <a:ext cx="8229600" cy="461554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Lumbar region may include: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Low back pain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Pain radiating to buttocks, legs, feet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Weakness, atrophy of muscles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Cervical region may include: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Neck pain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Pain radiating to upper extremities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Muscle weakness, spasms, numbness, tingling</a:t>
            </a:r>
          </a:p>
        </p:txBody>
      </p:sp>
    </p:spTree>
    <p:extLst>
      <p:ext uri="{BB962C8B-B14F-4D97-AF65-F5344CB8AC3E}">
        <p14:creationId xmlns:p14="http://schemas.microsoft.com/office/powerpoint/2010/main" val="178339185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Herniated disc cont.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679237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HNP usually lateralized to one side, compressing nerve root and thecal sac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Free fragments may migrate superiorly or inferiorly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Conservative TX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Bed rest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Heat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Exercise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Medication – anti-inflammatory Rx to muscle relaxants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Surgery 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1034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Herniated disc cont.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73086"/>
            <a:ext cx="10353762" cy="34181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Mixed, depending upon: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Severity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Age, size, weight of patient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Lifestyle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Skill of surgeon!</a:t>
            </a:r>
          </a:p>
        </p:txBody>
      </p:sp>
    </p:spTree>
    <p:extLst>
      <p:ext uri="{BB962C8B-B14F-4D97-AF65-F5344CB8AC3E}">
        <p14:creationId xmlns:p14="http://schemas.microsoft.com/office/powerpoint/2010/main" val="88025815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Herniated disc cont.</a:t>
            </a:r>
          </a:p>
        </p:txBody>
      </p:sp>
      <p:pic>
        <p:nvPicPr>
          <p:cNvPr id="50181" name="Picture 5" descr="SvcEsi_SagittalMRI_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404939"/>
            <a:ext cx="24574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3505200" y="5715001"/>
            <a:ext cx="57070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http://www.madisonradiologists.com/Images/ContentPics/SvcEsi_SagittalMRI_normal.jpg</a:t>
            </a:r>
          </a:p>
        </p:txBody>
      </p:sp>
    </p:spTree>
    <p:extLst>
      <p:ext uri="{BB962C8B-B14F-4D97-AF65-F5344CB8AC3E}">
        <p14:creationId xmlns:p14="http://schemas.microsoft.com/office/powerpoint/2010/main" val="60364016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804819" y="4773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Herniated disc cont.</a:t>
            </a:r>
          </a:p>
        </p:txBody>
      </p:sp>
      <p:pic>
        <p:nvPicPr>
          <p:cNvPr id="52230" name="Picture 6" descr="fessler_crad2-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3810001" y="5562601"/>
            <a:ext cx="49808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http://www.spineuniverse.com/displaygraphic.php/4032/fessler_crad2-99.jpg</a:t>
            </a:r>
          </a:p>
        </p:txBody>
      </p:sp>
    </p:spTree>
    <p:extLst>
      <p:ext uri="{BB962C8B-B14F-4D97-AF65-F5344CB8AC3E}">
        <p14:creationId xmlns:p14="http://schemas.microsoft.com/office/powerpoint/2010/main" val="231822013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Herniated disc cont.</a:t>
            </a:r>
          </a:p>
        </p:txBody>
      </p:sp>
      <p:pic>
        <p:nvPicPr>
          <p:cNvPr id="921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977" y="1696403"/>
            <a:ext cx="6997398" cy="348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93375" y="544107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http://clinicalgate.com/imaging-diagnosis-of-the-degenerative-spine/</a:t>
            </a:r>
          </a:p>
        </p:txBody>
      </p:sp>
    </p:spTree>
    <p:extLst>
      <p:ext uri="{BB962C8B-B14F-4D97-AF65-F5344CB8AC3E}">
        <p14:creationId xmlns:p14="http://schemas.microsoft.com/office/powerpoint/2010/main" val="390381847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9744" y="40115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Herniated disc cont.</a:t>
            </a:r>
          </a:p>
        </p:txBody>
      </p:sp>
      <p:pic>
        <p:nvPicPr>
          <p:cNvPr id="53254" name="Picture 6" descr="disc-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1"/>
            <a:ext cx="34988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4343400" y="5562601"/>
            <a:ext cx="38731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http://www.ispub.com/xml/journals/ijns/vol3n1/disc-fig1.jpg</a:t>
            </a:r>
          </a:p>
        </p:txBody>
      </p:sp>
    </p:spTree>
    <p:extLst>
      <p:ext uri="{BB962C8B-B14F-4D97-AF65-F5344CB8AC3E}">
        <p14:creationId xmlns:p14="http://schemas.microsoft.com/office/powerpoint/2010/main" val="55736745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stenosis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515951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 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Narrowing of the spinal canal as a result of degenerative disease of the disc, bone and ligaments</a:t>
            </a:r>
          </a:p>
          <a:p>
            <a:pPr lvl="1"/>
            <a:endParaRPr lang="en-US" altLang="en-US" dirty="0">
              <a:solidFill>
                <a:schemeClr val="tx2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Categorized as congenital or acquired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Acquired may result from: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DDD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Ligamentum flavum hypertrophy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Spondylolisthesis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Bulging disc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trauma</a:t>
            </a:r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1137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stenosis cont.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98914"/>
            <a:ext cx="10353762" cy="35922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commonly found in cervical and lumbar spine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Same as herniated disc disease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also present with a limping gait and parasthesia of the lower extremities (lumbar region)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0911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stenosis cont.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623456"/>
            <a:ext cx="10353762" cy="316774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best modality, to visualize 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Narrowing of the spinal canal and neural foramen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Hypertrophy of the facet joints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Compression of the thecal sac and nerve roots</a:t>
            </a:r>
          </a:p>
        </p:txBody>
      </p:sp>
    </p:spTree>
    <p:extLst>
      <p:ext uri="{BB962C8B-B14F-4D97-AF65-F5344CB8AC3E}">
        <p14:creationId xmlns:p14="http://schemas.microsoft.com/office/powerpoint/2010/main" val="3976995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Brain Metastasis cont.</a:t>
            </a:r>
          </a:p>
        </p:txBody>
      </p:sp>
      <p:pic>
        <p:nvPicPr>
          <p:cNvPr id="1026" name="Picture 2" descr="http://www.radiologytutorials.com/getimage.cgi?i=bilder/2/211-1&amp;r=20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091" y="1487193"/>
            <a:ext cx="7181169" cy="449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82185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stenosis cont.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20686"/>
            <a:ext cx="10353762" cy="35705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intervention may be considered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Progressive condition</a:t>
            </a:r>
          </a:p>
        </p:txBody>
      </p:sp>
    </p:spTree>
    <p:extLst>
      <p:ext uri="{BB962C8B-B14F-4D97-AF65-F5344CB8AC3E}">
        <p14:creationId xmlns:p14="http://schemas.microsoft.com/office/powerpoint/2010/main" val="262737036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78651" y="4011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stenosis cont.</a:t>
            </a:r>
          </a:p>
        </p:txBody>
      </p:sp>
      <p:pic>
        <p:nvPicPr>
          <p:cNvPr id="61445" name="Picture 5" descr="mr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371600"/>
            <a:ext cx="453866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3657601" y="6096001"/>
            <a:ext cx="543450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http://www.greatriverspine.org/assets/images/cervical%20spinal%20stenosis/mri1.jpg</a:t>
            </a:r>
          </a:p>
        </p:txBody>
      </p:sp>
    </p:spTree>
    <p:extLst>
      <p:ext uri="{BB962C8B-B14F-4D97-AF65-F5344CB8AC3E}">
        <p14:creationId xmlns:p14="http://schemas.microsoft.com/office/powerpoint/2010/main" val="387602945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929438" y="4011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stenosis cont.</a:t>
            </a:r>
          </a:p>
        </p:txBody>
      </p:sp>
      <p:pic>
        <p:nvPicPr>
          <p:cNvPr id="63494" name="Picture 6" descr="ss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291623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4724401" y="6248401"/>
            <a:ext cx="321434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http://www.e-radiography.net/radpath/s/ss8.jpg</a:t>
            </a:r>
          </a:p>
        </p:txBody>
      </p:sp>
    </p:spTree>
    <p:extLst>
      <p:ext uri="{BB962C8B-B14F-4D97-AF65-F5344CB8AC3E}">
        <p14:creationId xmlns:p14="http://schemas.microsoft.com/office/powerpoint/2010/main" val="389254766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41930" y="4773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stenosis cont.</a:t>
            </a:r>
          </a:p>
        </p:txBody>
      </p:sp>
      <p:pic>
        <p:nvPicPr>
          <p:cNvPr id="64518" name="Picture 6" descr="xstop-fig1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3906838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4343401" y="5791201"/>
            <a:ext cx="42210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http://www.ispub.com/xml/journals/ijmist/vol1n1/xstop-fig13b.jpg</a:t>
            </a:r>
          </a:p>
        </p:txBody>
      </p:sp>
    </p:spTree>
    <p:extLst>
      <p:ext uri="{BB962C8B-B14F-4D97-AF65-F5344CB8AC3E}">
        <p14:creationId xmlns:p14="http://schemas.microsoft.com/office/powerpoint/2010/main" val="408378276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Spondylolisthesis 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idx="1"/>
          </p:nvPr>
        </p:nvSpPr>
        <p:spPr>
          <a:xfrm>
            <a:off x="913795" y="2079170"/>
            <a:ext cx="10353762" cy="3875315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Displacement or slippage of a vertebra over an inferior vertebra, either anteriorly or posteriorly, causing a misalignment of the vertebral column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often occurs at L5-S1, or L4-L5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Four categories: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Type I – 25% vertebral displacement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Type II – 50% displacement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Type III – 75% displacement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Type IV – greater than 75% displacement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4996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Spondylolisthesis cont.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515951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result from: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Acute trauma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Congenital or acquired fibrous defects in the pars interarticularis (spondylolysis)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Spinal instability from degenerative changes involving the disc and facet joints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Occurs in 60% of patients with spondylolysis, which occurs in approx. 5% of population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L5-S1 interspace accounts for 90% of cases, with majority of those being anterior displacement of the L5 vertebra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Cervical spondylolisthesis less than 1% of all cases</a:t>
            </a:r>
          </a:p>
          <a:p>
            <a:pPr lvl="1"/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8620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Spondylolisthesis cont.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601686"/>
            <a:ext cx="10353762" cy="31895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Low back 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Stiffness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Loss of function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Contraction of hamstrings, causing unusual gate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9344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Spondylolisthesis cont.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70314"/>
            <a:ext cx="10353762" cy="3820886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Sagittal reformatted images show shift of one vertebra on another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Pars defects visualized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Best seen on sagittal imaging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Demonstrates other associated findings: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Degenerative disc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Spinal stenosis</a:t>
            </a:r>
          </a:p>
          <a:p>
            <a:pPr lvl="1"/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2062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Spondylolisthesis cont.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569029"/>
            <a:ext cx="10353762" cy="3222171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Conservative to surgical intervention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type and other findings</a:t>
            </a: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3434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0404" y="3249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Spondylolisthesis cont.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74757" name="Picture 5" descr="spondy-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22987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4724400" y="5943601"/>
            <a:ext cx="259718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http://www.espine.com/spondy-mri.gif</a:t>
            </a:r>
          </a:p>
        </p:txBody>
      </p:sp>
    </p:spTree>
    <p:extLst>
      <p:ext uri="{BB962C8B-B14F-4D97-AF65-F5344CB8AC3E}">
        <p14:creationId xmlns:p14="http://schemas.microsoft.com/office/powerpoint/2010/main" val="2318224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Brain Metastasis cont.</a:t>
            </a:r>
          </a:p>
        </p:txBody>
      </p:sp>
      <p:pic>
        <p:nvPicPr>
          <p:cNvPr id="29702" name="Picture 6" descr="g01ma19g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600200"/>
            <a:ext cx="3713163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352800" y="6096001"/>
            <a:ext cx="558678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http://radiographics.rsnajnls.org/content/vol21/issue3/images/large/g01ma19g2a.jpeg</a:t>
            </a:r>
          </a:p>
        </p:txBody>
      </p:sp>
    </p:spTree>
    <p:extLst>
      <p:ext uri="{BB962C8B-B14F-4D97-AF65-F5344CB8AC3E}">
        <p14:creationId xmlns:p14="http://schemas.microsoft.com/office/powerpoint/2010/main" val="170317946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34994" y="4773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Spondylolisthesis cont.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62400" y="5943600"/>
            <a:ext cx="8229600" cy="304800"/>
          </a:xfrm>
        </p:spPr>
        <p:txBody>
          <a:bodyPr/>
          <a:lstStyle/>
          <a:p>
            <a:r>
              <a:rPr lang="en-US" altLang="en-US" sz="1000"/>
              <a:t>http://www.myspondy.org/spondylolisthesis/images/spondy-mri1.jpg</a:t>
            </a:r>
          </a:p>
        </p:txBody>
      </p:sp>
      <p:pic>
        <p:nvPicPr>
          <p:cNvPr id="76807" name="Picture 7" descr="spondy-mr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39941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17309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8201" y="4773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Spondylolisthesis cont.</a:t>
            </a:r>
          </a:p>
        </p:txBody>
      </p:sp>
      <p:pic>
        <p:nvPicPr>
          <p:cNvPr id="77830" name="Picture 6" descr="208fig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4762500" cy="369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3810000" y="5486401"/>
            <a:ext cx="49600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http://imaging.birjournals.org/content/vol17/issue3/images/small/208fig18.gif</a:t>
            </a:r>
          </a:p>
        </p:txBody>
      </p:sp>
    </p:spTree>
    <p:extLst>
      <p:ext uri="{BB962C8B-B14F-4D97-AF65-F5344CB8AC3E}">
        <p14:creationId xmlns:p14="http://schemas.microsoft.com/office/powerpoint/2010/main" val="331207117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orthodoc.aaos.org/CFFileServlet/_cf_image/_cfimg-55127056321883521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98" y="1827334"/>
            <a:ext cx="2983156" cy="397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27812" y="6052159"/>
            <a:ext cx="3125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http://orthodoc.aaos.org/hebela/gallery.cfm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13794" y="60960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Spondylolisthesis cont.</a:t>
            </a:r>
          </a:p>
        </p:txBody>
      </p:sp>
    </p:spTree>
    <p:extLst>
      <p:ext uri="{BB962C8B-B14F-4D97-AF65-F5344CB8AC3E}">
        <p14:creationId xmlns:p14="http://schemas.microsoft.com/office/powerpoint/2010/main" val="328083703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Spine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Infection</a:t>
            </a:r>
          </a:p>
          <a:p>
            <a:endParaRPr lang="en-US" alt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0943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MS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024743"/>
            <a:ext cx="10353762" cy="4082142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 demyelinating disease affecting the spinal cord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Unknown </a:t>
            </a:r>
          </a:p>
          <a:p>
            <a:pPr lvl="1"/>
            <a:endParaRPr lang="en-US" altLang="en-US" dirty="0"/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Commonly involves the cord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Rarely occurs in children and older adults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072131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MS cont.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024743"/>
            <a:ext cx="10353762" cy="39515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Focal neurological attacks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Sensory / motor dysfunction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Progressive deterioration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the modality of choice for spinal MS imaging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PD weighted images show plaques as hyperintense structures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Post contrast T1 weighted images may demonstrate active plaques as hyperintense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469887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MS cont.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42457"/>
            <a:ext cx="10353762" cy="354874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Corticosteroids may help symptoms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No specific treatment at his time</a:t>
            </a: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Incurable disease which is highly unpredictable</a:t>
            </a: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917131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727" y="5154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MS cont.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/>
          </a:p>
        </p:txBody>
      </p:sp>
      <p:pic>
        <p:nvPicPr>
          <p:cNvPr id="86020" name="Picture 4" descr="art-sn4461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371600"/>
            <a:ext cx="58197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4267200" y="5334001"/>
            <a:ext cx="40014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http://www.mult-sclerosis.org/news/Jan2003/art-sn446182.fig1</a:t>
            </a:r>
          </a:p>
        </p:txBody>
      </p:sp>
    </p:spTree>
    <p:extLst>
      <p:ext uri="{BB962C8B-B14F-4D97-AF65-F5344CB8AC3E}">
        <p14:creationId xmlns:p14="http://schemas.microsoft.com/office/powerpoint/2010/main" val="27510002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MS cont.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/>
          </a:p>
        </p:txBody>
      </p:sp>
      <p:pic>
        <p:nvPicPr>
          <p:cNvPr id="87044" name="Picture 4" descr="art-mn04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1"/>
            <a:ext cx="5715000" cy="43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3657601" y="6172201"/>
            <a:ext cx="547297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http://www.medscape.com/content/2000/00/40/54/405407/art-mn0419.baks.fig3.jpg</a:t>
            </a:r>
          </a:p>
        </p:txBody>
      </p:sp>
    </p:spTree>
    <p:extLst>
      <p:ext uri="{BB962C8B-B14F-4D97-AF65-F5344CB8AC3E}">
        <p14:creationId xmlns:p14="http://schemas.microsoft.com/office/powerpoint/2010/main" val="219660448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727" y="462269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MS cont.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/>
          </a:p>
        </p:txBody>
      </p:sp>
      <p:pic>
        <p:nvPicPr>
          <p:cNvPr id="88068" name="Picture 4" descr="art-mn02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6096000" cy="41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3733801" y="5867401"/>
            <a:ext cx="51475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http://www.medscape.com/content/2001/00/43/01/430195/art-mn0223.fig3.jpg</a:t>
            </a:r>
          </a:p>
        </p:txBody>
      </p:sp>
    </p:spTree>
    <p:extLst>
      <p:ext uri="{BB962C8B-B14F-4D97-AF65-F5344CB8AC3E}">
        <p14:creationId xmlns:p14="http://schemas.microsoft.com/office/powerpoint/2010/main" val="2503288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Brain Metastasis cont.</a:t>
            </a:r>
          </a:p>
        </p:txBody>
      </p:sp>
      <p:pic>
        <p:nvPicPr>
          <p:cNvPr id="25606" name="Picture 6" descr="T1c-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1"/>
            <a:ext cx="37338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43400" y="5410201"/>
            <a:ext cx="37160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http://www.cs.ualberta.ca/~btap/Images/T1c-brain.png</a:t>
            </a:r>
          </a:p>
        </p:txBody>
      </p:sp>
    </p:spTree>
    <p:extLst>
      <p:ext uri="{BB962C8B-B14F-4D97-AF65-F5344CB8AC3E}">
        <p14:creationId xmlns:p14="http://schemas.microsoft.com/office/powerpoint/2010/main" val="81767140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Vertebral Osteomyelitis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66257"/>
            <a:ext cx="10353762" cy="392974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Inflammation of the bone, caused by an infecting organism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Localized or spread to involve the marrow, cortex, periosteum and soft tissue surrounding the affected area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Usually occurs as a result of disc space infection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May result from hematogenous spread directly to a vertebral body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Pyogenic infection to the disc space usually caused by a blood-borne pathogen from the lung or urinary tract – become lodged in the end-plate region and destroy the disc space and adjacent vertebral body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64685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Vertebral Osteomyelitis cont.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763486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Majority of all bone / joint infections caused by Staphylococcus aureus microorganism, following trauma or surgery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E-coli and Proteus microorganisms may also be a cause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Can occur in any location and at any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Vulnerable patients include: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Diabetics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Steroid users – immunosuppressed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Pts. On hemodialysis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Drug addicts – particularly heroin addicts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pPr lvl="1"/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620280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Vertebral Osteomyelitis cont.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872343"/>
            <a:ext cx="8229600" cy="4702627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Signs/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Fever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Malaise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the modality of choice for this pathology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hypointensity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– hyperintensity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Post contrast T1 – hyperintense on fat saturated images</a:t>
            </a: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pPr lvl="1"/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23707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Vertebral Osteomyelitis cont.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394856"/>
            <a:ext cx="8229600" cy="392974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Antibiotic Tx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intervention in extreme cases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Generally good, with early treatment</a:t>
            </a: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pPr lvl="1"/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539044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4472" y="40115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Vertebral Osteomyelitis cont.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62400" y="6019800"/>
            <a:ext cx="8229600" cy="4724400"/>
          </a:xfrm>
        </p:spPr>
        <p:txBody>
          <a:bodyPr/>
          <a:lstStyle/>
          <a:p>
            <a:r>
              <a:rPr lang="en-US" altLang="en-US" sz="1000"/>
              <a:t>http://www.mghradrounds.org/clientuploads/nov_dec_2006/figure2.jpg</a:t>
            </a:r>
          </a:p>
        </p:txBody>
      </p:sp>
      <p:pic>
        <p:nvPicPr>
          <p:cNvPr id="96260" name="Picture 4" descr="fig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1601"/>
            <a:ext cx="4643438" cy="43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7425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Vertebral Osteomyelitis cont.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724400"/>
          </a:xfrm>
        </p:spPr>
        <p:txBody>
          <a:bodyPr/>
          <a:lstStyle/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pPr lvl="1"/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/>
          </a:p>
        </p:txBody>
      </p:sp>
      <p:pic>
        <p:nvPicPr>
          <p:cNvPr id="97284" name="Picture 4" descr="631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447800"/>
            <a:ext cx="4581525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4267201" y="5562601"/>
            <a:ext cx="38459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http://www.aafp.org/afp//AFPprinter/20010815/631fig3.jpg</a:t>
            </a:r>
          </a:p>
        </p:txBody>
      </p:sp>
    </p:spTree>
    <p:extLst>
      <p:ext uri="{BB962C8B-B14F-4D97-AF65-F5344CB8AC3E}">
        <p14:creationId xmlns:p14="http://schemas.microsoft.com/office/powerpoint/2010/main" val="279584945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9119" y="342572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Vertebral Osteomyelitis cont.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724400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  <a:p>
            <a:pPr lvl="1"/>
            <a:endParaRPr lang="en-US" altLang="en-US">
              <a:solidFill>
                <a:schemeClr val="tx2"/>
              </a:solidFill>
            </a:endParaRPr>
          </a:p>
          <a:p>
            <a:endParaRPr lang="en-US" altLang="en-US"/>
          </a:p>
        </p:txBody>
      </p:sp>
      <p:pic>
        <p:nvPicPr>
          <p:cNvPr id="98308" name="Picture 4" descr="Osteomyelitis_disci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1304925"/>
            <a:ext cx="43815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3657600" y="5791201"/>
            <a:ext cx="547137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http://radiopaedia.org/uploads/images/0001/6516/Osteomyelitis_discitis.medium.jpg</a:t>
            </a:r>
          </a:p>
        </p:txBody>
      </p:sp>
    </p:spTree>
    <p:extLst>
      <p:ext uri="{BB962C8B-B14F-4D97-AF65-F5344CB8AC3E}">
        <p14:creationId xmlns:p14="http://schemas.microsoft.com/office/powerpoint/2010/main" val="222675741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Spine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Tumor</a:t>
            </a:r>
          </a:p>
          <a:p>
            <a:endParaRPr lang="en-US" alt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5223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Ependymoma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766322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common tumor of the spinal cord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Benign, slow growing lesions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Develop from ependymal cells lining the central canal, or from ependymal rests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Males slightly more affected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Peak incidence between age 40 – 60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Majority occur in lumbar region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1155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Ependymoma cont.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59429"/>
            <a:ext cx="10353762" cy="4365171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Leg weakness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Sphincter dysfunction, in some cases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the modality of choice for this pathology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Hypointense to isointense on T1 weighted images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Difficult to evaluate on T2 sequences due to high tumor signal vs. CSF brightness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Post contrast T1 weighted images demonstrate a high-signal tumor, that is well circumscribed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70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Brain Metastasis cont.</a:t>
            </a:r>
          </a:p>
        </p:txBody>
      </p:sp>
      <p:pic>
        <p:nvPicPr>
          <p:cNvPr id="33798" name="Picture 6" descr="5055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1"/>
            <a:ext cx="5486400" cy="409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4038601" y="5943601"/>
            <a:ext cx="43957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http://www.mypacs.net/repos/mpv3_repo/viz/full/10111/505550.jpg</a:t>
            </a:r>
          </a:p>
        </p:txBody>
      </p:sp>
    </p:spTree>
    <p:extLst>
      <p:ext uri="{BB962C8B-B14F-4D97-AF65-F5344CB8AC3E}">
        <p14:creationId xmlns:p14="http://schemas.microsoft.com/office/powerpoint/2010/main" val="114281046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Ependymoma cont.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471056"/>
            <a:ext cx="10353762" cy="332014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Complete surgical resection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Cure, if totally resected</a:t>
            </a: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2712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Ependymoma cont.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106500" name="Picture 4" descr="sptum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524001"/>
            <a:ext cx="2525713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4800601" y="6096001"/>
            <a:ext cx="314701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http://www.columbiaspine.org/img/sptum_3.gif</a:t>
            </a:r>
          </a:p>
        </p:txBody>
      </p:sp>
    </p:spTree>
    <p:extLst>
      <p:ext uri="{BB962C8B-B14F-4D97-AF65-F5344CB8AC3E}">
        <p14:creationId xmlns:p14="http://schemas.microsoft.com/office/powerpoint/2010/main" val="73136650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0404" y="363049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Ependymoma cont.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107524" name="Picture 4" descr="221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295400"/>
            <a:ext cx="4333875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4114800" y="5943601"/>
            <a:ext cx="45544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http://radiopaedia.org/uploads/images/0002/2175/22175.medium.jpg</a:t>
            </a:r>
          </a:p>
        </p:txBody>
      </p:sp>
    </p:spTree>
    <p:extLst>
      <p:ext uri="{BB962C8B-B14F-4D97-AF65-F5344CB8AC3E}">
        <p14:creationId xmlns:p14="http://schemas.microsoft.com/office/powerpoint/2010/main" val="90603151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12269" y="49640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Ependymoma cont.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108548" name="Picture 4" descr="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34925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4648200" y="6096001"/>
            <a:ext cx="28216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http://www.columbiaspine.org/img/66.jpg</a:t>
            </a:r>
          </a:p>
        </p:txBody>
      </p:sp>
    </p:spTree>
    <p:extLst>
      <p:ext uri="{BB962C8B-B14F-4D97-AF65-F5344CB8AC3E}">
        <p14:creationId xmlns:p14="http://schemas.microsoft.com/office/powerpoint/2010/main" val="406831922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Hemangioma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11829"/>
            <a:ext cx="10353762" cy="3679371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Vertebral hemangioma most common benign lesion incidentally found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Slow growing vascular tumors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Do not usually cause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Rarely cause compression or expansion of the vertebral body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Unknown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1247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Hemangioma cont.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44486"/>
            <a:ext cx="10353762" cy="36467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Present in more than 10% of all patients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Females affected 2:1 over males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commonly located in the thoracic spine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Incidental findings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asymptomatic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2247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Hemangioma cont.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98914"/>
            <a:ext cx="10353762" cy="35922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Bony striations giving a “corduroy” appearance (due to thickened trabeculae)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Hypodense area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hyperintense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hyperintense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5228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Hemangioma cont.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86000"/>
            <a:ext cx="10353762" cy="35052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Only if becomes symptomatic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Excellent </a:t>
            </a: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9879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407" y="47735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Hemangioma cont.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115716" name="Picture 4" descr="L2%20Hemangioma%20150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1"/>
            <a:ext cx="2135188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3886200" y="6248401"/>
            <a:ext cx="46201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http://www.burtonreport.com/images/L2%20Hemangioma%20150p.jpg</a:t>
            </a:r>
          </a:p>
        </p:txBody>
      </p:sp>
    </p:spTree>
    <p:extLst>
      <p:ext uri="{BB962C8B-B14F-4D97-AF65-F5344CB8AC3E}">
        <p14:creationId xmlns:p14="http://schemas.microsoft.com/office/powerpoint/2010/main" val="262117044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jnsbm.org/articles/2015/6/2/images/JNatScBiolMed_2015_6_2_439_160030_u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26" y="1710763"/>
            <a:ext cx="758190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2854" y="5756251"/>
            <a:ext cx="8515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http://jnsbm.org/article.asp?issn=0976-9668;year=2015;volume=6;issue=2;spage=439;epage=442;aulast=Mahajan;type=3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Hemangioma cont.</a:t>
            </a:r>
          </a:p>
        </p:txBody>
      </p:sp>
    </p:spTree>
    <p:extLst>
      <p:ext uri="{BB962C8B-B14F-4D97-AF65-F5344CB8AC3E}">
        <p14:creationId xmlns:p14="http://schemas.microsoft.com/office/powerpoint/2010/main" val="111216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502062"/>
            <a:ext cx="6096000" cy="44466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u="sng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Objectives</a:t>
            </a:r>
            <a:endParaRPr lang="en-US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Upon completion of the course, the participant will be able to: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State pathologies that commonly require a CT and/or MR study.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Display understanding of the signal characteristics displayed by abnormal tissues during various MR pulse sequences and CT imaging modes in illustrating pathological processes.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Describe basic pathological processes demonstrated by MR and CT.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Identify the nature and courses of various pathologies within the head, spine, neck, chest, abdomen, pelvis and musculoskeletal areas.</a:t>
            </a:r>
          </a:p>
        </p:txBody>
      </p:sp>
    </p:spTree>
    <p:extLst>
      <p:ext uri="{BB962C8B-B14F-4D97-AF65-F5344CB8AC3E}">
        <p14:creationId xmlns:p14="http://schemas.microsoft.com/office/powerpoint/2010/main" val="993770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Brain Metastasis cont.</a:t>
            </a:r>
          </a:p>
        </p:txBody>
      </p:sp>
      <p:pic>
        <p:nvPicPr>
          <p:cNvPr id="27654" name="Picture 6" descr="art-nf0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271589"/>
            <a:ext cx="47625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3810001" y="5791201"/>
            <a:ext cx="52437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http://www.medscape.com/content/2000/00/40/56/405630/art-nf0902.04.fig2.jpg</a:t>
            </a:r>
          </a:p>
        </p:txBody>
      </p:sp>
    </p:spTree>
    <p:extLst>
      <p:ext uri="{BB962C8B-B14F-4D97-AF65-F5344CB8AC3E}">
        <p14:creationId xmlns:p14="http://schemas.microsoft.com/office/powerpoint/2010/main" val="230088500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Hemangioma cont.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  <p:pic>
        <p:nvPicPr>
          <p:cNvPr id="116740" name="Picture 4" descr="synpic34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47800"/>
            <a:ext cx="377348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4038601" y="6096001"/>
            <a:ext cx="41328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http://rad.usuhs.mil/medpix/tachy_pics/thumb/synpic34044.jpg</a:t>
            </a:r>
          </a:p>
        </p:txBody>
      </p:sp>
    </p:spTree>
    <p:extLst>
      <p:ext uri="{BB962C8B-B14F-4D97-AF65-F5344CB8AC3E}">
        <p14:creationId xmlns:p14="http://schemas.microsoft.com/office/powerpoint/2010/main" val="21946475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metastases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460171"/>
            <a:ext cx="10353762" cy="3331029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Complication of disseminated cancer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 from hematogenous spread from a primary tumor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954028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metastases cont.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5159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Breast and lung primaries most common cause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Approx. 20-35% of cancer patients develop symptoms associated with spinal mets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Approx. 5% of affected pts. Develop symptoms related to compression of the spinal cord, caused by vertebral collapse or epidural tumor spread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Regions involved: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Cervical – 10%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Thoracic – 70%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Lumbar – 20%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879693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metastases cont.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536371"/>
            <a:ext cx="10353762" cy="3254829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Back 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Sensory / motor function loss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>
              <a:buFontTx/>
              <a:buNone/>
            </a:pPr>
            <a:r>
              <a:rPr lang="en-US" altLang="en-US" dirty="0">
                <a:solidFill>
                  <a:srgbClr val="FFFF00"/>
                </a:solidFill>
              </a:rPr>
              <a:t>*Spinal cord compression requires emergent neurosurgical evaluation!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430044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metastases cont.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013857"/>
            <a:ext cx="10353762" cy="40712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Good for evaluation of bone destruction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Demonstrates osteolytic or osteoblastic bony lesion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T1 weighted images – hypointensity in vertebral body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T2 weighted images – variable intensity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Post contrast T1 images may show vertebral body as isointense, but hyperintense with fat saturation!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Extension into spinal cord, and compression well visualized on MRI</a:t>
            </a: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329886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metastases cont.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438400"/>
            <a:ext cx="10353762" cy="33528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Rad Tx or surgical intervention, especially if cord compression present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Poor </a:t>
            </a: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456946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919119" y="58712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metastases cont.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476" y="1557571"/>
            <a:ext cx="5219048" cy="37428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54898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https://www.google.com/search?q=ct+craniopharyngioma&amp;espv=2&amp;biw=1137&amp;bih=886&amp;source=lnms&amp;tbm=isch&amp;sa=X&amp;ved=0ahUKEwj33aznqODQAhWKv1QKHZjSBw4Q_AUIBigB#tbm=isch&amp;q=ct+scan+spinal+metastasis&amp;imgrc=yLQAng7Qr5dobM%3A</a:t>
            </a:r>
          </a:p>
        </p:txBody>
      </p:sp>
    </p:spTree>
    <p:extLst>
      <p:ext uri="{BB962C8B-B14F-4D97-AF65-F5344CB8AC3E}">
        <p14:creationId xmlns:p14="http://schemas.microsoft.com/office/powerpoint/2010/main" val="128300017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0404" y="40115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metastases cont.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/>
          </a:p>
        </p:txBody>
      </p:sp>
      <p:pic>
        <p:nvPicPr>
          <p:cNvPr id="134148" name="Picture 4" descr="spinal-cord-metast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1"/>
            <a:ext cx="4876800" cy="46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3810001" y="6248401"/>
            <a:ext cx="52052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http://www.radpod.org/wp-content/uploads/2008/01/spinal-cord-metastasis.jpg</a:t>
            </a:r>
          </a:p>
        </p:txBody>
      </p:sp>
    </p:spTree>
    <p:extLst>
      <p:ext uri="{BB962C8B-B14F-4D97-AF65-F5344CB8AC3E}">
        <p14:creationId xmlns:p14="http://schemas.microsoft.com/office/powerpoint/2010/main" val="83144246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3795" y="4011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metastases cont.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62400" y="6324600"/>
            <a:ext cx="8229600" cy="4525963"/>
          </a:xfrm>
        </p:spPr>
        <p:txBody>
          <a:bodyPr/>
          <a:lstStyle/>
          <a:p>
            <a:r>
              <a:rPr lang="en-US" altLang="en-US" sz="1000"/>
              <a:t>http://www.virtualcancercentre.com/uploads/VMC/DiseaseImages/491_spine.jpg</a:t>
            </a:r>
          </a:p>
        </p:txBody>
      </p:sp>
      <p:pic>
        <p:nvPicPr>
          <p:cNvPr id="135172" name="Picture 4" descr="491_sp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371600"/>
            <a:ext cx="23971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44142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90544" y="4900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metastases cont.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/>
          </a:p>
        </p:txBody>
      </p:sp>
      <p:pic>
        <p:nvPicPr>
          <p:cNvPr id="136196" name="Picture 4" descr="curveimage091008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5886450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4114801" y="6172201"/>
            <a:ext cx="42402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http://www.spine.org/PublishingImages/curveimage091008_1.jpg</a:t>
            </a:r>
          </a:p>
        </p:txBody>
      </p:sp>
    </p:spTree>
    <p:extLst>
      <p:ext uri="{BB962C8B-B14F-4D97-AF65-F5344CB8AC3E}">
        <p14:creationId xmlns:p14="http://schemas.microsoft.com/office/powerpoint/2010/main" val="928609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Craniopharyngioma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8"/>
            <a:ext cx="10353762" cy="4755437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Benign epithelial tumors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Almost always located in the suprasellar or intrasellar region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Arise from squamous epithelial cells along the infundibulum of the hypophysis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Have a bimodal age distribution: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More than half occur in children / young adults, while the second peak in the fifth / sixth decade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40% occur in children between 8-12 years of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Males / females affected equally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1968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Spine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Trauma </a:t>
            </a:r>
          </a:p>
          <a:p>
            <a:endParaRPr lang="en-US" alt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8336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Vertebral Compression fracture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024743"/>
            <a:ext cx="10353762" cy="4223657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 as a result of a combination of flexion and axial loading of the vertebrae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 as a result of: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Trauma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Metastatic disease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Osteoporosis 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Common in aging / geriatric patients with osteoporosis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/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359672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FFF00"/>
                </a:solidFill>
              </a:rPr>
              <a:t>Vertebral Compression fracture cont.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26771"/>
            <a:ext cx="10353762" cy="4180115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Demonstrates bony anatomy / fractures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Shows displaced fragments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Demonstrates soft tissue damage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demonstrate: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Compromise of spinal canal and compression of cord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Ligamentous injury or HNP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Cord hemorrhage</a:t>
            </a: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402883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FFF00"/>
                </a:solidFill>
              </a:rPr>
              <a:t>Vertebral Compression fracture cont.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09392"/>
            <a:ext cx="10353762" cy="28395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FFFF00"/>
                </a:solidFill>
              </a:rPr>
              <a:t>Treatment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Kyphoplasty, in some cases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Bracing – usually stable because of the bony posterior elements and longitudinal ligament being intact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FFFF00"/>
                </a:solidFill>
              </a:rPr>
              <a:t>Prognosis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Depends on extent of injury / status of cord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096184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254" y="1580050"/>
            <a:ext cx="4917136" cy="43041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2676" y="58842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https://www.google.com/search?q=ct+craniopharyngioma&amp;espv=2&amp;biw=1137&amp;bih=886&amp;source=lnms&amp;tbm=isch&amp;sa=X&amp;ved=0ahUKEwj33aznqODQAhWKv1QKHZjSBw4Q_AUIBigB#tbm=isch&amp;q=ct+scan+vertebral+trauma&amp;imgrc=hVdUP3--JxKIxM%3A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09941" y="609600"/>
            <a:ext cx="10353762" cy="970450"/>
          </a:xfrm>
        </p:spPr>
        <p:txBody>
          <a:bodyPr/>
          <a:lstStyle/>
          <a:p>
            <a:r>
              <a:rPr lang="en-US" altLang="en-US" sz="3600" dirty="0">
                <a:solidFill>
                  <a:srgbClr val="FFFF00"/>
                </a:solidFill>
              </a:rPr>
              <a:t>Vertebral Compression fracture cont.</a:t>
            </a:r>
          </a:p>
        </p:txBody>
      </p:sp>
    </p:spTree>
    <p:extLst>
      <p:ext uri="{BB962C8B-B14F-4D97-AF65-F5344CB8AC3E}">
        <p14:creationId xmlns:p14="http://schemas.microsoft.com/office/powerpoint/2010/main" val="1051356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78645" y="515450"/>
            <a:ext cx="10353762" cy="970450"/>
          </a:xfrm>
        </p:spPr>
        <p:txBody>
          <a:bodyPr/>
          <a:lstStyle/>
          <a:p>
            <a:r>
              <a:rPr lang="en-US" altLang="en-US" sz="3600" dirty="0">
                <a:solidFill>
                  <a:srgbClr val="FFFF00"/>
                </a:solidFill>
              </a:rPr>
              <a:t>Vertebral Compression fracture cont.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/>
          </a:p>
        </p:txBody>
      </p:sp>
      <p:pic>
        <p:nvPicPr>
          <p:cNvPr id="143364" name="Picture 4" descr="img_bone_densitom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1600"/>
            <a:ext cx="432435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4038601" y="6019801"/>
            <a:ext cx="42338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http://www.cradiology.com/images/img_bone_densitometry.jpg</a:t>
            </a:r>
          </a:p>
        </p:txBody>
      </p:sp>
    </p:spTree>
    <p:extLst>
      <p:ext uri="{BB962C8B-B14F-4D97-AF65-F5344CB8AC3E}">
        <p14:creationId xmlns:p14="http://schemas.microsoft.com/office/powerpoint/2010/main" val="707852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9943" y="463063"/>
            <a:ext cx="10353762" cy="970450"/>
          </a:xfrm>
        </p:spPr>
        <p:txBody>
          <a:bodyPr/>
          <a:lstStyle/>
          <a:p>
            <a:r>
              <a:rPr lang="en-US" altLang="en-US" sz="3600" dirty="0">
                <a:solidFill>
                  <a:srgbClr val="FFFF00"/>
                </a:solidFill>
              </a:rPr>
              <a:t>Vertebral Compression fracture cont.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/>
          </a:p>
        </p:txBody>
      </p:sp>
      <p:pic>
        <p:nvPicPr>
          <p:cNvPr id="144388" name="Picture 4" descr="111_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1"/>
            <a:ext cx="4038600" cy="48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4648201" y="6324601"/>
            <a:ext cx="30572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http://www.aafp.org/afp/20040101/111_f4.jpg</a:t>
            </a:r>
          </a:p>
        </p:txBody>
      </p:sp>
    </p:spTree>
    <p:extLst>
      <p:ext uri="{BB962C8B-B14F-4D97-AF65-F5344CB8AC3E}">
        <p14:creationId xmlns:p14="http://schemas.microsoft.com/office/powerpoint/2010/main" val="165191067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Hematoma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046514"/>
            <a:ext cx="10353762" cy="4201886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Collection of blood within the spinal cord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occur as a result of trauma to the cord, bony vertebrae or ligamentous structures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Acute HNP or hemorrhage from AVM may also be causes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Trauma to spinal column occurs at incidence of 2-5 per 100,000 population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Many secondary to MVA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3265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Hematoma cont.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15886"/>
            <a:ext cx="10353762" cy="38753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 cont.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Less frequent causes: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Diving accidents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Sport / recreational injuries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Adolescents / young adults (esp. males) more commonly affected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Motor / sensory dysfunction, depending on level and extent of injury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5788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Hematoma cont.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33600"/>
            <a:ext cx="10353762" cy="36576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Demonstrates bony trauma well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Cord changes include edema and hemorrhage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Acute stage (hours to 3 days):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T1 weighted images - slight hypointensity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T2 weighted images – hypointensity with surrounding hyperintensity on surrounding edema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39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Craniopharyngioma cont.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Visual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Obstructive hydrocephalus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Endocrine dysfunction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4906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Hematoma cont.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373085"/>
            <a:ext cx="8229600" cy="431074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Imaging characteristics cont.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Subacute stage (3 days to 3 weeks):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T1 weighted images – hyperintense signal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T2 weighted images – hyperintense with hypointense clot</a:t>
            </a:r>
          </a:p>
          <a:p>
            <a:pPr lvl="2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Chronic stage (3 weeks to months):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T1 weighted images – hyperintense signal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T2 weighted images – hyperintense with low signal rim</a:t>
            </a:r>
          </a:p>
          <a:p>
            <a:pPr lvl="2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9796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Hematoma cont.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775857"/>
            <a:ext cx="8229600" cy="335030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 / 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Poor 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Permanent deficit most likely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2672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0066" y="3249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Hematoma cont.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28800"/>
            <a:ext cx="8229600" cy="42973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153604" name="Picture 4" descr="gr1-m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295400"/>
            <a:ext cx="276066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3352801" y="6324601"/>
            <a:ext cx="52870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http://download.imaging.consult.com/ic/images/S1933033208704221/gr1-midi.jpg</a:t>
            </a:r>
          </a:p>
        </p:txBody>
      </p:sp>
    </p:spTree>
    <p:extLst>
      <p:ext uri="{BB962C8B-B14F-4D97-AF65-F5344CB8AC3E}">
        <p14:creationId xmlns:p14="http://schemas.microsoft.com/office/powerpoint/2010/main" val="273313543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app.tzuchi.com.tw/file/tcmj/92-4/9-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33" y="1793705"/>
            <a:ext cx="4746208" cy="315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91429" y="5165483"/>
            <a:ext cx="3398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https://app.tzuchi.com.tw/file/tcmj/92-4/9.htm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Hematoma cont.</a:t>
            </a:r>
          </a:p>
        </p:txBody>
      </p:sp>
    </p:spTree>
    <p:extLst>
      <p:ext uri="{BB962C8B-B14F-4D97-AF65-F5344CB8AC3E}">
        <p14:creationId xmlns:p14="http://schemas.microsoft.com/office/powerpoint/2010/main" val="315687543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70066" y="4011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Spinal Cord Hematoma cont.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28800"/>
            <a:ext cx="8229600" cy="4297363"/>
          </a:xfrm>
        </p:spPr>
        <p:txBody>
          <a:bodyPr/>
          <a:lstStyle/>
          <a:p>
            <a:endParaRPr lang="en-US" altLang="en-US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154628" name="Picture 4" descr="synpic36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371600"/>
            <a:ext cx="423862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4191001" y="6400801"/>
            <a:ext cx="41328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http://rad.usuhs.mil/medpix/tachy_pics/thumb/synpic36060.jpg</a:t>
            </a:r>
          </a:p>
        </p:txBody>
      </p:sp>
    </p:spTree>
    <p:extLst>
      <p:ext uri="{BB962C8B-B14F-4D97-AF65-F5344CB8AC3E}">
        <p14:creationId xmlns:p14="http://schemas.microsoft.com/office/powerpoint/2010/main" val="38190574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Pathology of the Neck and Chest</a:t>
            </a:r>
          </a:p>
        </p:txBody>
      </p:sp>
    </p:spTree>
    <p:extLst>
      <p:ext uri="{BB962C8B-B14F-4D97-AF65-F5344CB8AC3E}">
        <p14:creationId xmlns:p14="http://schemas.microsoft.com/office/powerpoint/2010/main" val="18941070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Paraganglioma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Glomus tumor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002971"/>
            <a:ext cx="8229600" cy="412319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Benign, slow growing, highly vascular lesion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Named according to location, ex.:</a:t>
            </a:r>
          </a:p>
          <a:p>
            <a:pPr lvl="2" eaLnBrk="1" hangingPunct="1"/>
            <a:r>
              <a:rPr lang="en-US" altLang="en-US" dirty="0">
                <a:solidFill>
                  <a:srgbClr val="FFFF00"/>
                </a:solidFill>
              </a:rPr>
              <a:t>Glomus vagale – carotid space above the carotid bifurcation (most common)</a:t>
            </a:r>
          </a:p>
          <a:p>
            <a:pPr lvl="2" eaLnBrk="1" hangingPunct="1"/>
            <a:r>
              <a:rPr lang="en-US" altLang="en-US" dirty="0">
                <a:solidFill>
                  <a:srgbClr val="FFFF00"/>
                </a:solidFill>
              </a:rPr>
              <a:t>Glomus jugulare – jugular foramen</a:t>
            </a:r>
          </a:p>
          <a:p>
            <a:pPr lvl="2" eaLnBrk="1" hangingPunct="1"/>
            <a:r>
              <a:rPr lang="en-US" altLang="en-US" dirty="0">
                <a:solidFill>
                  <a:srgbClr val="FFFF00"/>
                </a:solidFill>
              </a:rPr>
              <a:t>Glomus tympanicum – middle ear</a:t>
            </a:r>
          </a:p>
          <a:p>
            <a:pPr lvl="2" eaLnBrk="1" hangingPunct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Benign tumor arising from the neural crest paraganglion cells of the head and neck</a:t>
            </a:r>
          </a:p>
          <a:p>
            <a:pPr lvl="2" eaLnBrk="1" hangingPunct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7425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Paraganglioma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Glomus tumor cont.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373086"/>
            <a:ext cx="8229600" cy="3753078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May be multiple in 5% of patients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Approx. 30% have a familial history</a:t>
            </a: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location</a:t>
            </a: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0094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Paraganglioma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Glomus tumor cont.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133600"/>
            <a:ext cx="8229600" cy="39925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Enhancing, well-circumscribed, soft tissue mass seen on IV contrast enhanced study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T1 weighted images demonstrate a mixed signal intensity mass with multiple flow voids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T2 weighted images demonstrate a high signal mass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Post contrast T1 images demonstrate a hyperintense signal with flow voids (“salt and pepper” appearance)</a:t>
            </a:r>
          </a:p>
        </p:txBody>
      </p:sp>
    </p:spTree>
    <p:extLst>
      <p:ext uri="{BB962C8B-B14F-4D97-AF65-F5344CB8AC3E}">
        <p14:creationId xmlns:p14="http://schemas.microsoft.com/office/powerpoint/2010/main" val="1969261552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Paraganglioma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Glomus tumor cont.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547257"/>
            <a:ext cx="8229600" cy="3578907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Surgery, Rad Tx, or both</a:t>
            </a:r>
          </a:p>
          <a:p>
            <a:pPr eaLnBrk="1" hangingPunct="1"/>
            <a:endParaRPr lang="en-US" alt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 Good</a:t>
            </a:r>
          </a:p>
        </p:txBody>
      </p:sp>
    </p:spTree>
    <p:extLst>
      <p:ext uri="{BB962C8B-B14F-4D97-AF65-F5344CB8AC3E}">
        <p14:creationId xmlns:p14="http://schemas.microsoft.com/office/powerpoint/2010/main" val="1088127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Craniopharyngioma cont.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Small tumors usually well-circumscribed, lobulated masses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Large tumors may be multicystic and invade the sella 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90% may present with calcifications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90% enhance with contrast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85% are cystic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75% measure between 2-6cm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3721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Paraganglioma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Glomus tumor cont.</a:t>
            </a:r>
          </a:p>
        </p:txBody>
      </p:sp>
      <p:pic>
        <p:nvPicPr>
          <p:cNvPr id="13314" name="Picture 2" descr="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29" y="1862138"/>
            <a:ext cx="6457693" cy="294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01823" y="495473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http://www.dizziness-and-balance.com/disorders/tumors/glomus.html</a:t>
            </a:r>
          </a:p>
        </p:txBody>
      </p:sp>
    </p:spTree>
    <p:extLst>
      <p:ext uri="{BB962C8B-B14F-4D97-AF65-F5344CB8AC3E}">
        <p14:creationId xmlns:p14="http://schemas.microsoft.com/office/powerpoint/2010/main" val="219189321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09594" y="505925"/>
            <a:ext cx="10353762" cy="9704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Paraganglioma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Glomus tumor cont.</a:t>
            </a:r>
          </a:p>
        </p:txBody>
      </p:sp>
      <p:pic>
        <p:nvPicPr>
          <p:cNvPr id="9219" name="Picture 5" descr="R27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37782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4191000" y="6248401"/>
            <a:ext cx="379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http://brighamrad.harvard.edu/Cases/bwh/images/74/R27A2.GIF</a:t>
            </a:r>
          </a:p>
        </p:txBody>
      </p:sp>
    </p:spTree>
    <p:extLst>
      <p:ext uri="{BB962C8B-B14F-4D97-AF65-F5344CB8AC3E}">
        <p14:creationId xmlns:p14="http://schemas.microsoft.com/office/powerpoint/2010/main" val="363402691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55998" y="483699"/>
            <a:ext cx="10353762" cy="9704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Paraganglioma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Glomus tumor cont.</a:t>
            </a:r>
          </a:p>
        </p:txBody>
      </p:sp>
      <p:pic>
        <p:nvPicPr>
          <p:cNvPr id="10243" name="Picture 4" descr="preop0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47625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4114800" y="5715001"/>
            <a:ext cx="3651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http://drsghosh.org/wordpress/wp-admin/images/preop01b.jpg</a:t>
            </a:r>
          </a:p>
        </p:txBody>
      </p:sp>
    </p:spTree>
    <p:extLst>
      <p:ext uri="{BB962C8B-B14F-4D97-AF65-F5344CB8AC3E}">
        <p14:creationId xmlns:p14="http://schemas.microsoft.com/office/powerpoint/2010/main" val="196505180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58001" y="555139"/>
            <a:ext cx="10353762" cy="9704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Paraganglioma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Glomus tumor cont.</a:t>
            </a:r>
          </a:p>
        </p:txBody>
      </p:sp>
      <p:pic>
        <p:nvPicPr>
          <p:cNvPr id="11267" name="Picture 4" descr="glo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676401"/>
            <a:ext cx="45243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4724401" y="6019801"/>
            <a:ext cx="26209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http://www.oorsuizen.be/images/glomus.jpg</a:t>
            </a:r>
          </a:p>
        </p:txBody>
      </p:sp>
    </p:spTree>
    <p:extLst>
      <p:ext uri="{BB962C8B-B14F-4D97-AF65-F5344CB8AC3E}">
        <p14:creationId xmlns:p14="http://schemas.microsoft.com/office/powerpoint/2010/main" val="169989262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Parotid Gland Tumor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Benign Adenoma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057401"/>
            <a:ext cx="8229600" cy="40687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Benign or malignant tumors of the parotid salivary glands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The parotid gland is most often involved, because it is the largest </a:t>
            </a: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Radiation is suspected to be the cause of both benign and malignant lesions</a:t>
            </a: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6609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Parotid Gland Tumor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Benign Adenoma cont.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81201"/>
            <a:ext cx="8229600" cy="469174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Average age between 40 – 60 years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Greater than 80% of parotid tumors are benign mixed tumors (pleomorphic adenomas)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Tendency towards malignancy increases in the submandibular and sublingual glands</a:t>
            </a: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Benign tumors – palpable, discrete and mobile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Malignant tumors – palpable lump or mass, with following symptoms: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Pain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Rapid expansion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Facial nerve weakness</a:t>
            </a: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13713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Parotid Gland Tumor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Benign Adenoma cont.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057400"/>
            <a:ext cx="8229600" cy="457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Round mass with density similar to muscle against fatty background of parotid gland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Mild to moderate enhancement post IV contrast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Surrounding anatomy may be displaced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Best identified on T1 weighted images against backdrop of bright parotid fat signal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Benign lesions hyperintense on T2 weighted images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Malignant lesions vary in signal intensity on T2 weighted images</a:t>
            </a:r>
          </a:p>
        </p:txBody>
      </p:sp>
    </p:spTree>
    <p:extLst>
      <p:ext uri="{BB962C8B-B14F-4D97-AF65-F5344CB8AC3E}">
        <p14:creationId xmlns:p14="http://schemas.microsoft.com/office/powerpoint/2010/main" val="393876814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Parotid Gland Tumor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Benign Adenoma cont.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883229"/>
            <a:ext cx="8229600" cy="474617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Surgical resection of benign tumors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Complete surgical resection, with Rad Tx for malignant lesions</a:t>
            </a: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 – 80% of parotid tumors are benign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Malignant tumor outcomes depend on staging, early detection and 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10 year survival rates: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Stage I – 90%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Stage II – 65%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Stage III – 22%</a:t>
            </a: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35717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Parotid Gland Tumor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Benign Adenoma cont.</a:t>
            </a:r>
          </a:p>
        </p:txBody>
      </p:sp>
      <p:pic>
        <p:nvPicPr>
          <p:cNvPr id="14338" name="Picture 2" descr="Image result for ct scan parotid aden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58" y="1797001"/>
            <a:ext cx="7634836" cy="40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2676" y="61113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https://www.google.com/search?q=ct+craniopharyngioma&amp;espv=2&amp;biw=1137&amp;bih=886&amp;source=lnms&amp;tbm=isch&amp;sa=X&amp;ved=0ahUKEwj33aznqODQAhWKv1QKHZjSBw4Q_AUIBigB#tbm=isch&amp;q=ct+scan+parotid+adenoma&amp;imgrc=1rpiGnnU92o7HM%3A</a:t>
            </a:r>
          </a:p>
        </p:txBody>
      </p:sp>
    </p:spTree>
    <p:extLst>
      <p:ext uri="{BB962C8B-B14F-4D97-AF65-F5344CB8AC3E}">
        <p14:creationId xmlns:p14="http://schemas.microsoft.com/office/powerpoint/2010/main" val="242212578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Parotid Gland Tumor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Benign Adenoma cont.</a:t>
            </a:r>
          </a:p>
        </p:txBody>
      </p:sp>
      <p:pic>
        <p:nvPicPr>
          <p:cNvPr id="19459" name="Picture 5" descr="23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676400"/>
            <a:ext cx="42005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4191000" y="6248401"/>
            <a:ext cx="39957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http://radiopaedia.org/uploads/images/0002/3032/23032.medium.jpg</a:t>
            </a:r>
          </a:p>
        </p:txBody>
      </p:sp>
    </p:spTree>
    <p:extLst>
      <p:ext uri="{BB962C8B-B14F-4D97-AF65-F5344CB8AC3E}">
        <p14:creationId xmlns:p14="http://schemas.microsoft.com/office/powerpoint/2010/main" val="3030902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Craniopharyngioma cont.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cont. –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Solid and cystic supra-</a:t>
            </a:r>
            <a:r>
              <a:rPr lang="en-US" altLang="en-US" dirty="0" err="1">
                <a:solidFill>
                  <a:srgbClr val="FFFF00"/>
                </a:solidFill>
              </a:rPr>
              <a:t>sellar</a:t>
            </a:r>
            <a:r>
              <a:rPr lang="en-US" altLang="en-US" dirty="0">
                <a:solidFill>
                  <a:srgbClr val="FFFF00"/>
                </a:solidFill>
              </a:rPr>
              <a:t> mass; lobulated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Calcification seen in 90% of pediatric cases; 30%-40% in adults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show low signal on T1 weighted images; bright signal on T2 weighted images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Solid portions enhance with contrast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82016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Parotid Gland Tumor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Benign Adenoma cont.</a:t>
            </a:r>
          </a:p>
        </p:txBody>
      </p:sp>
      <p:pic>
        <p:nvPicPr>
          <p:cNvPr id="20483" name="Picture 4" descr="pleomorphic_aden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42862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3581401" y="6172201"/>
            <a:ext cx="49307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http://radiopaedia.org/uploads/images/0001/6486/pleomorphic_adenoma.medium.jpg</a:t>
            </a:r>
          </a:p>
        </p:txBody>
      </p:sp>
    </p:spTree>
    <p:extLst>
      <p:ext uri="{BB962C8B-B14F-4D97-AF65-F5344CB8AC3E}">
        <p14:creationId xmlns:p14="http://schemas.microsoft.com/office/powerpoint/2010/main" val="2191336439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Parotid Gland Tumor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Benign Adenoma cont.</a:t>
            </a:r>
          </a:p>
        </p:txBody>
      </p:sp>
      <p:pic>
        <p:nvPicPr>
          <p:cNvPr id="21507" name="Picture 4" descr="gr1-m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1"/>
            <a:ext cx="43053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3657601" y="6019801"/>
            <a:ext cx="4729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http://download.imaging.consult.com/ic/images/S1933033207755568/gr1-midi.jpg</a:t>
            </a:r>
          </a:p>
        </p:txBody>
      </p:sp>
    </p:spTree>
    <p:extLst>
      <p:ext uri="{BB962C8B-B14F-4D97-AF65-F5344CB8AC3E}">
        <p14:creationId xmlns:p14="http://schemas.microsoft.com/office/powerpoint/2010/main" val="3985109357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Submandibular Salivary Gland Abscess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81201"/>
            <a:ext cx="8229600" cy="41449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Mucus-filled retention cysts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Derived from obstructed or traumatized salivary ducts</a:t>
            </a: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be caused by a stone in the gland, or in Wharton’s duct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Inflammation of the surrounding lymph nodes may arise secondary to: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Dental abscess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Infective lesion of tongue, cheek, mandible</a:t>
            </a: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320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Submandibular Salivary Gland Abscess cont.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264229"/>
            <a:ext cx="8229600" cy="386193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Unknown</a:t>
            </a: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Skin thickening, edema of the fat and gas within the tissues in more than 50% of cases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Pain and tenderness in the area of the affected gland</a:t>
            </a:r>
          </a:p>
          <a:p>
            <a:pPr eaLnBrk="1" hangingPunct="1"/>
            <a:endParaRPr lang="en-US" altLang="en-US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35112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Submandibular Salivary Gland Abscess cont.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220686"/>
            <a:ext cx="8229600" cy="3905478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Low density cystic mass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show contrast enhancement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T1 weighted images – hypointense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T2 weighted images – hyperintense </a:t>
            </a:r>
          </a:p>
          <a:p>
            <a:pPr eaLnBrk="1" hangingPunct="1"/>
            <a:endParaRPr lang="en-US" altLang="en-US" dirty="0">
              <a:solidFill>
                <a:srgbClr val="FFFF00"/>
              </a:solidFill>
            </a:endParaRPr>
          </a:p>
          <a:p>
            <a:pPr eaLnBrk="1" hangingPunct="1"/>
            <a:endParaRPr lang="en-US" altLang="en-US" dirty="0">
              <a:solidFill>
                <a:schemeClr val="hlink"/>
              </a:solidFill>
            </a:endParaRPr>
          </a:p>
          <a:p>
            <a:pPr eaLnBrk="1" hangingPunct="1"/>
            <a:endParaRPr lang="en-US" altLang="en-US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9889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Submandibular Salivary Gland Abscess cont.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416629"/>
            <a:ext cx="8229600" cy="370953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Antibiotics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Possible surgical intervention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Good, with early diagnosis / treatment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48935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Submandibular Salivary Gland Abscess cont.</a:t>
            </a:r>
          </a:p>
        </p:txBody>
      </p:sp>
      <p:pic>
        <p:nvPicPr>
          <p:cNvPr id="15362" name="Picture 2" descr="Image result for ct scan submandibular salivary abs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002" y="1580050"/>
            <a:ext cx="3914717" cy="44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00140" y="6178720"/>
            <a:ext cx="7986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https://www.google.com/search?q=ct+craniopharyngioma&amp;espv=2&amp;biw=1137&amp;bih=886&amp;source=lnms&amp;tbm=isch&amp;sa=X&amp;ved=0ahUKEwj33aznqODQAhWKv1QKHZjSBw4Q_AUIBigB#tbm=isch&amp;q=ct+scan+submandibular+salivary+abscess&amp;imgrc=xoLfeffdTGajQM%3A</a:t>
            </a:r>
          </a:p>
        </p:txBody>
      </p:sp>
    </p:spTree>
    <p:extLst>
      <p:ext uri="{BB962C8B-B14F-4D97-AF65-F5344CB8AC3E}">
        <p14:creationId xmlns:p14="http://schemas.microsoft.com/office/powerpoint/2010/main" val="7352215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Submandibular Salivary Gland Abscess cont.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8229600" cy="4144963"/>
          </a:xfrm>
        </p:spPr>
        <p:txBody>
          <a:bodyPr/>
          <a:lstStyle/>
          <a:p>
            <a:pPr eaLnBrk="1" hangingPunct="1"/>
            <a:endParaRPr lang="en-US" altLang="en-US" dirty="0">
              <a:solidFill>
                <a:schemeClr val="hlink"/>
              </a:solidFill>
            </a:endParaRPr>
          </a:p>
          <a:p>
            <a:pPr eaLnBrk="1" hangingPunct="1"/>
            <a:endParaRPr lang="en-US" altLang="en-US" dirty="0">
              <a:solidFill>
                <a:schemeClr val="hlink"/>
              </a:solidFill>
            </a:endParaRPr>
          </a:p>
          <a:p>
            <a:pPr eaLnBrk="1" hangingPunct="1"/>
            <a:endParaRPr lang="en-US" altLang="en-US" dirty="0">
              <a:solidFill>
                <a:schemeClr val="hlink"/>
              </a:solidFill>
            </a:endParaRPr>
          </a:p>
          <a:p>
            <a:pPr eaLnBrk="1" hangingPunct="1"/>
            <a:endParaRPr lang="en-US" altLang="en-US" dirty="0">
              <a:solidFill>
                <a:schemeClr val="hlink"/>
              </a:solidFill>
            </a:endParaRPr>
          </a:p>
        </p:txBody>
      </p:sp>
      <p:pic>
        <p:nvPicPr>
          <p:cNvPr id="28676" name="Picture 5" descr="gr3-m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600200"/>
            <a:ext cx="38528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3429001" y="5943601"/>
            <a:ext cx="4729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http://download.imaging.consult.com/ic/images/S1933033207754307/gr3-midi.jpg</a:t>
            </a:r>
          </a:p>
        </p:txBody>
      </p:sp>
    </p:spTree>
    <p:extLst>
      <p:ext uri="{BB962C8B-B14F-4D97-AF65-F5344CB8AC3E}">
        <p14:creationId xmlns:p14="http://schemas.microsoft.com/office/powerpoint/2010/main" val="212833366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Aortic Dissection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81200"/>
            <a:ext cx="10353762" cy="3810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Occurs when blood enters the wall of the artery, between layers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Creates a cavity, or false lumen within the wall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Two types, according to Stanford classification scale: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Type A – involves ascending aorta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Type B – involves descending aorta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Results from a tearing of the arterial wall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  <a:p>
            <a:pPr eaLnBrk="1" hangingPunct="1"/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48909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Aortic Dissection cont.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894113"/>
            <a:ext cx="10353762" cy="446314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Peak incidence 60 – 80 years of age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Males &gt; female occurrence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60% Type A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40% Type B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Predisposing factors: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Hypertension (most common)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Coarctation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Bicuspid aortic valve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Aortitis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Pregnancy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Marfan syndrome</a:t>
            </a:r>
          </a:p>
          <a:p>
            <a:pPr lvl="1" eaLnBrk="1" hangingPunct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83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Craniopharyngioma cont.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Surgery most common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Rad Tx may be used to shrink tumor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Recurrence is common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10 year survival rate of 78%, post surgical resection, followed by rad Tx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72140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Aortic Dissection cont.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894113"/>
            <a:ext cx="10353762" cy="408214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Epidemiology cont.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May be iatrogenic and result from:</a:t>
            </a:r>
          </a:p>
          <a:p>
            <a:pPr lvl="2" eaLnBrk="1" hangingPunct="1"/>
            <a:r>
              <a:rPr lang="en-US" altLang="en-US" dirty="0">
                <a:solidFill>
                  <a:srgbClr val="FFFF00"/>
                </a:solidFill>
              </a:rPr>
              <a:t>Aortic cannulation</a:t>
            </a:r>
          </a:p>
          <a:p>
            <a:pPr lvl="2" eaLnBrk="1" hangingPunct="1"/>
            <a:r>
              <a:rPr lang="en-US" altLang="en-US" dirty="0">
                <a:solidFill>
                  <a:srgbClr val="FFFF00"/>
                </a:solidFill>
              </a:rPr>
              <a:t>Bypass grafting</a:t>
            </a:r>
          </a:p>
          <a:p>
            <a:pPr lvl="2" eaLnBrk="1" hangingPunct="1"/>
            <a:r>
              <a:rPr lang="en-US" altLang="en-US" dirty="0">
                <a:solidFill>
                  <a:srgbClr val="FFFF00"/>
                </a:solidFill>
              </a:rPr>
              <a:t>Cross-clamping</a:t>
            </a:r>
          </a:p>
          <a:p>
            <a:pPr lvl="2" eaLnBrk="1" hangingPunct="1"/>
            <a:r>
              <a:rPr lang="en-US" altLang="en-US" dirty="0">
                <a:solidFill>
                  <a:srgbClr val="FFFF00"/>
                </a:solidFill>
              </a:rPr>
              <a:t>Catheterization</a:t>
            </a:r>
          </a:p>
          <a:p>
            <a:pPr lvl="2" eaLnBrk="1" hangingPunct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Pain in chest / abdomen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15 – 20% asymptomatic</a:t>
            </a:r>
          </a:p>
          <a:p>
            <a:pPr lvl="2" eaLnBrk="1" hangingPunct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92701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Aortic Dissection cont.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CT with IV contrast bolus is the best modality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Pre-contrast images show enlarged aorta, intimal flap and intimal calcifications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Thrombosed false lumen will show higher attenuation pre-contrast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Post-contrast show contrast-filled true and false lumens separated by the intimal flap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Delayed enhancement of the false lumen seen post-contrast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eaLnBrk="1" hangingPunct="1"/>
            <a:endParaRPr lang="en-US" altLang="en-US" dirty="0">
              <a:solidFill>
                <a:srgbClr val="FFFF00"/>
              </a:solidFill>
            </a:endParaRP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MRI / MRA offers multiplanar imaging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Gated SSFP axial slices allow for intimal flap evaluation</a:t>
            </a:r>
          </a:p>
        </p:txBody>
      </p:sp>
    </p:spTree>
    <p:extLst>
      <p:ext uri="{BB962C8B-B14F-4D97-AF65-F5344CB8AC3E}">
        <p14:creationId xmlns:p14="http://schemas.microsoft.com/office/powerpoint/2010/main" val="311169948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Aortic Dissection cont.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92086"/>
            <a:ext cx="10353762" cy="3799114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 eaLnBrk="1" hangingPunct="1"/>
            <a:r>
              <a:rPr lang="en-US" altLang="en-US" dirty="0">
                <a:solidFill>
                  <a:srgbClr val="FFFF00"/>
                </a:solidFill>
              </a:rPr>
              <a:t>Depends on Type:</a:t>
            </a:r>
          </a:p>
          <a:p>
            <a:pPr lvl="2" eaLnBrk="1" hangingPunct="1"/>
            <a:r>
              <a:rPr lang="en-US" altLang="en-US" dirty="0">
                <a:solidFill>
                  <a:srgbClr val="FFFF00"/>
                </a:solidFill>
              </a:rPr>
              <a:t>Type A usually require surgery</a:t>
            </a:r>
          </a:p>
          <a:p>
            <a:pPr lvl="2" eaLnBrk="1" hangingPunct="1"/>
            <a:r>
              <a:rPr lang="en-US" altLang="en-US" dirty="0">
                <a:solidFill>
                  <a:srgbClr val="FFFF00"/>
                </a:solidFill>
              </a:rPr>
              <a:t>Type B usually managed medically t control hypertension</a:t>
            </a:r>
          </a:p>
          <a:p>
            <a:pPr lvl="2" eaLnBrk="1" hangingPunct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 with Type B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If untreated, Type A has high mortality rate, and may result in cardiac tamponade </a:t>
            </a:r>
          </a:p>
          <a:p>
            <a:pPr lvl="2" eaLnBrk="1" hangingPunct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05921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ype A or Type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49" y="1788869"/>
            <a:ext cx="6802048" cy="372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6949" y="5723355"/>
            <a:ext cx="70526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http://www.radiologyassistant.nl/en/p441baa8530e86/thoracic-aorta-the-acute-aortic-syndrome.html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092" y="609600"/>
            <a:ext cx="10353762" cy="9704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Aortic Dissection cont.</a:t>
            </a:r>
          </a:p>
        </p:txBody>
      </p:sp>
    </p:spTree>
    <p:extLst>
      <p:ext uri="{BB962C8B-B14F-4D97-AF65-F5344CB8AC3E}">
        <p14:creationId xmlns:p14="http://schemas.microsoft.com/office/powerpoint/2010/main" val="178799312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82607" y="324950"/>
            <a:ext cx="10353762" cy="9704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Aortic Dissection cont.</a:t>
            </a:r>
          </a:p>
        </p:txBody>
      </p:sp>
      <p:pic>
        <p:nvPicPr>
          <p:cNvPr id="39939" name="Picture 5" descr="220px-AoDiss_M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295400"/>
            <a:ext cx="3584575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3048001" y="6019801"/>
            <a:ext cx="601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http://wpcontent.answers.com/wikipedia/commons/thumb/8/85/AoDiss_MRT.jpg/220px-AoDiss_MRT.jpg</a:t>
            </a:r>
          </a:p>
        </p:txBody>
      </p:sp>
    </p:spTree>
    <p:extLst>
      <p:ext uri="{BB962C8B-B14F-4D97-AF65-F5344CB8AC3E}">
        <p14:creationId xmlns:p14="http://schemas.microsoft.com/office/powerpoint/2010/main" val="2566115072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88969" y="401151"/>
            <a:ext cx="10353762" cy="9704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Aortic Dissection cont.</a:t>
            </a:r>
          </a:p>
        </p:txBody>
      </p:sp>
      <p:pic>
        <p:nvPicPr>
          <p:cNvPr id="40963" name="Picture 4" descr="2008-03_04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1"/>
            <a:ext cx="51435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3962400" y="5943601"/>
            <a:ext cx="4406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http://www.residentandstaff.com/issues/images/2008-03/2008-03_04-01.jpg</a:t>
            </a:r>
          </a:p>
        </p:txBody>
      </p:sp>
    </p:spTree>
    <p:extLst>
      <p:ext uri="{BB962C8B-B14F-4D97-AF65-F5344CB8AC3E}">
        <p14:creationId xmlns:p14="http://schemas.microsoft.com/office/powerpoint/2010/main" val="3849735919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Aortic Dissection cont.</a:t>
            </a:r>
          </a:p>
        </p:txBody>
      </p:sp>
      <p:pic>
        <p:nvPicPr>
          <p:cNvPr id="41987" name="Picture 4" descr="car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3962400" y="5867401"/>
            <a:ext cx="4173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https://www.clevelandclinic.org/heartcenter/images/innovations/carv.jpg</a:t>
            </a:r>
          </a:p>
        </p:txBody>
      </p:sp>
    </p:spTree>
    <p:extLst>
      <p:ext uri="{BB962C8B-B14F-4D97-AF65-F5344CB8AC3E}">
        <p14:creationId xmlns:p14="http://schemas.microsoft.com/office/powerpoint/2010/main" val="4119025356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Abdomen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Liver</a:t>
            </a:r>
          </a:p>
        </p:txBody>
      </p:sp>
    </p:spTree>
    <p:extLst>
      <p:ext uri="{BB962C8B-B14F-4D97-AF65-F5344CB8AC3E}">
        <p14:creationId xmlns:p14="http://schemas.microsoft.com/office/powerpoint/2010/main" val="3326651679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Cavernous Hemangioma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81200"/>
            <a:ext cx="10353762" cy="38100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benign hepatic tumors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Single or multiple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small (1-2 cm diameter)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Mostly “silent”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Composed of large vascular channels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52307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Cavernous Hemangioma cont</a:t>
            </a:r>
            <a:r>
              <a:rPr lang="en-US" altLang="en-US" dirty="0">
                <a:solidFill>
                  <a:srgbClr val="FFFF66"/>
                </a:solidFill>
              </a:rPr>
              <a:t>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046514"/>
            <a:ext cx="10353762" cy="37446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Occurs in all age groups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Female occurrence &gt; male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Incidence of 1-2% of normal adult population (up to 20% at autopsy)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none (incidental finding)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experience upper abdominal pain, when symptomatic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01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Craniopharyngioma cont.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14" y="1739819"/>
            <a:ext cx="6645876" cy="36921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84419" y="5816377"/>
            <a:ext cx="65749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http://www.radiologyassistant.nl/en/p485d7745cc720/sella-turcica-and-parasellar-region.html</a:t>
            </a:r>
          </a:p>
        </p:txBody>
      </p:sp>
    </p:spTree>
    <p:extLst>
      <p:ext uri="{BB962C8B-B14F-4D97-AF65-F5344CB8AC3E}">
        <p14:creationId xmlns:p14="http://schemas.microsoft.com/office/powerpoint/2010/main" val="2734249188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Cavernous Hemangioma cont.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807029"/>
            <a:ext cx="10353762" cy="3984171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Non-contrast studies appear hypodense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Post IV contrast serial imaging demonstrates a peripheral enhancement which fills the low central density area over time.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hypointense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– hyperintense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Contrast enhanced T1 imaging – increasing hyperintensity from periphery of lesion, over timed sequences</a:t>
            </a:r>
          </a:p>
          <a:p>
            <a:pPr lvl="1"/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18933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Cavernous Hemangioma cont.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51314"/>
            <a:ext cx="10353762" cy="34398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none, unless tumor is large and symptomatic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 </a:t>
            </a:r>
          </a:p>
          <a:p>
            <a:pPr lvl="1"/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8993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913795" y="30011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Cavernous Hemangioma cont.</a:t>
            </a:r>
          </a:p>
        </p:txBody>
      </p:sp>
      <p:pic>
        <p:nvPicPr>
          <p:cNvPr id="17410" name="Picture 2" descr="http://www.scielo.br/img/revistas/rb/v41n2/en_12f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92" y="1270561"/>
            <a:ext cx="6039968" cy="500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2218" y="6487947"/>
            <a:ext cx="72354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http://www.scielo.br/scielo.php?pid=S0100-39842008000200012&amp;script=sci_arttext&amp;tlng=en</a:t>
            </a:r>
          </a:p>
        </p:txBody>
      </p:sp>
    </p:spTree>
    <p:extLst>
      <p:ext uri="{BB962C8B-B14F-4D97-AF65-F5344CB8AC3E}">
        <p14:creationId xmlns:p14="http://schemas.microsoft.com/office/powerpoint/2010/main" val="3598381105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Cavernous Hemangioma cont.</a:t>
            </a:r>
          </a:p>
        </p:txBody>
      </p:sp>
      <p:pic>
        <p:nvPicPr>
          <p:cNvPr id="10245" name="Picture 5" descr="Liver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7353300" cy="36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600200" y="5334001"/>
            <a:ext cx="93265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http://api.ning.com/files/Xe*8lk0CEkCw1eC9qYqjKh2N1ifTsIoQxptO7XKJOjvm-gtQYXPtJigHLh4s6eBEiRUJ8i4iMHP4dhl1RUxEUnxdgPvrIGsu/LiverMRI.jpg</a:t>
            </a:r>
          </a:p>
        </p:txBody>
      </p:sp>
    </p:spTree>
    <p:extLst>
      <p:ext uri="{BB962C8B-B14F-4D97-AF65-F5344CB8AC3E}">
        <p14:creationId xmlns:p14="http://schemas.microsoft.com/office/powerpoint/2010/main" val="2963424340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727" y="3249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Cavernous Hemangioma cont.</a:t>
            </a:r>
          </a:p>
        </p:txBody>
      </p:sp>
      <p:pic>
        <p:nvPicPr>
          <p:cNvPr id="12292" name="Picture 4" descr="cow169st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95400"/>
            <a:ext cx="243522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429000" y="6324601"/>
            <a:ext cx="55547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http://www.learningradiology.com/caseofweek/caseoftheweekpix2/cow169static.jpg</a:t>
            </a:r>
          </a:p>
        </p:txBody>
      </p:sp>
    </p:spTree>
    <p:extLst>
      <p:ext uri="{BB962C8B-B14F-4D97-AF65-F5344CB8AC3E}">
        <p14:creationId xmlns:p14="http://schemas.microsoft.com/office/powerpoint/2010/main" val="2965356829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47682" y="510139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Cavernous Hemangioma cont.</a:t>
            </a:r>
          </a:p>
        </p:txBody>
      </p:sp>
      <p:pic>
        <p:nvPicPr>
          <p:cNvPr id="13316" name="Picture 4" descr="thmb_4641c4d685b74FNH-MRI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371601"/>
            <a:ext cx="4733925" cy="40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810001" y="5791201"/>
            <a:ext cx="497123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http://www.radiologyassistant.nl/images/thmb_4641c4d685b74FNH-MRI-2.jpg</a:t>
            </a:r>
          </a:p>
        </p:txBody>
      </p:sp>
    </p:spTree>
    <p:extLst>
      <p:ext uri="{BB962C8B-B14F-4D97-AF65-F5344CB8AC3E}">
        <p14:creationId xmlns:p14="http://schemas.microsoft.com/office/powerpoint/2010/main" val="1481376680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Fatty Infiltration of the Liver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850570"/>
            <a:ext cx="10353762" cy="4474029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Excessive deposition of triglycerides and other fats in liver cells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Appears in association with a number of disorders: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Obesity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Malnutrition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Chemotherapy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ETOH abuse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Steroid use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Parenteral nutrition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Cushing syndrome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Radiation hepatitis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40519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Fatty Infiltration of the Liver cont.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481942"/>
            <a:ext cx="8229600" cy="384265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Commonly associated with alcohol abuse in the US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“silent”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Abdominal pain in RUQ, when hepatomegaly occurs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1918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Fatty Infiltration of the Liver cont.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15886"/>
            <a:ext cx="8229600" cy="44087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May be focal or diffusely distributed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Demonstrate a hypodense attenuation in appearance, as compared to the spleen on non-contrast studies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T1 and T2 images may demonstrate a slight hyperintensity, compared to normal liver tissue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T1 in and out of phase GRE imaging will demonstrate a drop in signal on out of phase imaging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STIR sequences will saturate the fatty deposits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02534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Fatty Infiltration of the Liver cont.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394857"/>
            <a:ext cx="8229600" cy="3929742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Consists of treating the underlying condition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Focus on proper nutrition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underlying condition</a:t>
            </a:r>
          </a:p>
          <a:p>
            <a:pPr lvl="1"/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32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Craniopharyngioma cont.</a:t>
            </a:r>
          </a:p>
        </p:txBody>
      </p:sp>
      <p:pic>
        <p:nvPicPr>
          <p:cNvPr id="45061" name="Picture 5" descr="mri048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37465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876801" y="5943601"/>
            <a:ext cx="29290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http://www.uhrad.com/mriarc/mri048a2.jpg</a:t>
            </a:r>
          </a:p>
        </p:txBody>
      </p:sp>
    </p:spTree>
    <p:extLst>
      <p:ext uri="{BB962C8B-B14F-4D97-AF65-F5344CB8AC3E}">
        <p14:creationId xmlns:p14="http://schemas.microsoft.com/office/powerpoint/2010/main" val="464054410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ct scan liver fatty infil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734" y="1765549"/>
            <a:ext cx="5242717" cy="411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2676" y="60665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https://www.google.com/search?q=ct+craniopharyngioma&amp;espv=2&amp;biw=1137&amp;bih=886&amp;source=lnms&amp;tbm=isch&amp;sa=X&amp;ved=0ahUKEwj33aznqODQAhWKv1QKHZjSBw4Q_AUIBigB#tbm=isch&amp;q=ct+scan+liver+fatty+infiltration&amp;imgrc=uSIFF9ICelkVbM%3A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Fatty Infiltration of the Liver cont.</a:t>
            </a:r>
          </a:p>
        </p:txBody>
      </p:sp>
    </p:spTree>
    <p:extLst>
      <p:ext uri="{BB962C8B-B14F-4D97-AF65-F5344CB8AC3E}">
        <p14:creationId xmlns:p14="http://schemas.microsoft.com/office/powerpoint/2010/main" val="2146626254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41930" y="401150"/>
            <a:ext cx="10353762" cy="970450"/>
          </a:xfrm>
        </p:spPr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Fatty Infiltration of the Liver cont.</a:t>
            </a:r>
          </a:p>
        </p:txBody>
      </p:sp>
      <p:pic>
        <p:nvPicPr>
          <p:cNvPr id="21509" name="Picture 5" descr="art-bjdvd4597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4495800" cy="42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3581401" y="5943601"/>
            <a:ext cx="540244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http://www.medscape.com/content/2003/00/45/97/459750/art-bjdvd459750.fig2.gif</a:t>
            </a:r>
          </a:p>
        </p:txBody>
      </p:sp>
    </p:spTree>
    <p:extLst>
      <p:ext uri="{BB962C8B-B14F-4D97-AF65-F5344CB8AC3E}">
        <p14:creationId xmlns:p14="http://schemas.microsoft.com/office/powerpoint/2010/main" val="2306207015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Fatty Infiltration of the Liver cont.</a:t>
            </a:r>
          </a:p>
        </p:txBody>
      </p:sp>
      <p:pic>
        <p:nvPicPr>
          <p:cNvPr id="23556" name="Picture 4" descr="fatty_l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1447800"/>
            <a:ext cx="4748213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191000" y="5410201"/>
            <a:ext cx="380905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http://www.mridoc.com/cases/body/case4/fatty_liver.jpg</a:t>
            </a:r>
          </a:p>
        </p:txBody>
      </p:sp>
    </p:spTree>
    <p:extLst>
      <p:ext uri="{BB962C8B-B14F-4D97-AF65-F5344CB8AC3E}">
        <p14:creationId xmlns:p14="http://schemas.microsoft.com/office/powerpoint/2010/main" val="3386926398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Fatty Infiltration of the Liver cont.</a:t>
            </a:r>
          </a:p>
        </p:txBody>
      </p:sp>
      <p:pic>
        <p:nvPicPr>
          <p:cNvPr id="24580" name="Picture 4" descr="pt120mrf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69342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800600" y="5867401"/>
            <a:ext cx="263886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http://gamma.wustl.edu/pt120mrf75.gif</a:t>
            </a:r>
          </a:p>
        </p:txBody>
      </p:sp>
    </p:spTree>
    <p:extLst>
      <p:ext uri="{BB962C8B-B14F-4D97-AF65-F5344CB8AC3E}">
        <p14:creationId xmlns:p14="http://schemas.microsoft.com/office/powerpoint/2010/main" val="609717897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Hepatic Metastases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76400"/>
            <a:ext cx="8229600" cy="4887686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Spread of cancer to the liver parenchyma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 more frequently than primary liver malignancies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Etiology 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Can originate from almost any primary malignancy (most common from GI tract)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Other cancers include: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Gastric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Pancreatic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Breast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Lung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Ovary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Kidney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84499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Hepatic Metastases cont.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111828"/>
            <a:ext cx="8229600" cy="4136571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Second most common site for metastatic spread (to lung)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Abdominal 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Jaundice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Possibly a palpable mass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40034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Hepatic Metastases cont.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850570"/>
            <a:ext cx="8229600" cy="4746173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Low-attenuation (hypodense) solid masses when compared to the liver parenchyma on non-contrast studies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Some tumors may enhance with IV contrast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Calcification or hemorrhage may be seen within the lesions on non-contrast CT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hypointense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may demonstrate hypointense, isointense or hyperintense lesions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Contrast enhanced T1 weighted images show hypointense lesions</a:t>
            </a: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21439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Hepatic Metastases cont.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111828"/>
            <a:ext cx="8229600" cy="4136571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cancer staging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Chemotherapy, with or without conservative surgical resection, if confined to three segments, or less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Ablation may be used for palliative pain therapy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staging, but usually poor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58276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Hepatic Metastases cont.</a:t>
            </a:r>
          </a:p>
        </p:txBody>
      </p:sp>
      <p:pic>
        <p:nvPicPr>
          <p:cNvPr id="19458" name="Picture 2" descr="Image result for ct scan liver metast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647" y="1580050"/>
            <a:ext cx="5214058" cy="417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08848" y="5925905"/>
            <a:ext cx="6771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https://www.google.com/search?q=ct+craniopharyngioma&amp;espv=2&amp;biw=1137&amp;bih=886&amp;source=lnms&amp;tbm=isch&amp;sa=X&amp;ved=0ahUKEwj33aznqODQAhWKv1QKHZjSBw4Q_AUIBigB#tbm=isch&amp;q=ct+scan+liver+metastases&amp;imgrc=9y0b5Rdan7plKM%3A</a:t>
            </a:r>
          </a:p>
        </p:txBody>
      </p:sp>
    </p:spTree>
    <p:extLst>
      <p:ext uri="{BB962C8B-B14F-4D97-AF65-F5344CB8AC3E}">
        <p14:creationId xmlns:p14="http://schemas.microsoft.com/office/powerpoint/2010/main" val="3045609937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Hepatic Metastases cont.</a:t>
            </a:r>
          </a:p>
        </p:txBody>
      </p:sp>
      <p:pic>
        <p:nvPicPr>
          <p:cNvPr id="45061" name="Picture 5" descr="art-sld2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1"/>
            <a:ext cx="46482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505201" y="5486401"/>
            <a:ext cx="538160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http://www.medscape.com/content/2001/00/41/08/410855/art-sld2102.01.Fig15.jpg</a:t>
            </a:r>
          </a:p>
        </p:txBody>
      </p:sp>
    </p:spTree>
    <p:extLst>
      <p:ext uri="{BB962C8B-B14F-4D97-AF65-F5344CB8AC3E}">
        <p14:creationId xmlns:p14="http://schemas.microsoft.com/office/powerpoint/2010/main" val="105400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Craniopharyngioma cont.</a:t>
            </a:r>
          </a:p>
        </p:txBody>
      </p:sp>
      <p:pic>
        <p:nvPicPr>
          <p:cNvPr id="47110" name="Picture 6" descr="figure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400175"/>
            <a:ext cx="47625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4191001" y="5715001"/>
            <a:ext cx="440537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http://www.endotext.org/Pediatrics/pediatrics3/figures/figure1b.jpg</a:t>
            </a:r>
          </a:p>
        </p:txBody>
      </p:sp>
    </p:spTree>
    <p:extLst>
      <p:ext uri="{BB962C8B-B14F-4D97-AF65-F5344CB8AC3E}">
        <p14:creationId xmlns:p14="http://schemas.microsoft.com/office/powerpoint/2010/main" val="2533492922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Hepatic Metastases cont.</a:t>
            </a:r>
          </a:p>
        </p:txBody>
      </p:sp>
      <p:pic>
        <p:nvPicPr>
          <p:cNvPr id="47108" name="Picture 4" descr="art-mr4697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071938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3733801" y="6019801"/>
            <a:ext cx="524855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http://www.medscape.com/content/2004/00/46/97/469774/art-mr469774.fig1.jpg</a:t>
            </a:r>
          </a:p>
        </p:txBody>
      </p:sp>
    </p:spTree>
    <p:extLst>
      <p:ext uri="{BB962C8B-B14F-4D97-AF65-F5344CB8AC3E}">
        <p14:creationId xmlns:p14="http://schemas.microsoft.com/office/powerpoint/2010/main" val="1122638793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Hepatic Metastases cont.</a:t>
            </a:r>
          </a:p>
        </p:txBody>
      </p:sp>
      <p:pic>
        <p:nvPicPr>
          <p:cNvPr id="48132" name="Picture 4" descr="art-sld2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1"/>
            <a:ext cx="5181600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3581401" y="5562601"/>
            <a:ext cx="546976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http://www.medscape.com/content/2001/00/41/08/410855/art-sld2102.01.Fig16b.jpg</a:t>
            </a:r>
          </a:p>
        </p:txBody>
      </p:sp>
    </p:spTree>
    <p:extLst>
      <p:ext uri="{BB962C8B-B14F-4D97-AF65-F5344CB8AC3E}">
        <p14:creationId xmlns:p14="http://schemas.microsoft.com/office/powerpoint/2010/main" val="527033419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Hepatoma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951380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Also known as hepatocellular carcinoma (HCC)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common primary malignant liver tumor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Accounts for approx. 75% of liver cancers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Risk factors include: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Hepatitis B infection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Alcohol induced cirrhosis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Aflatoxin (mold that grows on rice and peanuts)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Contaminated food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Anabolic steroids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Immunosuppressive drugs</a:t>
            </a:r>
          </a:p>
        </p:txBody>
      </p:sp>
    </p:spTree>
    <p:extLst>
      <p:ext uri="{BB962C8B-B14F-4D97-AF65-F5344CB8AC3E}">
        <p14:creationId xmlns:p14="http://schemas.microsoft.com/office/powerpoint/2010/main" val="1118217546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Hepatoma cont.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1 – 5 new cases per 100,000 population each year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Average age of detection between 50 and 70 years of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Male to female ration 3:1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High incidence associated with people from China, Southeast Asia, western and southern Africa, Taiwan and Hong Kong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RUQ abdominal 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Hepatomegaly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Weight loss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Nausea / vomiting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Palpable mass</a:t>
            </a:r>
          </a:p>
        </p:txBody>
      </p:sp>
    </p:spTree>
    <p:extLst>
      <p:ext uri="{BB962C8B-B14F-4D97-AF65-F5344CB8AC3E}">
        <p14:creationId xmlns:p14="http://schemas.microsoft.com/office/powerpoint/2010/main" val="3014402150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Hepatoma cont.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035628"/>
            <a:ext cx="8229600" cy="4441371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Hypodense on non-contrast study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Variable enhancement on post IV contrast studies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hypointense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– hyperintense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Contrast enhanced T1 weighted images demonstrate variable enhancement</a:t>
            </a: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45984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Hepatoma cont.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013857"/>
            <a:ext cx="8229600" cy="4463142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resection, if possible, may improve quality of life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Radiation and chemotherapy used to provide palliative care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Presence of cirrhosis reduces prognosis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85 – 90% of cases not surgical candidates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Poor </a:t>
            </a: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30356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edia/imag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236" y="1706659"/>
            <a:ext cx="8207702" cy="425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56465" y="6091310"/>
            <a:ext cx="76012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http://www.intechopen.com/books/hepatic-surgery/surgical-management-of-primary-hepatocellular-carcinoma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80206" y="60960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Hepatoma cont.</a:t>
            </a:r>
          </a:p>
        </p:txBody>
      </p:sp>
    </p:spTree>
    <p:extLst>
      <p:ext uri="{BB962C8B-B14F-4D97-AF65-F5344CB8AC3E}">
        <p14:creationId xmlns:p14="http://schemas.microsoft.com/office/powerpoint/2010/main" val="2943669992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861969" y="47680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Hepatoma cont.</a:t>
            </a:r>
          </a:p>
        </p:txBody>
      </p:sp>
      <p:pic>
        <p:nvPicPr>
          <p:cNvPr id="57349" name="Picture 5" descr="Hepatoma%20MRI-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1"/>
            <a:ext cx="4762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667001" y="5715001"/>
            <a:ext cx="73709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http://www.texasliver.com/tpeople/wwwTexasLiver4.1/drgalati@texasliver.com/photos/28/Hepatoma%20MRI-m.jpg</a:t>
            </a:r>
          </a:p>
        </p:txBody>
      </p:sp>
    </p:spTree>
    <p:extLst>
      <p:ext uri="{BB962C8B-B14F-4D97-AF65-F5344CB8AC3E}">
        <p14:creationId xmlns:p14="http://schemas.microsoft.com/office/powerpoint/2010/main" val="1685254353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24444" y="429174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Hepatoma cont.</a:t>
            </a:r>
          </a:p>
        </p:txBody>
      </p:sp>
      <p:pic>
        <p:nvPicPr>
          <p:cNvPr id="59396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387508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3124201" y="5791201"/>
            <a:ext cx="615424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http://3.bp.blogspot.com/_oAQI4j4B9Zc/Rr8eXoOjEJI/AAAAAAAAAGg/RwQfAJADcjk/s320/5.jpg</a:t>
            </a:r>
          </a:p>
        </p:txBody>
      </p:sp>
    </p:spTree>
    <p:extLst>
      <p:ext uri="{BB962C8B-B14F-4D97-AF65-F5344CB8AC3E}">
        <p14:creationId xmlns:p14="http://schemas.microsoft.com/office/powerpoint/2010/main" val="625387707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927863" y="465689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Hepatoma cont.</a:t>
            </a:r>
          </a:p>
        </p:txBody>
      </p:sp>
      <p:pic>
        <p:nvPicPr>
          <p:cNvPr id="60420" name="Picture 4" descr="tumor_ablation%20fig%20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371601"/>
            <a:ext cx="4500563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648200" y="5638801"/>
            <a:ext cx="32335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http://images.google.com/imgres?imgurl=http://</a:t>
            </a:r>
          </a:p>
        </p:txBody>
      </p:sp>
    </p:spTree>
    <p:extLst>
      <p:ext uri="{BB962C8B-B14F-4D97-AF65-F5344CB8AC3E}">
        <p14:creationId xmlns:p14="http://schemas.microsoft.com/office/powerpoint/2010/main" val="2335821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84134" y="32495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Craniopharyngioma cont.</a:t>
            </a:r>
          </a:p>
        </p:txBody>
      </p:sp>
      <p:pic>
        <p:nvPicPr>
          <p:cNvPr id="48134" name="Picture 6" descr="RadswikiCraniopharyngioma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1"/>
            <a:ext cx="4548188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1981201" y="6172200"/>
            <a:ext cx="890981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/>
              <a:t>http://api.ning.com/files/py5E2iOfdI-xfpaWemRvpODIOu-2BgWPWlnux5zekFT01wdTrBQzJfun8HXAMlrdUEYtMLp*Dqo5YJIHN2DigZEzHTAUvt*H/RadswikiCraniopharyngioma005.jpg</a:t>
            </a:r>
          </a:p>
        </p:txBody>
      </p:sp>
    </p:spTree>
    <p:extLst>
      <p:ext uri="{BB962C8B-B14F-4D97-AF65-F5344CB8AC3E}">
        <p14:creationId xmlns:p14="http://schemas.microsoft.com/office/powerpoint/2010/main" val="763227544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Abdomen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Hepatobiliary </a:t>
            </a:r>
          </a:p>
        </p:txBody>
      </p:sp>
    </p:spTree>
    <p:extLst>
      <p:ext uri="{BB962C8B-B14F-4D97-AF65-F5344CB8AC3E}">
        <p14:creationId xmlns:p14="http://schemas.microsoft.com/office/powerpoint/2010/main" val="2033928001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Choledocholithiasis 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809865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Calculi or stone in the CBD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form in the gallbladder, and migrate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Stones consisting of cholesterol are primarily developed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Again, migrate from GB to CBD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Approx. 10-15% of patients with cholecystitis have stones in the CBD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Incidence rate increases with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More frequent in females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34659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Choledocholithiasis cont.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33600"/>
            <a:ext cx="10353762" cy="36576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No obstruction – asymptomatic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If obstructed: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Epigastric pain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N/V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Jaundice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Loss of appetite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Pancreatitis, in some cases</a:t>
            </a:r>
          </a:p>
        </p:txBody>
      </p:sp>
    </p:spTree>
    <p:extLst>
      <p:ext uri="{BB962C8B-B14F-4D97-AF65-F5344CB8AC3E}">
        <p14:creationId xmlns:p14="http://schemas.microsoft.com/office/powerpoint/2010/main" val="1230238059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Choledocholithiasis cont.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919119" y="2231571"/>
            <a:ext cx="10353762" cy="37446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Stones with high attenuation may be seen non-contrast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MRCP is best noninvasive exam for diagnosis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Stone will appear hypointense in the CBD</a:t>
            </a:r>
          </a:p>
        </p:txBody>
      </p:sp>
    </p:spTree>
    <p:extLst>
      <p:ext uri="{BB962C8B-B14F-4D97-AF65-F5344CB8AC3E}">
        <p14:creationId xmlns:p14="http://schemas.microsoft.com/office/powerpoint/2010/main" val="1234174861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Choledocholithiasis cont.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53342"/>
            <a:ext cx="10353762" cy="353785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ERCP with sphincterotomy and stone removal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Surgery less common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Good, with early treatment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04086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Choledocholithiasis cont.</a:t>
            </a:r>
          </a:p>
        </p:txBody>
      </p:sp>
      <p:pic>
        <p:nvPicPr>
          <p:cNvPr id="21506" name="Picture 2" descr="kjim-22-279-g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19" y="1451756"/>
            <a:ext cx="5632914" cy="43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72330" y="5931263"/>
            <a:ext cx="38366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http://www.kjim.org/journal/view.php?number=17947</a:t>
            </a:r>
          </a:p>
        </p:txBody>
      </p:sp>
    </p:spTree>
    <p:extLst>
      <p:ext uri="{BB962C8B-B14F-4D97-AF65-F5344CB8AC3E}">
        <p14:creationId xmlns:p14="http://schemas.microsoft.com/office/powerpoint/2010/main" val="3821023789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Choledocholithiasis cont.</a:t>
            </a:r>
          </a:p>
        </p:txBody>
      </p:sp>
      <p:pic>
        <p:nvPicPr>
          <p:cNvPr id="80901" name="Picture 5" descr="180px-MRCP_choledocholithi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1"/>
            <a:ext cx="48387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2667001" y="5410201"/>
            <a:ext cx="717055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http://www.ganfyd.org/images/thumb/d/df/MRCP_choledocholithiasis.jpg/180px-MRCP_choledocholithiasis.jpg</a:t>
            </a:r>
          </a:p>
        </p:txBody>
      </p:sp>
    </p:spTree>
    <p:extLst>
      <p:ext uri="{BB962C8B-B14F-4D97-AF65-F5344CB8AC3E}">
        <p14:creationId xmlns:p14="http://schemas.microsoft.com/office/powerpoint/2010/main" val="2596829065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Choledocholithiasis cont.</a:t>
            </a:r>
          </a:p>
        </p:txBody>
      </p:sp>
      <p:pic>
        <p:nvPicPr>
          <p:cNvPr id="81924" name="Picture 4" descr="st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4362450" cy="399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4267201" y="5715001"/>
            <a:ext cx="426110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http://www.kuleuven.ac.be/radiology/Research/MRCP/steen.jpg</a:t>
            </a:r>
          </a:p>
        </p:txBody>
      </p:sp>
    </p:spTree>
    <p:extLst>
      <p:ext uri="{BB962C8B-B14F-4D97-AF65-F5344CB8AC3E}">
        <p14:creationId xmlns:p14="http://schemas.microsoft.com/office/powerpoint/2010/main" val="3216380427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11908" y="505374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Choledocholithiasis cont.</a:t>
            </a:r>
          </a:p>
        </p:txBody>
      </p:sp>
      <p:pic>
        <p:nvPicPr>
          <p:cNvPr id="82948" name="Picture 4" descr="f4-u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371600"/>
            <a:ext cx="366871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4572000" y="5562601"/>
            <a:ext cx="32335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http://images.google.com/imgres?imgurl=http://</a:t>
            </a:r>
          </a:p>
        </p:txBody>
      </p:sp>
    </p:spTree>
    <p:extLst>
      <p:ext uri="{BB962C8B-B14F-4D97-AF65-F5344CB8AC3E}">
        <p14:creationId xmlns:p14="http://schemas.microsoft.com/office/powerpoint/2010/main" val="1800441005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Pancreatic Adenocarcinoma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701008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2</a:t>
            </a:r>
            <a:r>
              <a:rPr lang="en-US" altLang="en-US" baseline="30000" dirty="0">
                <a:solidFill>
                  <a:srgbClr val="FFFF00"/>
                </a:solidFill>
              </a:rPr>
              <a:t>nd</a:t>
            </a:r>
            <a:r>
              <a:rPr lang="en-US" altLang="en-US" dirty="0">
                <a:solidFill>
                  <a:srgbClr val="FFFF00"/>
                </a:solidFill>
              </a:rPr>
              <a:t> most common visceral malignancy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5</a:t>
            </a:r>
            <a:r>
              <a:rPr lang="en-US" altLang="en-US" baseline="30000" dirty="0">
                <a:solidFill>
                  <a:srgbClr val="FFFF00"/>
                </a:solidFill>
              </a:rPr>
              <a:t>th</a:t>
            </a:r>
            <a:r>
              <a:rPr lang="en-US" altLang="en-US" dirty="0">
                <a:solidFill>
                  <a:srgbClr val="FFFF00"/>
                </a:solidFill>
              </a:rPr>
              <a:t> leading cause of cancer mortality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No known cause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Suggestive link to inhalation or absorption of carcinogens found in: 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Cigarettes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Foods high in fat and protein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Food additives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Industrial chemicals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07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Brain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>
                <a:solidFill>
                  <a:srgbClr val="FFFF00"/>
                </a:solidFill>
              </a:rPr>
              <a:t>Neoplasm</a:t>
            </a:r>
          </a:p>
        </p:txBody>
      </p:sp>
    </p:spTree>
    <p:extLst>
      <p:ext uri="{BB962C8B-B14F-4D97-AF65-F5344CB8AC3E}">
        <p14:creationId xmlns:p14="http://schemas.microsoft.com/office/powerpoint/2010/main" val="2397190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Glioblastoma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FF00"/>
                </a:solidFill>
              </a:rPr>
              <a:t>Multiforme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Description</a:t>
            </a:r>
          </a:p>
          <a:p>
            <a:endParaRPr lang="en-US" altLang="en-US" sz="2800">
              <a:solidFill>
                <a:srgbClr val="FFFF00"/>
              </a:solidFill>
            </a:endParaRPr>
          </a:p>
          <a:p>
            <a:pPr lvl="1"/>
            <a:r>
              <a:rPr lang="en-US" altLang="en-US" sz="2400">
                <a:solidFill>
                  <a:srgbClr val="FFFF00"/>
                </a:solidFill>
              </a:rPr>
              <a:t>Also known as astrocytoma grade IV tumor</a:t>
            </a:r>
          </a:p>
          <a:p>
            <a:pPr lvl="1"/>
            <a:r>
              <a:rPr lang="en-US" altLang="en-US" sz="2400">
                <a:solidFill>
                  <a:srgbClr val="FFFF00"/>
                </a:solidFill>
              </a:rPr>
              <a:t>Rapid growing, highly malignant</a:t>
            </a:r>
          </a:p>
          <a:p>
            <a:pPr lvl="1"/>
            <a:r>
              <a:rPr lang="en-US" altLang="en-US" sz="2400">
                <a:solidFill>
                  <a:srgbClr val="FFFF00"/>
                </a:solidFill>
              </a:rPr>
              <a:t>Predominantly located within the cerebral hemispheres</a:t>
            </a:r>
          </a:p>
          <a:p>
            <a:pPr lvl="1"/>
            <a:r>
              <a:rPr lang="en-US" altLang="en-US" sz="2400">
                <a:solidFill>
                  <a:srgbClr val="FFFF00"/>
                </a:solidFill>
              </a:rPr>
              <a:t>May occur in the brainstem, cerebellum or spinal cord, also</a:t>
            </a:r>
          </a:p>
          <a:p>
            <a:pPr lvl="1"/>
            <a:r>
              <a:rPr lang="en-US" altLang="en-US" sz="2400">
                <a:solidFill>
                  <a:srgbClr val="FFFF00"/>
                </a:solidFill>
              </a:rPr>
              <a:t>Spread by direct extension, and can cross the 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4219611732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Pancreatic Adenocarcinoma cont.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624808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Etiology cont.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Possible predisposing factors: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Chronic pancreatitis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Diabetes mellitus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Chronic alcohol abuse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Approx. 28,000 new cases annually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26,000 deaths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common occurrence between ages 40-70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Majority of lesions in the head of the pancreas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63624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Pancreatic Adenocarcinoma cont.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807029"/>
            <a:ext cx="10353762" cy="4539342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Weight loss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Abdominal 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Jaundice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Contrast CT is the preferred modality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Mass in head of pancreas (66%)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Dilated bile ducts, pancreatic duct secondary to obstruction of CBD by pancreatic head tumor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Invasion / encasement of vascular structures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Liver mets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Enlarged lymph nodes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72777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Pancreatic Adenocarcinoma cont.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53343"/>
            <a:ext cx="10353762" cy="353785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Approx. 80% of patients are ineligible for surgical resection, although surgery offers best hope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Poor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Average survival rate is approx. 17 months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63209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g 2 - A adenocarcinoma located in the pancreatic head, identified on CT 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21" y="1580050"/>
            <a:ext cx="5470181" cy="417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Pancreatic Adenocarcinoma cont.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3926" y="598971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http://teachmesurgery.com/hpb/pancreas/pancreatic-cancer/</a:t>
            </a:r>
          </a:p>
        </p:txBody>
      </p:sp>
    </p:spTree>
    <p:extLst>
      <p:ext uri="{BB962C8B-B14F-4D97-AF65-F5344CB8AC3E}">
        <p14:creationId xmlns:p14="http://schemas.microsoft.com/office/powerpoint/2010/main" val="668122033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Pancreatic Adenocarcinoma cont.</a:t>
            </a:r>
          </a:p>
        </p:txBody>
      </p:sp>
      <p:pic>
        <p:nvPicPr>
          <p:cNvPr id="92166" name="Picture 6" descr="SN1-MRI-pancre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1"/>
            <a:ext cx="5219700" cy="328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2362201" y="5105401"/>
            <a:ext cx="77011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http://www.spectroscopynow.com/FCKeditor/UserFiles/Image/specNOW%20ezines%202005/SN1/SN1-MRI-pancreatic.jpg</a:t>
            </a:r>
          </a:p>
        </p:txBody>
      </p:sp>
    </p:spTree>
    <p:extLst>
      <p:ext uri="{BB962C8B-B14F-4D97-AF65-F5344CB8AC3E}">
        <p14:creationId xmlns:p14="http://schemas.microsoft.com/office/powerpoint/2010/main" val="906396420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297" y="258275"/>
            <a:ext cx="10353762" cy="970450"/>
          </a:xfrm>
        </p:spPr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Pancreatic Adenocarcinoma cont.</a:t>
            </a:r>
          </a:p>
        </p:txBody>
      </p:sp>
      <p:pic>
        <p:nvPicPr>
          <p:cNvPr id="93190" name="Picture 6" descr="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228725"/>
            <a:ext cx="28575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4038600" y="5867401"/>
            <a:ext cx="450315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http://www.surgicalroundsonline.com/content/SR/2006/12/img/f3.jpg</a:t>
            </a:r>
          </a:p>
        </p:txBody>
      </p:sp>
    </p:spTree>
    <p:extLst>
      <p:ext uri="{BB962C8B-B14F-4D97-AF65-F5344CB8AC3E}">
        <p14:creationId xmlns:p14="http://schemas.microsoft.com/office/powerpoint/2010/main" val="349352134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Pancreatic Adenocarcinoma cont.</a:t>
            </a:r>
          </a:p>
        </p:txBody>
      </p:sp>
      <p:pic>
        <p:nvPicPr>
          <p:cNvPr id="94212" name="Picture 4" descr="Fig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Figure 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28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4343401" y="5029201"/>
            <a:ext cx="38106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http://www.ajronline.org/cgi/content/figsonly/187/4/W365</a:t>
            </a:r>
          </a:p>
        </p:txBody>
      </p:sp>
    </p:spTree>
    <p:extLst>
      <p:ext uri="{BB962C8B-B14F-4D97-AF65-F5344CB8AC3E}">
        <p14:creationId xmlns:p14="http://schemas.microsoft.com/office/powerpoint/2010/main" val="1226966433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Pancreatic Pseudocyst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817914"/>
            <a:ext cx="10353762" cy="39732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Composed of collection of cellular debris, old blood and pancreatic fluid that has become encapsulated in a fibrous sac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result from pancreatic inflammation or trauma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Potential candidates are those who have had a recent bout of acute pancreatitis, or trauma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8273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Pancreatic Pseudocyst cont.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53343"/>
            <a:ext cx="10353762" cy="353785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Abdominal 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N/V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Loss of appetite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Jaundice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Palpable mass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29542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Pancreatic Pseudocyst cont.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18657"/>
            <a:ext cx="10353762" cy="347254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Appears as a well-defined, round, low dense walled capsule with near water attenuation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hypointense region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- hyperintense</a:t>
            </a: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79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Glioblastoma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FF00"/>
                </a:solidFill>
              </a:rPr>
              <a:t>Multiforme cont.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Unknown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common primary intracranial tumor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Typically appears between 45 and 60 years of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Males slightly more affected than females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95170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Pancreatic Pseudocyst cont.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919119" y="2122714"/>
            <a:ext cx="10353762" cy="37229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resolve spontaneously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Drainage may be required, either CT guided or surgically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severity / extent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Serious cases include a high morbidity and mortality rate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6168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seudocyst is dark egg-shaped object in upper center of ct scan (courtesy of Wayne State University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292" y="1794509"/>
            <a:ext cx="5053525" cy="38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79173" y="66587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Pancreatic Pseudocyst cont.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2908054" y="579337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http://insidesurgery.com/2010/12/pancreatic-pseudocyst-pathophysiology-treatment/</a:t>
            </a:r>
          </a:p>
        </p:txBody>
      </p:sp>
    </p:spTree>
    <p:extLst>
      <p:ext uri="{BB962C8B-B14F-4D97-AF65-F5344CB8AC3E}">
        <p14:creationId xmlns:p14="http://schemas.microsoft.com/office/powerpoint/2010/main" val="582785782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Pancreatic Pseudocyst cont.</a:t>
            </a:r>
          </a:p>
        </p:txBody>
      </p:sp>
      <p:pic>
        <p:nvPicPr>
          <p:cNvPr id="102405" name="Picture 5" descr="abre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1"/>
            <a:ext cx="65722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4114801" y="5181601"/>
            <a:ext cx="39549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http://www.med.nyu.edu/radiology_edu/images/abres2.jpg</a:t>
            </a:r>
          </a:p>
        </p:txBody>
      </p:sp>
    </p:spTree>
    <p:extLst>
      <p:ext uri="{BB962C8B-B14F-4D97-AF65-F5344CB8AC3E}">
        <p14:creationId xmlns:p14="http://schemas.microsoft.com/office/powerpoint/2010/main" val="2494814149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Abdomen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Genitourinary </a:t>
            </a:r>
          </a:p>
        </p:txBody>
      </p:sp>
    </p:spTree>
    <p:extLst>
      <p:ext uri="{BB962C8B-B14F-4D97-AF65-F5344CB8AC3E}">
        <p14:creationId xmlns:p14="http://schemas.microsoft.com/office/powerpoint/2010/main" val="66172795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Angiomyolipoma 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04999"/>
            <a:ext cx="10353762" cy="4136571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Fairly common benign tumors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Composed of fat, blood vessels and smooth muscle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Belong to a classification of benign tumors of disorganized tissues, dependent upon location: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Hamartoma – found inside an organ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Choristoma – not normally found in an organ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Composed of mature cell overgrowth normally present in an affected area (blood vessels, muscle tissue, fat)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14682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Angiomyolipoma cont.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Female more common than male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40 – 60 years of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Approx. 20% of patients have multiple, bilateral masses, and are associated with tuberous sclerosis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Abd 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Hematuria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Hemorrhage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04685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Angiomyolipoma cont.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64229"/>
            <a:ext cx="10353762" cy="3526971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The detection of fat in the mass assist with confirming the DX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Hyperintense on T1 and T2 weighted images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fat sat allows for fat in tumor to be distinguished from hemorrhage</a:t>
            </a: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075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Angiomyolipoma cont.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66256"/>
            <a:ext cx="10353762" cy="362494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resection if hemorrhage occurs, and is life-threatening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Angioembolization possible Tx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Mortality secondary to hemorrhage of the tumor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Benign tumors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22084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Angiomyolipoma cont.</a:t>
            </a:r>
          </a:p>
        </p:txBody>
      </p:sp>
      <p:pic>
        <p:nvPicPr>
          <p:cNvPr id="122883" name="Picture 3" descr="673-10-tn_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447801"/>
            <a:ext cx="429577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3962400" y="6019801"/>
            <a:ext cx="497924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http://bestpractice.bmj.com/best-practice/images/bp/673-10-tn_default.jpg</a:t>
            </a:r>
          </a:p>
        </p:txBody>
      </p:sp>
    </p:spTree>
    <p:extLst>
      <p:ext uri="{BB962C8B-B14F-4D97-AF65-F5344CB8AC3E}">
        <p14:creationId xmlns:p14="http://schemas.microsoft.com/office/powerpoint/2010/main" val="2268720598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posterng.netkey.at/esr/viewing/index.php?module=viewimage&amp;task=&amp;maxheight=150&amp;maxwidth=150&amp;mediafile_id=281546&amp;20100118174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335" y="1793558"/>
            <a:ext cx="5155077" cy="388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Angiomyolipoma cont.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19177" y="5890558"/>
            <a:ext cx="8942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http://posterng.netkey.at/esr/viewing/index.php?module=viewing_poster&amp;task=viewsection&amp;pi=101333&amp;ti=311627&amp;searchkey=</a:t>
            </a:r>
          </a:p>
        </p:txBody>
      </p:sp>
    </p:spTree>
    <p:extLst>
      <p:ext uri="{BB962C8B-B14F-4D97-AF65-F5344CB8AC3E}">
        <p14:creationId xmlns:p14="http://schemas.microsoft.com/office/powerpoint/2010/main" val="1916157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Glioblastoma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FF00"/>
                </a:solidFill>
              </a:rPr>
              <a:t>Multiforme cont.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Nausea / vomiting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Papilledema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Change in mental status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Seizures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Speech and sensory disturbances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15535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Angiomyolipoma cont.</a:t>
            </a:r>
          </a:p>
        </p:txBody>
      </p:sp>
      <p:pic>
        <p:nvPicPr>
          <p:cNvPr id="123907" name="Picture 3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1"/>
            <a:ext cx="6629400" cy="397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4495800" y="5791201"/>
            <a:ext cx="375776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http://www.ajronline.org/cgi/content/figsonly/184/6/1868</a:t>
            </a:r>
          </a:p>
        </p:txBody>
      </p:sp>
    </p:spTree>
    <p:extLst>
      <p:ext uri="{BB962C8B-B14F-4D97-AF65-F5344CB8AC3E}">
        <p14:creationId xmlns:p14="http://schemas.microsoft.com/office/powerpoint/2010/main" val="732845812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Artery Stenosis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592151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Partial or complete blockage of the renal artery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common cause of correctable hypertension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Occurs as a result of atherosclerosis or fibromuscular dysplasia (FMD)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HTN from stenosis occurs in less than 5% of all patients with HTN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Atherosclerosis occurs mainly in the elderly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FMD more commonly seen in young females than males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08752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Artery Stenosis cont.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22714"/>
            <a:ext cx="10353762" cy="36684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Present with HTN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Atherosclerotic narrowing involves the proximal renal artery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FMD causes a beading appearance (“string of pearls”) – involves the distal 2/3</a:t>
            </a:r>
            <a:r>
              <a:rPr lang="en-US" altLang="en-US" baseline="30000" dirty="0">
                <a:solidFill>
                  <a:srgbClr val="FFFF00"/>
                </a:solidFill>
              </a:rPr>
              <a:t>rd</a:t>
            </a:r>
            <a:r>
              <a:rPr lang="en-US" altLang="en-US" dirty="0">
                <a:solidFill>
                  <a:srgbClr val="FFFF00"/>
                </a:solidFill>
              </a:rPr>
              <a:t> of the renal artery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40268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Artery Stenosis cont.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29543"/>
            <a:ext cx="10353762" cy="346165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Angioplasty, stenting, surgical revascularization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 with early diagnosis / treatment</a:t>
            </a: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91458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revespcardiol.org/imatges/255/255v60n06/255v60n06-13109900fig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49" y="1855908"/>
            <a:ext cx="5885932" cy="36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Artery Stenosis cont.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2625969" y="5820283"/>
            <a:ext cx="7854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http://www.revespcardiol.org/en/abdominal-aortic-aneurysm-and-renovascular/articulo/13109900/</a:t>
            </a:r>
          </a:p>
        </p:txBody>
      </p:sp>
    </p:spTree>
    <p:extLst>
      <p:ext uri="{BB962C8B-B14F-4D97-AF65-F5344CB8AC3E}">
        <p14:creationId xmlns:p14="http://schemas.microsoft.com/office/powerpoint/2010/main" val="2023796421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Artery Stenosis cont.</a:t>
            </a:r>
          </a:p>
        </p:txBody>
      </p:sp>
      <p:pic>
        <p:nvPicPr>
          <p:cNvPr id="147459" name="Picture 3" descr="M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524001"/>
            <a:ext cx="6511925" cy="36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3657601" y="5638801"/>
            <a:ext cx="53687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http://www.imagingpathways.health.wa.gov.au/includes/image/hyp_ren/MRA.jpg</a:t>
            </a:r>
          </a:p>
        </p:txBody>
      </p:sp>
    </p:spTree>
    <p:extLst>
      <p:ext uri="{BB962C8B-B14F-4D97-AF65-F5344CB8AC3E}">
        <p14:creationId xmlns:p14="http://schemas.microsoft.com/office/powerpoint/2010/main" val="278702729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57219" y="4011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Artery Stenosis cont.</a:t>
            </a:r>
          </a:p>
        </p:txBody>
      </p:sp>
      <p:pic>
        <p:nvPicPr>
          <p:cNvPr id="148483" name="Picture 3" descr="magn_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4495801" y="5943601"/>
            <a:ext cx="39773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http://www.xraydocs.com/articles/images/magn_figure3.jpg</a:t>
            </a:r>
          </a:p>
        </p:txBody>
      </p:sp>
    </p:spTree>
    <p:extLst>
      <p:ext uri="{BB962C8B-B14F-4D97-AF65-F5344CB8AC3E}">
        <p14:creationId xmlns:p14="http://schemas.microsoft.com/office/powerpoint/2010/main" val="1696237709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8201" y="4011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Artery Stenosis cont.</a:t>
            </a:r>
          </a:p>
        </p:txBody>
      </p:sp>
      <p:pic>
        <p:nvPicPr>
          <p:cNvPr id="149507" name="Picture 3" descr="55240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16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4038601" y="6324601"/>
            <a:ext cx="45368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http://www.mypacs.net/repos/mpv3_repo/viz/full/110481/5524095.jpg</a:t>
            </a:r>
          </a:p>
        </p:txBody>
      </p:sp>
    </p:spTree>
    <p:extLst>
      <p:ext uri="{BB962C8B-B14F-4D97-AF65-F5344CB8AC3E}">
        <p14:creationId xmlns:p14="http://schemas.microsoft.com/office/powerpoint/2010/main" val="59933659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Cell Carcinoma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515951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common malignancy affecting the kidney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Cause unknown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Known to arise from the proximal convoluted tubule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Approx. 30,000 new cases diagnosed annually, with about 12,000 deaths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Male affected 2:1 0ver female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Average age of occurrence between age 50-60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5647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Cell Carcinoma cont.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86001"/>
            <a:ext cx="10353762" cy="35052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present with: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Solid renal mass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Hematuria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Abdominal mass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Anemia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Flank pain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HTN weight loss</a:t>
            </a:r>
          </a:p>
        </p:txBody>
      </p:sp>
    </p:spTree>
    <p:extLst>
      <p:ext uri="{BB962C8B-B14F-4D97-AF65-F5344CB8AC3E}">
        <p14:creationId xmlns:p14="http://schemas.microsoft.com/office/powerpoint/2010/main" val="1970986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Glioblastoma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FF00"/>
                </a:solidFill>
              </a:rPr>
              <a:t>Multiforme cont.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Imaging characteristics (CT and MRI)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rgbClr val="FFFF00"/>
                </a:solidFill>
              </a:rPr>
              <a:t>Located in white matter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rgbClr val="FFFF00"/>
                </a:solidFill>
              </a:rPr>
              <a:t>Appear heterogeneous, with surrounding edema and mass effect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rgbClr val="FFFF00"/>
                </a:solidFill>
              </a:rPr>
              <a:t>T1 weighted images demonstrate mixed signal intensity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rgbClr val="FFFF00"/>
                </a:solidFill>
              </a:rPr>
              <a:t>T2 weighted images demonstrate hyperintense edema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rgbClr val="FFFF00"/>
                </a:solidFill>
              </a:rPr>
              <a:t>T1 weighted contrast enhanced images and CT post contrast enhanced images demonstrate tumor rim enhancement, with hypointense edema and a necrotic center</a:t>
            </a:r>
          </a:p>
        </p:txBody>
      </p:sp>
    </p:spTree>
    <p:extLst>
      <p:ext uri="{BB962C8B-B14F-4D97-AF65-F5344CB8AC3E}">
        <p14:creationId xmlns:p14="http://schemas.microsoft.com/office/powerpoint/2010/main" val="1400814710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Cell Carcinoma cont.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92086"/>
            <a:ext cx="10353762" cy="37991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Hypodense or isodense mass on non-contrast studies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Enhancing mass of post IV contrast studies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isointense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– hyperintense to parenchyma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Contrast enhanced T1 – hyperintense, with heterogeneous enhancement</a:t>
            </a:r>
          </a:p>
        </p:txBody>
      </p:sp>
    </p:spTree>
    <p:extLst>
      <p:ext uri="{BB962C8B-B14F-4D97-AF65-F5344CB8AC3E}">
        <p14:creationId xmlns:p14="http://schemas.microsoft.com/office/powerpoint/2010/main" val="1348666858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Cell Carcinoma cont.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919119" y="2231571"/>
            <a:ext cx="10353762" cy="3679371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removal of kidney, if confined to single kidney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Rad and chemo Tx of little value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staging at time of diagnosis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73983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Cell Carcinoma cont.</a:t>
            </a:r>
          </a:p>
        </p:txBody>
      </p:sp>
      <p:pic>
        <p:nvPicPr>
          <p:cNvPr id="26626" name="Picture 2" descr="Image result for ct scan renal cell carcin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93" y="1439954"/>
            <a:ext cx="9594166" cy="414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2676" y="57652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https://www.google.com/search?q=ct+craniopharyngioma&amp;espv=2&amp;biw=1137&amp;bih=886&amp;source=lnms&amp;tbm=isch&amp;sa=X&amp;ved=0ahUKEwj33aznqODQAhWKv1QKHZjSBw4Q_AUIBigB#tbm=isch&amp;q=ct+scan+renal+cell+carcinoma&amp;imgrc=wShi8FGezzQ8cM%3A</a:t>
            </a:r>
          </a:p>
        </p:txBody>
      </p:sp>
    </p:spTree>
    <p:extLst>
      <p:ext uri="{BB962C8B-B14F-4D97-AF65-F5344CB8AC3E}">
        <p14:creationId xmlns:p14="http://schemas.microsoft.com/office/powerpoint/2010/main" val="1007375950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55998" y="4011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Cell Carcinoma cont.</a:t>
            </a:r>
          </a:p>
        </p:txBody>
      </p:sp>
      <p:pic>
        <p:nvPicPr>
          <p:cNvPr id="157699" name="Picture 3" descr="renal_tumor_ablation%20fig%20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1371600"/>
            <a:ext cx="48482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2895600" y="6172201"/>
            <a:ext cx="712086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http://www.cancernews.com/images/aimages/tumor_ablation_ljh/renal/renal_tumor_ablation%20fig%201a.jpg</a:t>
            </a:r>
          </a:p>
        </p:txBody>
      </p:sp>
    </p:spTree>
    <p:extLst>
      <p:ext uri="{BB962C8B-B14F-4D97-AF65-F5344CB8AC3E}">
        <p14:creationId xmlns:p14="http://schemas.microsoft.com/office/powerpoint/2010/main" val="3009048546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27862" y="4773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Renal Cell Carcinoma cont.</a:t>
            </a:r>
          </a:p>
        </p:txBody>
      </p:sp>
      <p:pic>
        <p:nvPicPr>
          <p:cNvPr id="158723" name="Picture 3" descr="synpic46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447800"/>
            <a:ext cx="4505325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4267201" y="6172201"/>
            <a:ext cx="421140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http://rad.usuhs.edu/medpix/tachy_pics/thumb/synpic46215.jpg</a:t>
            </a:r>
          </a:p>
        </p:txBody>
      </p:sp>
    </p:spTree>
    <p:extLst>
      <p:ext uri="{BB962C8B-B14F-4D97-AF65-F5344CB8AC3E}">
        <p14:creationId xmlns:p14="http://schemas.microsoft.com/office/powerpoint/2010/main" val="3712899266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Abdomen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Pelvis</a:t>
            </a:r>
            <a:r>
              <a:rPr lang="en-US" altLang="en-US" sz="3200" dirty="0">
                <a:solidFill>
                  <a:srgbClr val="FFFF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74595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Adenomyosis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439751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Presence of endometrium within the myometrium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likely a result of direct invasion of the endometrium within the myometrium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Exact incidence rate unknown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commonly detected age 50-60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Present in 8-20% of hysterectomy specimens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134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Adenomyosis cont.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18657"/>
            <a:ext cx="10353762" cy="347254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Pelvic 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Menorrhagia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Enlarged uterus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Some patients asymptomatic</a:t>
            </a: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14999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Adenomyosis cont.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73086"/>
            <a:ext cx="10353762" cy="3418115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the modality of choice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Thickening either even or uneven of the junctional zone (JZ)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and T2 weighted images – hypointense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may demonstrate small hyperintense areas representing small foci of hemorrhage</a:t>
            </a:r>
          </a:p>
          <a:p>
            <a:endParaRPr lang="en-US" altLang="en-US" dirty="0">
              <a:solidFill>
                <a:srgbClr val="FFFF66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24566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Adenomyosis cont.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96886"/>
            <a:ext cx="10353762" cy="34943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Hysterectomy is the best choice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 ( a benign process)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89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Glioblastoma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FF00"/>
                </a:solidFill>
              </a:rPr>
              <a:t>Multiforme cont.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resection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Rad Tx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Chemo Tx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Poor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Currently, survival rate is 50% at 1 year, 15% at 2 years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23697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0066" y="32495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Adenomyosis cont.</a:t>
            </a:r>
          </a:p>
        </p:txBody>
      </p:sp>
      <p:pic>
        <p:nvPicPr>
          <p:cNvPr id="166915" name="Picture 3" descr="fig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95401"/>
            <a:ext cx="47625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3581400" y="6248401"/>
            <a:ext cx="54328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https://vss121.webhosting-secure.com/iame_com/learning/leiomyomas/figure13.jpg</a:t>
            </a:r>
          </a:p>
        </p:txBody>
      </p:sp>
    </p:spTree>
    <p:extLst>
      <p:ext uri="{BB962C8B-B14F-4D97-AF65-F5344CB8AC3E}">
        <p14:creationId xmlns:p14="http://schemas.microsoft.com/office/powerpoint/2010/main" val="3879008356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55998" y="4011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Adenomyosis cont.</a:t>
            </a:r>
          </a:p>
        </p:txBody>
      </p:sp>
      <p:pic>
        <p:nvPicPr>
          <p:cNvPr id="167939" name="Picture 3" descr="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5272088" cy="42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3429000" y="5943601"/>
            <a:ext cx="57903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http://cal.fmc.flinders.edu.au/gemp/third_ye/wch/Gynae_Path/RADIOL/RADIPICS/41.JPG</a:t>
            </a:r>
          </a:p>
        </p:txBody>
      </p:sp>
    </p:spTree>
    <p:extLst>
      <p:ext uri="{BB962C8B-B14F-4D97-AF65-F5344CB8AC3E}">
        <p14:creationId xmlns:p14="http://schemas.microsoft.com/office/powerpoint/2010/main" val="917398073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FFFF00"/>
                </a:solidFill>
              </a:rPr>
              <a:t>Uterine Leiomyoma 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(Uterine Fibroids)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8"/>
            <a:ext cx="10353762" cy="4907837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Also known as myomas, fibroids and fibromyomas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common benign uterine tumor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Cause unknown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Estrogen-dependent tumor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increase in size during pregnancy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decreases in size post menopause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 in 20-30% of premenopausal women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Black women affected 3:1 over white women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17514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FFFF00"/>
                </a:solidFill>
              </a:rPr>
              <a:t>Uterine Leiomyoma 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(Uterine Fibroids) cont.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86429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experience pressure on the surrounding organs, pain and abnormal menstruation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 is the best modality!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CT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Homogeneous soft tissue density similar to normal uterus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Calcification may occur in 10%, especially post menopausal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MRI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and T2 weighted images demonstrate masses of mixed signal intensities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may demonstrate hyperintense areas, in the presence of acute hemorrhage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87104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FFFF00"/>
                </a:solidFill>
              </a:rPr>
              <a:t>Uterine Leiomyoma 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(Uterine Fibroids) cont.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22714"/>
            <a:ext cx="10353762" cy="36684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Myomectomy in the young reproductive age group.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Uterine artery embolization (UAE) may also be used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Hysterectomy for older and severe cases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 (benign tumors)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87008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FFFF00"/>
                </a:solidFill>
              </a:rPr>
              <a:t>Uterine Leiomyoma 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(Uterine Fibroids) cont.</a:t>
            </a:r>
          </a:p>
        </p:txBody>
      </p:sp>
      <p:pic>
        <p:nvPicPr>
          <p:cNvPr id="176131" name="Picture 3" descr="051116085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1"/>
            <a:ext cx="4476750" cy="42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4267201" y="6172201"/>
            <a:ext cx="422743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http://www.sciencedaily.com/images/2005/11/051116085000.jpg</a:t>
            </a:r>
          </a:p>
        </p:txBody>
      </p:sp>
    </p:spTree>
    <p:extLst>
      <p:ext uri="{BB962C8B-B14F-4D97-AF65-F5344CB8AC3E}">
        <p14:creationId xmlns:p14="http://schemas.microsoft.com/office/powerpoint/2010/main" val="209034787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ct scan uterine fibro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202" y="1580050"/>
            <a:ext cx="4961939" cy="451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90" y="426720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FFFF00"/>
                </a:solidFill>
              </a:rPr>
              <a:t>Uterine Leiomyoma 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(Uterine Fibroids) cont.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57165" y="6099231"/>
            <a:ext cx="9008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https://www.google.com/search?q=ct+craniopharyngioma&amp;espv=2&amp;biw=1137&amp;bih=886&amp;source=lnms&amp;tbm=isch&amp;sa=X&amp;ved=0ahUKEwj33aznqODQAhWKv1QKHZjSBw4Q_AUIBigB#tbm=isch&amp;q=ct+scan+uterine+fibroid&amp;imgrc=DqfRQBlQammt3M%3A</a:t>
            </a:r>
          </a:p>
        </p:txBody>
      </p:sp>
    </p:spTree>
    <p:extLst>
      <p:ext uri="{BB962C8B-B14F-4D97-AF65-F5344CB8AC3E}">
        <p14:creationId xmlns:p14="http://schemas.microsoft.com/office/powerpoint/2010/main" val="3298874846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FFFF00"/>
                </a:solidFill>
              </a:rPr>
              <a:t>Uterine Leiomyoma 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(Uterine Fibroids) cont.</a:t>
            </a:r>
          </a:p>
        </p:txBody>
      </p:sp>
      <p:pic>
        <p:nvPicPr>
          <p:cNvPr id="177155" name="Picture 3" descr="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6781800" cy="31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4114801" y="5181601"/>
            <a:ext cx="410561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http://www.czytelniamedyczna.pl/new/2003/01/images/34.jpg</a:t>
            </a:r>
          </a:p>
        </p:txBody>
      </p:sp>
    </p:spTree>
    <p:extLst>
      <p:ext uri="{BB962C8B-B14F-4D97-AF65-F5344CB8AC3E}">
        <p14:creationId xmlns:p14="http://schemas.microsoft.com/office/powerpoint/2010/main" val="3300977954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FFFF00"/>
                </a:solidFill>
              </a:rPr>
              <a:t>Uterine Leiomyoma 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(Uterine Fibroids) cont.</a:t>
            </a:r>
          </a:p>
        </p:txBody>
      </p:sp>
      <p:pic>
        <p:nvPicPr>
          <p:cNvPr id="178179" name="Picture 3" descr="Transverse MRI image demonstrating multiple leiomyomat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1"/>
            <a:ext cx="4306888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800601" y="6248401"/>
            <a:ext cx="275588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http://images.google.com/imgres?imgurl</a:t>
            </a:r>
          </a:p>
        </p:txBody>
      </p:sp>
    </p:spTree>
    <p:extLst>
      <p:ext uri="{BB962C8B-B14F-4D97-AF65-F5344CB8AC3E}">
        <p14:creationId xmlns:p14="http://schemas.microsoft.com/office/powerpoint/2010/main" val="2858398544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Ovarian Cyst 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872343"/>
            <a:ext cx="10353762" cy="408214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Benign, well-circumscribed, round, water-density lesions with a cyst wall that is difficult to see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Generally related to hormonal dysfunction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be stimulated by other disease processes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Occurs more frequently in menarcheal women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7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Glioblastoma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FF00"/>
                </a:solidFill>
              </a:rPr>
              <a:t>Multiforme cont.</a:t>
            </a:r>
          </a:p>
        </p:txBody>
      </p:sp>
      <p:sp>
        <p:nvSpPr>
          <p:cNvPr id="4" name="AutoShape 2" descr="Image result for glioblastoma multiforme ct images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466" y="1661581"/>
            <a:ext cx="5779557" cy="3585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17244" y="544442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https://www.google.com/search?q=ct+craniopharyngioma&amp;espv=2&amp;biw=1137&amp;bih=886&amp;source=lnms&amp;tbm=isch&amp;sa=X&amp;ved=0ahUKEwj33aznqODQAhWKv1QKHZjSBw4Q_AUIBigB#tbm=isch&amp;q=glioblastoma+multiforme+ct+images&amp;imgrc=Antt07sS5XQwzM%3A</a:t>
            </a:r>
          </a:p>
        </p:txBody>
      </p:sp>
    </p:spTree>
    <p:extLst>
      <p:ext uri="{BB962C8B-B14F-4D97-AF65-F5344CB8AC3E}">
        <p14:creationId xmlns:p14="http://schemas.microsoft.com/office/powerpoint/2010/main" val="2548880138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Ovarian Cyst cont.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580050"/>
            <a:ext cx="10353762" cy="5027579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asymptomatic, but may cause pelvic pain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 is the best modality!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CT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Contrast-enhanced CT demonstrates a cystic mass in the adnexa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MRI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cyst hypointense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– cyst hyperintense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82068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Ovarian Cyst cont.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07771"/>
            <a:ext cx="10353762" cy="3483429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Surgery may be required for cysts larger than 5cm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 (benign lesion)</a:t>
            </a:r>
          </a:p>
        </p:txBody>
      </p:sp>
    </p:spTree>
    <p:extLst>
      <p:ext uri="{BB962C8B-B14F-4D97-AF65-F5344CB8AC3E}">
        <p14:creationId xmlns:p14="http://schemas.microsoft.com/office/powerpoint/2010/main" val="221454097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ct scan ovarian cy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26" y="1580050"/>
            <a:ext cx="4000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Ovarian Cyst cont.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35907" y="5753648"/>
            <a:ext cx="8909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https://www.google.com/search?q=ct+craniopharyngioma&amp;espv=2&amp;biw=1137&amp;bih=886&amp;source=lnms&amp;tbm=isch&amp;sa=X&amp;ved=0ahUKEwj33aznqODQAhWKv1QKHZjSBw4Q_AUIBigB#tbm=isch&amp;q=ct+scan+ovarian+cyst&amp;imgrc=Y45paVmHFK1GzM%3A</a:t>
            </a:r>
          </a:p>
        </p:txBody>
      </p:sp>
    </p:spTree>
    <p:extLst>
      <p:ext uri="{BB962C8B-B14F-4D97-AF65-F5344CB8AC3E}">
        <p14:creationId xmlns:p14="http://schemas.microsoft.com/office/powerpoint/2010/main" val="405298097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8201" y="401150"/>
            <a:ext cx="10353762" cy="970450"/>
          </a:xfrm>
        </p:spPr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Ovarian Cyst cont.</a:t>
            </a:r>
          </a:p>
        </p:txBody>
      </p:sp>
      <p:pic>
        <p:nvPicPr>
          <p:cNvPr id="185347" name="Picture 3" descr="coronalpelvis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4129088" cy="412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4114801" y="5791201"/>
            <a:ext cx="43797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http://imaginis.com/graphics/ovarian-cancer/coronalpelvis_sm.jpg</a:t>
            </a:r>
          </a:p>
        </p:txBody>
      </p:sp>
    </p:spTree>
    <p:extLst>
      <p:ext uri="{BB962C8B-B14F-4D97-AF65-F5344CB8AC3E}">
        <p14:creationId xmlns:p14="http://schemas.microsoft.com/office/powerpoint/2010/main" val="1683033868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Ovarian Cyst cont.</a:t>
            </a:r>
          </a:p>
        </p:txBody>
      </p:sp>
      <p:pic>
        <p:nvPicPr>
          <p:cNvPr id="186371" name="Picture 3" descr="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1"/>
            <a:ext cx="556260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3352800" y="5867401"/>
            <a:ext cx="57903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http://cal.fmc.flinders.edu.au/gemp/third_ye/wch/Gynae_Path/RADIOL/RADIPICS/26.JPG</a:t>
            </a:r>
          </a:p>
        </p:txBody>
      </p:sp>
    </p:spTree>
    <p:extLst>
      <p:ext uri="{BB962C8B-B14F-4D97-AF65-F5344CB8AC3E}">
        <p14:creationId xmlns:p14="http://schemas.microsoft.com/office/powerpoint/2010/main" val="2360068446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Musculoskeletal System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>
                <a:solidFill>
                  <a:srgbClr val="FFFF00"/>
                </a:solidFill>
              </a:rPr>
              <a:t>Shoulder</a:t>
            </a:r>
          </a:p>
        </p:txBody>
      </p:sp>
    </p:spTree>
    <p:extLst>
      <p:ext uri="{BB962C8B-B14F-4D97-AF65-F5344CB8AC3E}">
        <p14:creationId xmlns:p14="http://schemas.microsoft.com/office/powerpoint/2010/main" val="3444274947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Hill – Sachs Defect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09057"/>
            <a:ext cx="10353762" cy="4539343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An impaction (compression) fracture of the posterosuperior and lateral aspects of the humeral head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associated with anterior dislocation of the shoulder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Occurs when the shoulder is traumatically abducted and externally rotated, compressing the posterior aspect of the humeral head against the glenoid rim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The force may produce an impaction fracture of the humeral head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 in approx. 60% of the population diagnosed with an anterior shoulder dislocation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85667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Hill – Sachs Defect cont.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86000"/>
            <a:ext cx="10353762" cy="35052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Stiffness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Shoulder instability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Avascular necrosis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Posttraumatic myositis ossificans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18829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Hill – Sachs Defect cont.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22713"/>
            <a:ext cx="10353762" cy="3635829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sz="2800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sz="2600" dirty="0">
                <a:solidFill>
                  <a:srgbClr val="FFFF00"/>
                </a:solidFill>
              </a:rPr>
              <a:t>Reveals compression fracture to the posterolateral aspect of the humeral head</a:t>
            </a:r>
          </a:p>
          <a:p>
            <a:pPr lvl="1"/>
            <a:endParaRPr lang="en-US" altLang="en-US" sz="2600" dirty="0">
              <a:solidFill>
                <a:srgbClr val="FFFF00"/>
              </a:solidFill>
            </a:endParaRPr>
          </a:p>
          <a:p>
            <a:r>
              <a:rPr lang="en-US" altLang="en-US" sz="2600" dirty="0">
                <a:solidFill>
                  <a:srgbClr val="FFFF00"/>
                </a:solidFill>
              </a:rPr>
              <a:t>Imaging characteristics (MRI)</a:t>
            </a:r>
            <a:endParaRPr lang="en-US" altLang="en-US" sz="2800" dirty="0">
              <a:solidFill>
                <a:srgbClr val="FFFF00"/>
              </a:solidFill>
            </a:endParaRP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Appear as wedge-like defects on the posterolateral aspect of the humeral head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T1 weighted images depict low signal injury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T2 weighted images show the injury as hyperintense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STIR images sensitive for subtle fracture or bone bruising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MR arthrography excellent for diagnoses of labral tear in patients with recurrent shoulder dislocations</a:t>
            </a:r>
          </a:p>
          <a:p>
            <a:endParaRPr lang="en-US" altLang="en-US" sz="2800" dirty="0">
              <a:solidFill>
                <a:srgbClr val="FFFF00"/>
              </a:solidFill>
            </a:endParaRPr>
          </a:p>
          <a:p>
            <a:endParaRPr lang="en-US" altLang="en-US" sz="2800" dirty="0">
              <a:solidFill>
                <a:srgbClr val="FFFF00"/>
              </a:solidFill>
            </a:endParaRPr>
          </a:p>
          <a:p>
            <a:endParaRPr lang="en-US" alt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04749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Hill – Sachs Defect cont.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94857"/>
            <a:ext cx="10353762" cy="339634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intervention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Results vary dependent upon circumstances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Patient encourages to resume normal use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84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Glioblastoma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FF00"/>
                </a:solidFill>
              </a:rPr>
              <a:t>Multiforme cont.</a:t>
            </a:r>
          </a:p>
        </p:txBody>
      </p:sp>
      <p:pic>
        <p:nvPicPr>
          <p:cNvPr id="56325" name="Picture 5" descr="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4343401" y="5943601"/>
            <a:ext cx="41248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http://www.med.harvard.edu/AANLIB/cases/case1/mr1/029.gif</a:t>
            </a:r>
          </a:p>
        </p:txBody>
      </p:sp>
    </p:spTree>
    <p:extLst>
      <p:ext uri="{BB962C8B-B14F-4D97-AF65-F5344CB8AC3E}">
        <p14:creationId xmlns:p14="http://schemas.microsoft.com/office/powerpoint/2010/main" val="2592344105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boneandjoint.org.uk/highwire/filestream/85586/field_highwire_fragment_image_m/0/graphic-2.mediu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04" y="1840523"/>
            <a:ext cx="5582344" cy="38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Hill – Sachs Defect cont.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4016742" y="5819388"/>
            <a:ext cx="41478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http://www.boneandjoint.org.uk/multimedia/details/85586</a:t>
            </a:r>
          </a:p>
        </p:txBody>
      </p:sp>
    </p:spTree>
    <p:extLst>
      <p:ext uri="{BB962C8B-B14F-4D97-AF65-F5344CB8AC3E}">
        <p14:creationId xmlns:p14="http://schemas.microsoft.com/office/powerpoint/2010/main" val="661009959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Hill – Sachs Defect cont.</a:t>
            </a:r>
          </a:p>
        </p:txBody>
      </p:sp>
      <p:pic>
        <p:nvPicPr>
          <p:cNvPr id="12294" name="Picture 6" descr="29394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4114801" y="5791201"/>
            <a:ext cx="446628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http://www.mypacs.net/repos/mpv3_repo/viz/full/58788/2939419.jpg</a:t>
            </a:r>
          </a:p>
        </p:txBody>
      </p:sp>
    </p:spTree>
    <p:extLst>
      <p:ext uri="{BB962C8B-B14F-4D97-AF65-F5344CB8AC3E}">
        <p14:creationId xmlns:p14="http://schemas.microsoft.com/office/powerpoint/2010/main" val="1753179566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Hill – Sachs Defect cont.</a:t>
            </a:r>
          </a:p>
        </p:txBody>
      </p:sp>
      <p:pic>
        <p:nvPicPr>
          <p:cNvPr id="13316" name="Picture 4" descr="gr3-m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1"/>
            <a:ext cx="4076700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810001" y="5410201"/>
            <a:ext cx="52870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http://download.imaging.consult.com/ic/images/S1933033206701380/gr3-midi.jpg</a:t>
            </a:r>
          </a:p>
        </p:txBody>
      </p:sp>
    </p:spTree>
    <p:extLst>
      <p:ext uri="{BB962C8B-B14F-4D97-AF65-F5344CB8AC3E}">
        <p14:creationId xmlns:p14="http://schemas.microsoft.com/office/powerpoint/2010/main" val="3801082294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Hill – Sachs Defect cont.</a:t>
            </a:r>
          </a:p>
        </p:txBody>
      </p:sp>
      <p:pic>
        <p:nvPicPr>
          <p:cNvPr id="14340" name="Picture 4" descr="gr1-m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41529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733801" y="5867401"/>
            <a:ext cx="52870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http://download.imaging.consult.com/ic/images/S1933033207720864/gr1-midi.jpg</a:t>
            </a:r>
          </a:p>
        </p:txBody>
      </p:sp>
    </p:spTree>
    <p:extLst>
      <p:ext uri="{BB962C8B-B14F-4D97-AF65-F5344CB8AC3E}">
        <p14:creationId xmlns:p14="http://schemas.microsoft.com/office/powerpoint/2010/main" val="2469728415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Rotator Cuff Tear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580050"/>
            <a:ext cx="10353762" cy="4842521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Partial or complete tearing of one of the muscles included in the rotator cuff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The supraspinatus muscle is most often affected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a result of chronic degenerative impingement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Other causes include: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Acute and chronic trauma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Sports and occupational overuse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One of the most common causes of shoulder pain and disability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51849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Rotator Cuff Tear cont.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29543"/>
            <a:ext cx="10353762" cy="346165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Progressive pain and weakness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Loss of range of motion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Increasing pain when performing activities at or above the level of the shoulder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Night pain may be experienced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42276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Rotator Cuff Tear cont.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82821"/>
            <a:ext cx="10353762" cy="3383836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the modality of choice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fat sat images demonstrate tear as hig</a:t>
            </a:r>
            <a:r>
              <a:rPr lang="en-US" altLang="en-US" sz="1900" dirty="0">
                <a:solidFill>
                  <a:srgbClr val="FFFF00"/>
                </a:solidFill>
              </a:rPr>
              <a:t>h signal</a:t>
            </a:r>
          </a:p>
          <a:p>
            <a:pPr lvl="1"/>
            <a:r>
              <a:rPr lang="en-US" altLang="en-US" sz="1900" dirty="0">
                <a:solidFill>
                  <a:srgbClr val="FFFF00"/>
                </a:solidFill>
              </a:rPr>
              <a:t>May be discontinuity and retraction of the rotator cuff tendons</a:t>
            </a:r>
          </a:p>
          <a:p>
            <a:pPr lvl="1"/>
            <a:r>
              <a:rPr lang="en-US" altLang="en-US" sz="1900" dirty="0">
                <a:solidFill>
                  <a:srgbClr val="FFFF00"/>
                </a:solidFill>
              </a:rPr>
              <a:t>Fluid in the SASD bursa</a:t>
            </a:r>
          </a:p>
          <a:p>
            <a:pPr lvl="1"/>
            <a:r>
              <a:rPr lang="en-US" altLang="en-US" sz="1900" dirty="0">
                <a:solidFill>
                  <a:srgbClr val="FFFF00"/>
                </a:solidFill>
              </a:rPr>
              <a:t>Superior migration of the humeral head</a:t>
            </a:r>
          </a:p>
          <a:p>
            <a:pPr lvl="1"/>
            <a:r>
              <a:rPr lang="en-US" altLang="en-US" sz="1900" dirty="0">
                <a:solidFill>
                  <a:srgbClr val="FFFF00"/>
                </a:solidFill>
              </a:rPr>
              <a:t>Degenerative hypertrophy of the AC joint</a:t>
            </a:r>
          </a:p>
          <a:p>
            <a:pPr lvl="1"/>
            <a:r>
              <a:rPr lang="en-US" altLang="en-US" sz="1900" dirty="0">
                <a:solidFill>
                  <a:srgbClr val="FFFF00"/>
                </a:solidFill>
              </a:rPr>
              <a:t>MR arthrography helpful for labral tear evaluation</a:t>
            </a:r>
          </a:p>
          <a:p>
            <a:pPr lvl="2"/>
            <a:endParaRPr lang="en-US" altLang="en-US" sz="2000" dirty="0">
              <a:solidFill>
                <a:srgbClr val="FFFF00"/>
              </a:solidFill>
            </a:endParaRPr>
          </a:p>
          <a:p>
            <a:endParaRPr lang="en-US" alt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14805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Rotator Cuff Tear cont.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895735"/>
            <a:ext cx="10353762" cy="4058751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severity of the injury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Early diagnosis, pain management and surgical intervention may provide better outcomes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Degree of injury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Method of treatment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Patient discomfort level with pain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Shoulder mobility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82789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Rotator Cuff Tear cont.</a:t>
            </a:r>
          </a:p>
        </p:txBody>
      </p:sp>
      <p:pic>
        <p:nvPicPr>
          <p:cNvPr id="22534" name="Picture 6" descr="rotator_cuff_tear_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371601"/>
            <a:ext cx="3813175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286001" y="6019801"/>
            <a:ext cx="847860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http://www.emedx.com/emedx/diagnosis_information/diagnosis_information_image_files/shoulder_images/rotator_cuff_tear_mri.JPG</a:t>
            </a:r>
          </a:p>
        </p:txBody>
      </p:sp>
    </p:spTree>
    <p:extLst>
      <p:ext uri="{BB962C8B-B14F-4D97-AF65-F5344CB8AC3E}">
        <p14:creationId xmlns:p14="http://schemas.microsoft.com/office/powerpoint/2010/main" val="2921405012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Rotator Cuff Tear cont.</a:t>
            </a:r>
          </a:p>
        </p:txBody>
      </p:sp>
      <p:pic>
        <p:nvPicPr>
          <p:cNvPr id="23556" name="Picture 4" descr="R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4243388" cy="42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800600" y="5867401"/>
            <a:ext cx="344517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http://www.bocaradiology.com/cases/MSK/RCT.jpg</a:t>
            </a:r>
          </a:p>
        </p:txBody>
      </p:sp>
    </p:spTree>
    <p:extLst>
      <p:ext uri="{BB962C8B-B14F-4D97-AF65-F5344CB8AC3E}">
        <p14:creationId xmlns:p14="http://schemas.microsoft.com/office/powerpoint/2010/main" val="615418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Glioblastoma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FF00"/>
                </a:solidFill>
              </a:rPr>
              <a:t>Multiforme cont.</a:t>
            </a:r>
          </a:p>
        </p:txBody>
      </p:sp>
      <p:pic>
        <p:nvPicPr>
          <p:cNvPr id="58374" name="Picture 6" descr="2180175903_082d298d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1"/>
            <a:ext cx="4286250" cy="42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4114800" y="5867401"/>
            <a:ext cx="43973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http://farm3.static.flickr.com/2241/2180175903_082d298d2d.jpg?v=0</a:t>
            </a:r>
          </a:p>
        </p:txBody>
      </p:sp>
    </p:spTree>
    <p:extLst>
      <p:ext uri="{BB962C8B-B14F-4D97-AF65-F5344CB8AC3E}">
        <p14:creationId xmlns:p14="http://schemas.microsoft.com/office/powerpoint/2010/main" val="2951495888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Musculoskeletal Pathology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>
                <a:solidFill>
                  <a:srgbClr val="FFFF00"/>
                </a:solidFill>
              </a:rPr>
              <a:t>Elbow </a:t>
            </a:r>
          </a:p>
        </p:txBody>
      </p:sp>
    </p:spTree>
    <p:extLst>
      <p:ext uri="{BB962C8B-B14F-4D97-AF65-F5344CB8AC3E}">
        <p14:creationId xmlns:p14="http://schemas.microsoft.com/office/powerpoint/2010/main" val="281753655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Triceps Tendon Tear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428865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Least common of all tendons in the body to rupture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Classified as partial or complete (partial less common than complete)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Typically ruptures at the attachment near the olecranon process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occurs as a result of: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Direct blow to tendon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Fall on an outstretched arm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Decelerating counterforce during active extension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Degeneration or erosion in association with olecranon bursitis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05523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Triceps Tendon Tear cont.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73086"/>
            <a:ext cx="10353762" cy="34181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Least common of all tendons in the body to rupture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Posterior elbow 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be a “lump” on the posterior distal </a:t>
            </a:r>
            <a:r>
              <a:rPr lang="en-US" altLang="en-US" dirty="0" err="1">
                <a:solidFill>
                  <a:srgbClr val="FFFF00"/>
                </a:solidFill>
              </a:rPr>
              <a:t>humerus</a:t>
            </a:r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35192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Triceps Tendon Tear cont.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96886"/>
            <a:ext cx="10353762" cy="34943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the modality of choice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Axial and sagittal imaging necessary to evaluate partial vs. complete tear, and size of gap associated with tear (info useful in preoperative planning)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Increased signal may be seen in tendon in partial tear or tendinopathy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Discontinuous fibers seen with complete tear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59901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Triceps Tendon Tear cont.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503715"/>
            <a:ext cx="10353762" cy="32874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repair ASAP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 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714621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Triceps Tendon Tear cont.</a:t>
            </a:r>
          </a:p>
        </p:txBody>
      </p:sp>
      <p:pic>
        <p:nvPicPr>
          <p:cNvPr id="32773" name="Picture 5" descr="McCulloch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3551238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3962401" y="5791201"/>
            <a:ext cx="48846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http://www.orthosupersite.com/images/content/obj/0806/McCullochF2.jpg</a:t>
            </a:r>
          </a:p>
        </p:txBody>
      </p:sp>
    </p:spTree>
    <p:extLst>
      <p:ext uri="{BB962C8B-B14F-4D97-AF65-F5344CB8AC3E}">
        <p14:creationId xmlns:p14="http://schemas.microsoft.com/office/powerpoint/2010/main" val="3278090703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Triceps Tendon Tear cont.</a:t>
            </a:r>
          </a:p>
        </p:txBody>
      </p:sp>
      <p:pic>
        <p:nvPicPr>
          <p:cNvPr id="33796" name="Picture 4" descr="lar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371600"/>
            <a:ext cx="2608263" cy="451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038601" y="6096001"/>
            <a:ext cx="426591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http://images.conquestchronicles.com/images/admin/large2.jpg</a:t>
            </a:r>
          </a:p>
        </p:txBody>
      </p:sp>
    </p:spTree>
    <p:extLst>
      <p:ext uri="{BB962C8B-B14F-4D97-AF65-F5344CB8AC3E}">
        <p14:creationId xmlns:p14="http://schemas.microsoft.com/office/powerpoint/2010/main" val="3846816744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Musculoskeletal Pathology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>
                <a:solidFill>
                  <a:srgbClr val="FFFF00"/>
                </a:solidFill>
              </a:rPr>
              <a:t>Hand and Wrist</a:t>
            </a:r>
          </a:p>
        </p:txBody>
      </p:sp>
    </p:spTree>
    <p:extLst>
      <p:ext uri="{BB962C8B-B14F-4D97-AF65-F5344CB8AC3E}">
        <p14:creationId xmlns:p14="http://schemas.microsoft.com/office/powerpoint/2010/main" val="1072871398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Ganglion Cyst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515951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Small (1-2cm) benign cyst seen around a joint capsule or tendon sheath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Commonly located around the joints of the wrist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No </a:t>
            </a:r>
            <a:r>
              <a:rPr lang="en-US" altLang="en-US" u="sng" dirty="0">
                <a:solidFill>
                  <a:srgbClr val="FFFF00"/>
                </a:solidFill>
              </a:rPr>
              <a:t>known</a:t>
            </a:r>
            <a:r>
              <a:rPr lang="en-US" altLang="en-US" dirty="0">
                <a:solidFill>
                  <a:srgbClr val="FFFF00"/>
                </a:solidFill>
              </a:rPr>
              <a:t> cause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Suspected cause – coalescence of small cysts formed as a result of degeneration of particular connective tissue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present between ages 20-40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Slight female predominance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37774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Ganglion Cyst cont.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72278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asymptomatic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Ganglions present in the carpal tunnel may cause median nerve compression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Round, low density mass with fluid attenuation values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hypointense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– hyperintense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Contrast enhanced T1 images – no enhancement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15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Glioblastoma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FF00"/>
                </a:solidFill>
              </a:rPr>
              <a:t>Multiforme cont.</a:t>
            </a:r>
          </a:p>
        </p:txBody>
      </p:sp>
      <p:pic>
        <p:nvPicPr>
          <p:cNvPr id="59398" name="Picture 6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4800600" cy="45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4953000" y="6096001"/>
            <a:ext cx="2536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http://www.biij.org/2008/1/e3/fig1.jpg</a:t>
            </a:r>
          </a:p>
        </p:txBody>
      </p:sp>
    </p:spTree>
    <p:extLst>
      <p:ext uri="{BB962C8B-B14F-4D97-AF65-F5344CB8AC3E}">
        <p14:creationId xmlns:p14="http://schemas.microsoft.com/office/powerpoint/2010/main" val="581356265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Ganglion Cyst cont.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18657"/>
            <a:ext cx="10353762" cy="347254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excision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Good, benign lesion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49678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ct scan ganglion cy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00" y="1896648"/>
            <a:ext cx="8999551" cy="335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Ganglion Cyst cont.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4642" y="5433536"/>
            <a:ext cx="8965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https://www.google.com/search?q=ct+craniopharyngioma&amp;espv=2&amp;biw=1137&amp;bih=886&amp;source=lnms&amp;tbm=isch&amp;sa=X&amp;ved=0ahUKEwj33aznqODQAhWKv1QKHZjSBw4Q_AUIBigB#tbm=isch&amp;q=ct+scan+ganglion+cyst&amp;imgrc=uzxwMJiAASJTrM%3A</a:t>
            </a:r>
          </a:p>
        </p:txBody>
      </p:sp>
    </p:spTree>
    <p:extLst>
      <p:ext uri="{BB962C8B-B14F-4D97-AF65-F5344CB8AC3E}">
        <p14:creationId xmlns:p14="http://schemas.microsoft.com/office/powerpoint/2010/main" val="1999458884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Ganglion Cyst cont.</a:t>
            </a:r>
          </a:p>
        </p:txBody>
      </p:sp>
      <p:pic>
        <p:nvPicPr>
          <p:cNvPr id="43013" name="Picture 5" descr="right+wr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1"/>
            <a:ext cx="5791200" cy="33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5105401" y="5257801"/>
            <a:ext cx="18293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http://2.bp.blogspot.com/</a:t>
            </a:r>
          </a:p>
        </p:txBody>
      </p:sp>
    </p:spTree>
    <p:extLst>
      <p:ext uri="{BB962C8B-B14F-4D97-AF65-F5344CB8AC3E}">
        <p14:creationId xmlns:p14="http://schemas.microsoft.com/office/powerpoint/2010/main" val="2422665199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Ganglion Cyst cont.</a:t>
            </a:r>
          </a:p>
        </p:txBody>
      </p:sp>
      <p:pic>
        <p:nvPicPr>
          <p:cNvPr id="44036" name="Picture 4" descr="mrtgangl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7801"/>
            <a:ext cx="5105400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495800" y="6248401"/>
            <a:ext cx="362150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http://www.draude.com/blog/images/mrtganglion.jpg</a:t>
            </a:r>
          </a:p>
        </p:txBody>
      </p:sp>
    </p:spTree>
    <p:extLst>
      <p:ext uri="{BB962C8B-B14F-4D97-AF65-F5344CB8AC3E}">
        <p14:creationId xmlns:p14="http://schemas.microsoft.com/office/powerpoint/2010/main" val="2467583396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Ganglion Cyst cont.</a:t>
            </a:r>
          </a:p>
        </p:txBody>
      </p:sp>
      <p:pic>
        <p:nvPicPr>
          <p:cNvPr id="45060" name="Picture 4" descr="gr6-m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1"/>
            <a:ext cx="47625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581401" y="5867401"/>
            <a:ext cx="52870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http://download.imaging.consult.com/ic/images/S1933033206711065/gr6-midi.jpg</a:t>
            </a:r>
          </a:p>
        </p:txBody>
      </p:sp>
    </p:spTree>
    <p:extLst>
      <p:ext uri="{BB962C8B-B14F-4D97-AF65-F5344CB8AC3E}">
        <p14:creationId xmlns:p14="http://schemas.microsoft.com/office/powerpoint/2010/main" val="1449931542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Musculoskeletal Pathology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>
                <a:solidFill>
                  <a:srgbClr val="FFFF00"/>
                </a:solidFill>
              </a:rPr>
              <a:t>Hip </a:t>
            </a:r>
          </a:p>
        </p:txBody>
      </p:sp>
    </p:spTree>
    <p:extLst>
      <p:ext uri="{BB962C8B-B14F-4D97-AF65-F5344CB8AC3E}">
        <p14:creationId xmlns:p14="http://schemas.microsoft.com/office/powerpoint/2010/main" val="4222917732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Avascular Necrosis (AVN)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924443" y="1580050"/>
            <a:ext cx="10353762" cy="5125551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Occurs as an interruption in blood flow within the bone, resulting in the death of: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Hematopoietic cells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Osteocytes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Marrow fat cells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result from: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Trauma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Corticosteroids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Sickle cell disease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Radiation exposure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Decompression sickness (DCS) or “the bends”</a:t>
            </a:r>
          </a:p>
          <a:p>
            <a:pPr lvl="3"/>
            <a:r>
              <a:rPr lang="en-US" altLang="en-US" dirty="0">
                <a:solidFill>
                  <a:srgbClr val="FFFF00"/>
                </a:solidFill>
              </a:rPr>
              <a:t>Caused by Nitrogen bubbles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1530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Avascular Necrosis (AVN) cont.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74371"/>
            <a:ext cx="10353762" cy="447402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Hip most common site affected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Male &gt; female 4:1 ratio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patients between 40-70 years of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Bilateral involvement in as many as 50% of cases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Increasing joint pain as bone / joint collapses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Limited range of motion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Deceasing usage of limb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28399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Avascular Necrosis (AVN) cont.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07770"/>
            <a:ext cx="10353762" cy="3483429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the most sensitive modality for diagnosis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Diffuse edema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Low signal intensity, with a fatty center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focal low signal lesion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– variable signal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24593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Avascular Necrosis (AVN) cont.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678019"/>
            <a:ext cx="10353762" cy="4973151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Pain management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Bone graft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Joint replacement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Electrical stimulation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Mixed and variable, depending upon: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Underlying cause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Overall health and medical Hx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Extent of disease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Location and amount of bone affected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Patient tolerance to medications, procedures, therapies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71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Lipoma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298237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Benign, fatty tumor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Unknown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Incidence is less than 1% of primary intracranial lesions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Can appear at any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80% to 90% located in the midline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4247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Avascular Necrosis (AVN) cont.</a:t>
            </a:r>
          </a:p>
        </p:txBody>
      </p:sp>
      <p:pic>
        <p:nvPicPr>
          <p:cNvPr id="54277" name="Picture 5" descr="mri_a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295400"/>
            <a:ext cx="5484813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581401" y="6096001"/>
            <a:ext cx="566853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http://www.imagingpathways.health.wa.gov.au/includes/image/avas_nec/mri_avn.jpg</a:t>
            </a:r>
          </a:p>
        </p:txBody>
      </p:sp>
    </p:spTree>
    <p:extLst>
      <p:ext uri="{BB962C8B-B14F-4D97-AF65-F5344CB8AC3E}">
        <p14:creationId xmlns:p14="http://schemas.microsoft.com/office/powerpoint/2010/main" val="1770969108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Avascular Necrosis (AVN) cont.</a:t>
            </a:r>
          </a:p>
        </p:txBody>
      </p:sp>
      <p:pic>
        <p:nvPicPr>
          <p:cNvPr id="55300" name="Picture 4" descr="mri-avn-stage-i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447800"/>
            <a:ext cx="4295775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3886200" y="6096001"/>
            <a:ext cx="440377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http://stemcelldoc.files.wordpress.com/2009/02/mri-avn-stage-iii.jpg</a:t>
            </a:r>
          </a:p>
        </p:txBody>
      </p:sp>
    </p:spTree>
    <p:extLst>
      <p:ext uri="{BB962C8B-B14F-4D97-AF65-F5344CB8AC3E}">
        <p14:creationId xmlns:p14="http://schemas.microsoft.com/office/powerpoint/2010/main" val="825112689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Avascular Necrosis (AVN) cont.</a:t>
            </a:r>
          </a:p>
        </p:txBody>
      </p:sp>
      <p:pic>
        <p:nvPicPr>
          <p:cNvPr id="56324" name="Picture 4" descr="SagMRIBaker4Arr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371600"/>
            <a:ext cx="4467225" cy="409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3810001" y="5791201"/>
            <a:ext cx="51427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http://brighamrad.harvard.edu/Cases/bwh/images/11/SagMRIBaker4Arrow.GIF</a:t>
            </a:r>
          </a:p>
        </p:txBody>
      </p:sp>
    </p:spTree>
    <p:extLst>
      <p:ext uri="{BB962C8B-B14F-4D97-AF65-F5344CB8AC3E}">
        <p14:creationId xmlns:p14="http://schemas.microsoft.com/office/powerpoint/2010/main" val="317319607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Musculoskeletal Pathology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>
                <a:solidFill>
                  <a:srgbClr val="FFFF00"/>
                </a:solidFill>
              </a:rPr>
              <a:t>Knee </a:t>
            </a:r>
          </a:p>
        </p:txBody>
      </p:sp>
    </p:spTree>
    <p:extLst>
      <p:ext uri="{BB962C8B-B14F-4D97-AF65-F5344CB8AC3E}">
        <p14:creationId xmlns:p14="http://schemas.microsoft.com/office/powerpoint/2010/main" val="3091272625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Anterior Cruciate Ligament Tear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580050"/>
            <a:ext cx="10353762" cy="495138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ACL most commonly injured ligament in the knee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Can be complete or partial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Injury can occur if the knee is: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Externally rotated and abducted with hyperextension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Internally rotated with the knee in full extension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Highly associated with athletic sports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 more often in females, than males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89670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</a:rPr>
              <a:t>Anterior Cruciate Ligament Tear cont.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884849"/>
            <a:ext cx="10353762" cy="4058751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Loss of knee function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MRI is the modality of choice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MRI has an evaluating accuracy rate of 95-100% for complete tears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Normal ACL seen as a band of low signal intensity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T2 weighted images best for evaluation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Associated findings, such as joint effusion, bone bruise, meniscal tear, collateral ligament tear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67009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</a:rPr>
              <a:t>Anterior Cruciate Ligament Tear cont.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31571"/>
            <a:ext cx="10353762" cy="3603171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Complete tear requires surgical repair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Partial tear is treated symptomatically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severity of injury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42099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</a:rPr>
              <a:t>Anterior Cruciate Ligament Tear cont.</a:t>
            </a:r>
          </a:p>
        </p:txBody>
      </p:sp>
      <p:pic>
        <p:nvPicPr>
          <p:cNvPr id="66564" name="Picture 4" descr="mri_acl_t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295400"/>
            <a:ext cx="5484813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429000" y="6096001"/>
            <a:ext cx="58015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http://www.imagingpathways.health.wa.gov.au/includes/image/knee_p/mri_acl_tear.jpg</a:t>
            </a:r>
          </a:p>
        </p:txBody>
      </p:sp>
    </p:spTree>
    <p:extLst>
      <p:ext uri="{BB962C8B-B14F-4D97-AF65-F5344CB8AC3E}">
        <p14:creationId xmlns:p14="http://schemas.microsoft.com/office/powerpoint/2010/main" val="36141304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</a:rPr>
              <a:t>Anterior Cruciate Ligament Tear cont.</a:t>
            </a:r>
          </a:p>
        </p:txBody>
      </p:sp>
      <p:pic>
        <p:nvPicPr>
          <p:cNvPr id="67588" name="Picture 4" descr="nic_k90_4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5401"/>
            <a:ext cx="3900488" cy="43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3276600" y="5943601"/>
            <a:ext cx="61590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http://www.medcyclopaedia.com/upload/book%20of%20radiology/chapter13/nic_k90_471.jpg</a:t>
            </a:r>
          </a:p>
        </p:txBody>
      </p:sp>
    </p:spTree>
    <p:extLst>
      <p:ext uri="{BB962C8B-B14F-4D97-AF65-F5344CB8AC3E}">
        <p14:creationId xmlns:p14="http://schemas.microsoft.com/office/powerpoint/2010/main" val="3852105131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</a:rPr>
              <a:t>Anterior Cruciate Ligament Tear cont.</a:t>
            </a:r>
          </a:p>
        </p:txBody>
      </p:sp>
      <p:pic>
        <p:nvPicPr>
          <p:cNvPr id="65544" name="Picture 8" descr="525-9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4572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4495800" y="5867401"/>
            <a:ext cx="3687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http://www.mskcases.com/images/article/1/525-923.jpg</a:t>
            </a:r>
          </a:p>
        </p:txBody>
      </p:sp>
    </p:spTree>
    <p:extLst>
      <p:ext uri="{BB962C8B-B14F-4D97-AF65-F5344CB8AC3E}">
        <p14:creationId xmlns:p14="http://schemas.microsoft.com/office/powerpoint/2010/main" val="118474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Acoustic Neuroma</a:t>
            </a:r>
            <a:r>
              <a:rPr lang="en-US" altLang="en-US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Also known as a vestibular schwannoma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Benign fibrous tumor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Arises from Schwann cells (myelin-forming cells) covering XIII cranial nerve (auditory nerve)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Well encapsulated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Compress, but don’t invade nerve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Approximately 80-85% of all CPA tumors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22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Lipoma cont.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766322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Sign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none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Normally incidental finding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Does not increase in size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Hypodense appearance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Does not enhance with contrast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Hyperintense on T1 weighting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Hypointense on T2 weighting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Fat sat will differentiate between fat and blood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70141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Posterior Cruciate Ligament Tear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72278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appear as partial or complete tear of the PCL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include ligamentous edema or hemorrhage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Occurs as a result of posterior force directed at the flexed knee or forced hyperextension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Occurs frequently in patients diagnosed with knee dislocation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Not as common as ACL tears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92422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</a:rPr>
              <a:t>Posterior Cruciate Ligament Tear cont.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828800"/>
            <a:ext cx="10353762" cy="39624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Loss of motion or disability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Possibility of vascular complications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the modality of choice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poorly defined low signal PCL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– fluid and edema appear as high signal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58197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</a:rPr>
              <a:t>Posterior Cruciate Ligament Tear cont.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919119" y="2024743"/>
            <a:ext cx="10353762" cy="37991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intervention, depending on severity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upon: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Degree of injury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Method of treatment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Patients Hx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12079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</a:rPr>
              <a:t>Posterior Cruciate Ligament Tear cont.</a:t>
            </a:r>
          </a:p>
        </p:txBody>
      </p:sp>
      <p:pic>
        <p:nvPicPr>
          <p:cNvPr id="75782" name="Picture 6" descr="gr6-m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39878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3505201" y="6096001"/>
            <a:ext cx="52870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http://download.imaging.consult.com/ic/images/S1933033206703135/gr6-midi.jpg</a:t>
            </a:r>
          </a:p>
        </p:txBody>
      </p:sp>
    </p:spTree>
    <p:extLst>
      <p:ext uri="{BB962C8B-B14F-4D97-AF65-F5344CB8AC3E}">
        <p14:creationId xmlns:p14="http://schemas.microsoft.com/office/powerpoint/2010/main" val="1278556471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</a:rPr>
              <a:t>Posterior Cruciate Ligament Tear cont.</a:t>
            </a:r>
          </a:p>
        </p:txBody>
      </p:sp>
      <p:pic>
        <p:nvPicPr>
          <p:cNvPr id="76804" name="Picture 4" descr="gr1-m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433705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3581401" y="6172201"/>
            <a:ext cx="52870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http://download.imaging.consult.com/ic/images/S1933033207720359/gr1-midi.jpg</a:t>
            </a:r>
          </a:p>
        </p:txBody>
      </p:sp>
    </p:spTree>
    <p:extLst>
      <p:ext uri="{BB962C8B-B14F-4D97-AF65-F5344CB8AC3E}">
        <p14:creationId xmlns:p14="http://schemas.microsoft.com/office/powerpoint/2010/main" val="1520862093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</a:rPr>
              <a:t>Posterior Cruciate Ligament Tear cont.</a:t>
            </a:r>
          </a:p>
        </p:txBody>
      </p:sp>
      <p:pic>
        <p:nvPicPr>
          <p:cNvPr id="77828" name="Picture 4" descr="photo_multipl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371601"/>
            <a:ext cx="3946525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4419601" y="6096001"/>
            <a:ext cx="34788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http://nemsi.uchc.edu/images/photo_multiple1a.jpg</a:t>
            </a:r>
          </a:p>
        </p:txBody>
      </p:sp>
    </p:spTree>
    <p:extLst>
      <p:ext uri="{BB962C8B-B14F-4D97-AF65-F5344CB8AC3E}">
        <p14:creationId xmlns:p14="http://schemas.microsoft.com/office/powerpoint/2010/main" val="2766955229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Quadriceps Tendon Tear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580050"/>
            <a:ext cx="10353762" cy="4766321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Tearing or rupturing of the quadriceps tendon, usually seen near the junction of the patella and the quad tendon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a transverse tear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occurs as a result of forced muscle contraction, or trauma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 in two main populations: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Young athletes – forced contraction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Elderly – degenerative area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19989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Quadriceps Tendon Tear cont.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48543"/>
            <a:ext cx="10353762" cy="384265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Pain at the site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Swelling anterior distal femur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the modality of choice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helpful to discern partial vs. complete tear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– high signal edema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00208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Quadriceps Tendon Tear cont.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07771"/>
            <a:ext cx="10353762" cy="3483429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repair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 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24805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Quadriceps Tendon Tear cont.</a:t>
            </a:r>
          </a:p>
        </p:txBody>
      </p:sp>
      <p:pic>
        <p:nvPicPr>
          <p:cNvPr id="84998" name="Picture 6" descr="gr1-m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47800"/>
            <a:ext cx="412273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3657601" y="6096001"/>
            <a:ext cx="52870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http://download.imaging.consult.com/ic/images/S1933033207720554/gr1-midi.jpg</a:t>
            </a:r>
          </a:p>
        </p:txBody>
      </p:sp>
    </p:spTree>
    <p:extLst>
      <p:ext uri="{BB962C8B-B14F-4D97-AF65-F5344CB8AC3E}">
        <p14:creationId xmlns:p14="http://schemas.microsoft.com/office/powerpoint/2010/main" val="526021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Lipoma cont.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None usually required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Unless positioned in a location that is life threatening, prognosis is unaffected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00424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Quadriceps Tendon Tear cont.</a:t>
            </a:r>
          </a:p>
        </p:txBody>
      </p:sp>
      <p:pic>
        <p:nvPicPr>
          <p:cNvPr id="86020" name="Picture 4" descr="gr2-m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394335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3657601" y="6096001"/>
            <a:ext cx="52870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http://download.imaging.consult.com/ic/images/S1933033207720554/gr2-midi.jpg</a:t>
            </a:r>
          </a:p>
        </p:txBody>
      </p:sp>
    </p:spTree>
    <p:extLst>
      <p:ext uri="{BB962C8B-B14F-4D97-AF65-F5344CB8AC3E}">
        <p14:creationId xmlns:p14="http://schemas.microsoft.com/office/powerpoint/2010/main" val="4015974411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Radiographic Occult Fracture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924443" y="1492964"/>
            <a:ext cx="10353762" cy="5277949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Fracture that is difficult to see on x-ray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Example is stress fracture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NM bone scan used to be performed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considered to be more efficient and cost effective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Result of trauma or metabolic disorder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Seen at any age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Children and adults – usually traumatic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Elderly – metabolic disorder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92439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Radiographic Occult Fracture cont.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66257"/>
            <a:ext cx="10353762" cy="362494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Pain in area of injury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MRI is the modality of choice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fracture as low signal intensity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STIR – edema and hemorrhage as high signal intensity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51456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Radiographic Occult Fracture cont.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96886"/>
            <a:ext cx="10353762" cy="34943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type / location of fracture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good with early Dx and Tx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01652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Radiographic Occult Fracture cont.</a:t>
            </a:r>
          </a:p>
        </p:txBody>
      </p:sp>
      <p:pic>
        <p:nvPicPr>
          <p:cNvPr id="94212" name="Picture 4" descr="gr9-m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1"/>
            <a:ext cx="5295900" cy="370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3657601" y="5638801"/>
            <a:ext cx="52870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http://download.imaging.consult.com/ic/images/S1933033206703512/gr9-midi.jpg</a:t>
            </a:r>
          </a:p>
        </p:txBody>
      </p:sp>
    </p:spTree>
    <p:extLst>
      <p:ext uri="{BB962C8B-B14F-4D97-AF65-F5344CB8AC3E}">
        <p14:creationId xmlns:p14="http://schemas.microsoft.com/office/powerpoint/2010/main" val="2990512266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Radiographic Occult Fracture cont.</a:t>
            </a:r>
          </a:p>
        </p:txBody>
      </p:sp>
      <p:pic>
        <p:nvPicPr>
          <p:cNvPr id="93190" name="Picture 6" descr="MR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3124200" y="5867401"/>
            <a:ext cx="57631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http://www.gentili.net/image1.asp?ID=36&amp;imgid=MRG2.jpg&amp;Fx=Proximal+Femur+Fracture</a:t>
            </a:r>
          </a:p>
        </p:txBody>
      </p:sp>
    </p:spTree>
    <p:extLst>
      <p:ext uri="{BB962C8B-B14F-4D97-AF65-F5344CB8AC3E}">
        <p14:creationId xmlns:p14="http://schemas.microsoft.com/office/powerpoint/2010/main" val="209547712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Unicameral Bone Cyst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98914"/>
            <a:ext cx="10353762" cy="35922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Sometimes called a simple bone cyst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present as a single-chambered cyst, or multi-chambered cyst with a “bubbly” appearance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Unknown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87564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Unicameral Bone Cyst cont.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77143"/>
            <a:ext cx="10353762" cy="361405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Represent 3-5% of primary bone tumors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80% occur between ages 3 and 14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90 % of these cases occur in the: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Proximal </a:t>
            </a:r>
            <a:r>
              <a:rPr lang="en-US" altLang="en-US" dirty="0" err="1">
                <a:solidFill>
                  <a:srgbClr val="FFFF00"/>
                </a:solidFill>
              </a:rPr>
              <a:t>humerus</a:t>
            </a:r>
            <a:endParaRPr lang="en-US" altLang="en-US" dirty="0">
              <a:solidFill>
                <a:srgbClr val="FFFF00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Proximal femur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Proximal tibia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Male  &gt; female incidence 3:1</a:t>
            </a:r>
          </a:p>
        </p:txBody>
      </p:sp>
    </p:spTree>
    <p:extLst>
      <p:ext uri="{BB962C8B-B14F-4D97-AF65-F5344CB8AC3E}">
        <p14:creationId xmlns:p14="http://schemas.microsoft.com/office/powerpoint/2010/main" val="2852145968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Unicameral Bone Cyst cont.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924443" y="1580050"/>
            <a:ext cx="10353762" cy="4755437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Usually asymptomatic, unless fracture occurs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67% present with pathologic fracture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Pain and loss of function seen with fracture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Fluid-filled cyst appears hypodense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– homogeneous low signal intensity of lesion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– high intensity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64314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Unicameral Bone Cyst cont.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96886"/>
            <a:ext cx="10353762" cy="34943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intervention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46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13795" y="471907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Lipoma cont.</a:t>
            </a:r>
          </a:p>
        </p:txBody>
      </p:sp>
      <p:pic>
        <p:nvPicPr>
          <p:cNvPr id="2050" name="Picture 2" descr="http://3.bp.blogspot.com/-rZ3ir3TXAPw/TlCdy2trbjI/AAAAAAAAbbM/aFoszOgg4o8/s1600/Lipoma+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7" y="1442357"/>
            <a:ext cx="10363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84714" y="627357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http://www.neuroradiologycases.com/2011/08/mri-cant-replace-ct-completely.html</a:t>
            </a:r>
          </a:p>
        </p:txBody>
      </p:sp>
    </p:spTree>
    <p:extLst>
      <p:ext uri="{BB962C8B-B14F-4D97-AF65-F5344CB8AC3E}">
        <p14:creationId xmlns:p14="http://schemas.microsoft.com/office/powerpoint/2010/main" val="3581312107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ct scan unicameral bone cy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72" y="1858328"/>
            <a:ext cx="5470408" cy="3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Unicameral Bone Cyst cont.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1908" y="577874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https://www.google.com/search?q=ct+craniopharyngioma&amp;espv=2&amp;biw=1137&amp;bih=886&amp;source=lnms&amp;tbm=isch&amp;sa=X&amp;ved=0ahUKEwj33aznqODQAhWKv1QKHZjSBw4Q_AUIBigB#tbm=isch&amp;q=ct+scan+unicameral+bone+cyst&amp;imgrc=q5XRB6WOOwDlHM%3A</a:t>
            </a:r>
          </a:p>
        </p:txBody>
      </p:sp>
    </p:spTree>
    <p:extLst>
      <p:ext uri="{BB962C8B-B14F-4D97-AF65-F5344CB8AC3E}">
        <p14:creationId xmlns:p14="http://schemas.microsoft.com/office/powerpoint/2010/main" val="2278441918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832" y="248750"/>
            <a:ext cx="10353762" cy="970450"/>
          </a:xfrm>
        </p:spPr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Unicameral Bone Cyst cont.</a:t>
            </a:r>
          </a:p>
        </p:txBody>
      </p:sp>
      <p:pic>
        <p:nvPicPr>
          <p:cNvPr id="104452" name="Picture 4" descr="gr5-mi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3505201" y="6096001"/>
            <a:ext cx="48013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http://download.imaging.consult.com/ic/images/S1933033206710540/gr5-midi.jpg</a:t>
            </a:r>
          </a:p>
        </p:txBody>
      </p:sp>
    </p:spTree>
    <p:extLst>
      <p:ext uri="{BB962C8B-B14F-4D97-AF65-F5344CB8AC3E}">
        <p14:creationId xmlns:p14="http://schemas.microsoft.com/office/powerpoint/2010/main" val="1303155429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Unicameral Bone Cyst cont.</a:t>
            </a:r>
          </a:p>
        </p:txBody>
      </p:sp>
      <p:pic>
        <p:nvPicPr>
          <p:cNvPr id="102406" name="Picture 6" descr="synpic189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447801"/>
            <a:ext cx="397192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4267201" y="5715001"/>
            <a:ext cx="382989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https://rad.usuhs.mil/medpix/tachy_pics/thumb/synpic18911.jpg</a:t>
            </a:r>
          </a:p>
        </p:txBody>
      </p:sp>
    </p:spTree>
    <p:extLst>
      <p:ext uri="{BB962C8B-B14F-4D97-AF65-F5344CB8AC3E}">
        <p14:creationId xmlns:p14="http://schemas.microsoft.com/office/powerpoint/2010/main" val="1135078761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Unicameral Bone Cyst cont.</a:t>
            </a:r>
          </a:p>
        </p:txBody>
      </p:sp>
      <p:pic>
        <p:nvPicPr>
          <p:cNvPr id="103428" name="Picture 4" descr="synpic18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447801"/>
            <a:ext cx="4048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4267201" y="5867401"/>
            <a:ext cx="38491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https://rad.usuhs.edu/medpix/tachy_pics/thumb/synpic18914.jpg</a:t>
            </a:r>
          </a:p>
        </p:txBody>
      </p:sp>
    </p:spTree>
    <p:extLst>
      <p:ext uri="{BB962C8B-B14F-4D97-AF65-F5344CB8AC3E}">
        <p14:creationId xmlns:p14="http://schemas.microsoft.com/office/powerpoint/2010/main" val="122355449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818531"/>
            <a:ext cx="9590550" cy="182881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Bibliography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>
                <a:solidFill>
                  <a:srgbClr val="FFFF00"/>
                </a:solidFill>
              </a:rPr>
              <a:t>Grey, Michael and Ailinani, Jagan, </a:t>
            </a:r>
            <a:r>
              <a:rPr lang="en-US" u="sng" dirty="0">
                <a:solidFill>
                  <a:srgbClr val="FFFF00"/>
                </a:solidFill>
              </a:rPr>
              <a:t>CT &amp; MRI Pathology – A Pocket Atlas</a:t>
            </a:r>
            <a:r>
              <a:rPr lang="en-US" dirty="0">
                <a:solidFill>
                  <a:srgbClr val="FFFF00"/>
                </a:solidFill>
              </a:rPr>
              <a:t>, 2</a:t>
            </a:r>
            <a:r>
              <a:rPr lang="en-US" baseline="30000" dirty="0">
                <a:solidFill>
                  <a:srgbClr val="FFFF00"/>
                </a:solidFill>
              </a:rPr>
              <a:t>nd</a:t>
            </a:r>
            <a:r>
              <a:rPr lang="en-US" dirty="0">
                <a:solidFill>
                  <a:srgbClr val="FFFF00"/>
                </a:solidFill>
              </a:rPr>
              <a:t> Edition</a:t>
            </a:r>
          </a:p>
          <a:p>
            <a:pPr algn="l"/>
            <a:r>
              <a:rPr lang="en-US" dirty="0">
                <a:solidFill>
                  <a:srgbClr val="FFFF00"/>
                </a:solidFill>
              </a:rPr>
              <a:t>McGraw Hill Medical, 2012.</a:t>
            </a:r>
          </a:p>
          <a:p>
            <a:pPr algn="l"/>
            <a:endParaRPr lang="en-US" dirty="0">
              <a:solidFill>
                <a:srgbClr val="FFFF00"/>
              </a:solidFill>
            </a:endParaRPr>
          </a:p>
          <a:p>
            <a:pPr algn="l"/>
            <a:r>
              <a:rPr lang="en-US" dirty="0">
                <a:solidFill>
                  <a:srgbClr val="FFFF00"/>
                </a:solidFill>
              </a:rPr>
              <a:t>All text material referenced from this textbook</a:t>
            </a:r>
          </a:p>
        </p:txBody>
      </p:sp>
    </p:spTree>
    <p:extLst>
      <p:ext uri="{BB962C8B-B14F-4D97-AF65-F5344CB8AC3E}">
        <p14:creationId xmlns:p14="http://schemas.microsoft.com/office/powerpoint/2010/main" val="1187088333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895" y="2082800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Thank you for your kind attention!</a:t>
            </a:r>
          </a:p>
        </p:txBody>
      </p:sp>
    </p:spTree>
    <p:extLst>
      <p:ext uri="{BB962C8B-B14F-4D97-AF65-F5344CB8AC3E}">
        <p14:creationId xmlns:p14="http://schemas.microsoft.com/office/powerpoint/2010/main" val="3185494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8201" y="3249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Lipoma cont.</a:t>
            </a:r>
          </a:p>
        </p:txBody>
      </p:sp>
      <p:pic>
        <p:nvPicPr>
          <p:cNvPr id="67589" name="Picture 5" descr="quadrigeminal-cistern-lipoma-flair-axial-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708660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3429000" y="5791201"/>
            <a:ext cx="58641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http://www.dograrad.com/wp-content/quadrigeminal-cistern-lipoma-flair-axial-image.JPG</a:t>
            </a:r>
          </a:p>
        </p:txBody>
      </p:sp>
    </p:spTree>
    <p:extLst>
      <p:ext uri="{BB962C8B-B14F-4D97-AF65-F5344CB8AC3E}">
        <p14:creationId xmlns:p14="http://schemas.microsoft.com/office/powerpoint/2010/main" val="3223706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941930" y="3249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Lipoma cont.</a:t>
            </a:r>
          </a:p>
        </p:txBody>
      </p:sp>
      <p:pic>
        <p:nvPicPr>
          <p:cNvPr id="69638" name="Picture 6" descr="quadrigeminal_plate_lip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295400"/>
            <a:ext cx="3789363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3581400" y="6172201"/>
            <a:ext cx="563167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http://www.radpod.org/wp-content/uploads/2007/10/quadrigeminal_plate_lipoma.jpg</a:t>
            </a:r>
          </a:p>
        </p:txBody>
      </p:sp>
    </p:spTree>
    <p:extLst>
      <p:ext uri="{BB962C8B-B14F-4D97-AF65-F5344CB8AC3E}">
        <p14:creationId xmlns:p14="http://schemas.microsoft.com/office/powerpoint/2010/main" val="1950976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12269" y="42672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Lipoma cont.</a:t>
            </a:r>
          </a:p>
        </p:txBody>
      </p:sp>
      <p:pic>
        <p:nvPicPr>
          <p:cNvPr id="70662" name="Picture 6" descr="cpa_lip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295401"/>
            <a:ext cx="3675063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4114800" y="6096001"/>
            <a:ext cx="45833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http://www.radpod.org/wp-content/uploads/2007/10/cpa_lipoma.jpg</a:t>
            </a:r>
          </a:p>
        </p:txBody>
      </p:sp>
    </p:spTree>
    <p:extLst>
      <p:ext uri="{BB962C8B-B14F-4D97-AF65-F5344CB8AC3E}">
        <p14:creationId xmlns:p14="http://schemas.microsoft.com/office/powerpoint/2010/main" val="3380821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Medulloblastoma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Rapid growing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Highly malignant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Arise in the posterior medullary velum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Arise from embryonal cell rests in germinative zone of posterior medullary velum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861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Medulloblastoma cont.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894114"/>
            <a:ext cx="8229600" cy="399505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Most common posterior fossa neoplasm in pediatric patients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Account for 20% of primary brain tumors in children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Bimodal incidence: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Peak between 5 and 8 years of age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Second smaller peak between 20 and 30 years of age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Incidence in males 2X females</a:t>
            </a:r>
          </a:p>
        </p:txBody>
      </p:sp>
    </p:spTree>
    <p:extLst>
      <p:ext uri="{BB962C8B-B14F-4D97-AF65-F5344CB8AC3E}">
        <p14:creationId xmlns:p14="http://schemas.microsoft.com/office/powerpoint/2010/main" val="582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Medulloblastoma cont.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144486"/>
            <a:ext cx="8229600" cy="44087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Increased intracranial pressure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Ataxia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Nystagmus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Neck stiffness, if cerebellar herniation occurs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21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Medulloblastoma cont.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752600"/>
            <a:ext cx="8229600" cy="48006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Hyperdense lesion displacing the 4</a:t>
            </a:r>
            <a:r>
              <a:rPr lang="en-US" altLang="en-US" baseline="30000" dirty="0">
                <a:solidFill>
                  <a:srgbClr val="FFFF00"/>
                </a:solidFill>
              </a:rPr>
              <a:t>th</a:t>
            </a:r>
            <a:r>
              <a:rPr lang="en-US" altLang="en-US" dirty="0">
                <a:solidFill>
                  <a:srgbClr val="FFFF00"/>
                </a:solidFill>
              </a:rPr>
              <a:t> ventricle in the non-contrast study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Enhances with IV contrast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range from hypointense to isointense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demonstrate hyperintensity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contrast enhanced images demonstrate irregular enhancement</a:t>
            </a:r>
          </a:p>
        </p:txBody>
      </p:sp>
    </p:spTree>
    <p:extLst>
      <p:ext uri="{BB962C8B-B14F-4D97-AF65-F5344CB8AC3E}">
        <p14:creationId xmlns:p14="http://schemas.microsoft.com/office/powerpoint/2010/main" val="1762552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Acoustic Neuroma cont.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515951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No known cause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Bilateral schwannomas are pathognomonic* for neurofibromatosis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means diagnostic for a particular</a:t>
            </a:r>
            <a:r>
              <a:rPr lang="en-US" altLang="en-US" i="1" dirty="0">
                <a:solidFill>
                  <a:srgbClr val="FFFF00"/>
                </a:solidFill>
              </a:rPr>
              <a:t> </a:t>
            </a:r>
            <a:r>
              <a:rPr lang="en-US" altLang="en-US" dirty="0">
                <a:solidFill>
                  <a:srgbClr val="FFFF00"/>
                </a:solidFill>
              </a:rPr>
              <a:t>disease.</a:t>
            </a:r>
            <a:r>
              <a:rPr lang="en-US" altLang="en-US" dirty="0"/>
              <a:t> 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Hearing loss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Tinnitus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Vertigo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5588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Medulloblastoma cont.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resection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Rad Tx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Multiagent Chemo Tx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patient’s age, tumor location and amount of tumor surgically resected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Favorable, if: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Age greater than 2 years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Greater than 75% of tumor resected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Lack of spread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802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Medulloblastoma cont.</a:t>
            </a:r>
          </a:p>
        </p:txBody>
      </p:sp>
      <p:pic>
        <p:nvPicPr>
          <p:cNvPr id="78853" name="Picture 5" descr="tumors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571625"/>
            <a:ext cx="66675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3810000" y="5562601"/>
            <a:ext cx="46602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http://neurosurgery.seattlechildrens.org/assets/images/tumors_large.jpg</a:t>
            </a:r>
          </a:p>
        </p:txBody>
      </p:sp>
    </p:spTree>
    <p:extLst>
      <p:ext uri="{BB962C8B-B14F-4D97-AF65-F5344CB8AC3E}">
        <p14:creationId xmlns:p14="http://schemas.microsoft.com/office/powerpoint/2010/main" val="2101380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Medulloblastoma cont.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28" y="1425607"/>
            <a:ext cx="4927096" cy="4725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6327" y="6375507"/>
            <a:ext cx="68164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http://www.ijcasereportsandimages.com/archive/2013/001-2013-ijcri/018-01-2013-amran/figure1.gif</a:t>
            </a:r>
          </a:p>
        </p:txBody>
      </p:sp>
    </p:spTree>
    <p:extLst>
      <p:ext uri="{BB962C8B-B14F-4D97-AF65-F5344CB8AC3E}">
        <p14:creationId xmlns:p14="http://schemas.microsoft.com/office/powerpoint/2010/main" val="2652736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Medulloblastoma cont.</a:t>
            </a:r>
          </a:p>
        </p:txBody>
      </p:sp>
      <p:pic>
        <p:nvPicPr>
          <p:cNvPr id="80902" name="Picture 6" descr="15683f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47800"/>
            <a:ext cx="4116388" cy="439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4495800" y="6096001"/>
            <a:ext cx="37673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http://www.scielo.br/img/revistas/anp/v61n2a/15683f5.gif</a:t>
            </a:r>
          </a:p>
        </p:txBody>
      </p:sp>
    </p:spTree>
    <p:extLst>
      <p:ext uri="{BB962C8B-B14F-4D97-AF65-F5344CB8AC3E}">
        <p14:creationId xmlns:p14="http://schemas.microsoft.com/office/powerpoint/2010/main" val="3330198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2769" y="4011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Medulloblastoma cont.</a:t>
            </a:r>
          </a:p>
        </p:txBody>
      </p:sp>
      <p:pic>
        <p:nvPicPr>
          <p:cNvPr id="81926" name="Picture 6" descr="medulloblast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3340100" cy="39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4267201" y="5562601"/>
            <a:ext cx="414568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http://www.infodoctor.org/www/images/medulloblastoma.JPG</a:t>
            </a:r>
          </a:p>
        </p:txBody>
      </p:sp>
    </p:spTree>
    <p:extLst>
      <p:ext uri="{BB962C8B-B14F-4D97-AF65-F5344CB8AC3E}">
        <p14:creationId xmlns:p14="http://schemas.microsoft.com/office/powerpoint/2010/main" val="885909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Meningioma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48543"/>
            <a:ext cx="10353762" cy="38426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Most common benign intracranial neoplasm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Second most common primary CNS tumor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Slow growing, highly vascular tumors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Occur along meningeal vessels and the superior sagittal sinus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Invade the dura and the skull, leading to erosion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Arise from the meninges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967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Meningioma cont.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31571"/>
            <a:ext cx="10353762" cy="3559629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Primarily adult tumors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20% of all primary brain tumors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Peak between 40 and 60 years of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Female prevalence 3:2 ratio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90% intracranial, with 90% of these supratentorial</a:t>
            </a:r>
          </a:p>
        </p:txBody>
      </p:sp>
    </p:spTree>
    <p:extLst>
      <p:ext uri="{BB962C8B-B14F-4D97-AF65-F5344CB8AC3E}">
        <p14:creationId xmlns:p14="http://schemas.microsoft.com/office/powerpoint/2010/main" val="10797620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Meningioma cont.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198914"/>
            <a:ext cx="10353762" cy="35922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location, but may include: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HA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Seizure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Nausea / vomiting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Change in mental status</a:t>
            </a:r>
          </a:p>
        </p:txBody>
      </p:sp>
    </p:spTree>
    <p:extLst>
      <p:ext uri="{BB962C8B-B14F-4D97-AF65-F5344CB8AC3E}">
        <p14:creationId xmlns:p14="http://schemas.microsoft.com/office/powerpoint/2010/main" val="28504440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Meningioma cont.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Non-contrast images demonstrate a Hyperdense extra-axial mass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Calcification seen in 20% to 25% of cases.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IV contrast demonstrates marked enhancement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demonstrate isointense to hypointense mass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contrast enhanced images demonstrate hyperintense lesion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images demonstrate same characteristics as T1 weighted non-contrasted imaging</a:t>
            </a:r>
          </a:p>
        </p:txBody>
      </p:sp>
    </p:spTree>
    <p:extLst>
      <p:ext uri="{BB962C8B-B14F-4D97-AF65-F5344CB8AC3E}">
        <p14:creationId xmlns:p14="http://schemas.microsoft.com/office/powerpoint/2010/main" val="11135428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Meningioma cont.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92086"/>
            <a:ext cx="10353762" cy="37991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resection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Rad Tx, if surgery not possible, or if tumor recurs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10 year survival rate of 80% to 90%, if tumor completely resected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46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Acoustic Neuroma cont.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580050"/>
            <a:ext cx="10353762" cy="4809863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Well rounded hypodense on non-contrast study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Hyperdense with contrast enhancement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imaging non contrast isointense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imaging post gad contrast demonstrates a lesion with marked enhancement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T2 weighted imaging may demonstrate an increase in signal.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Depending on size of lesion, usually curative, post surgical intervention.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467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Meningioma cont.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853" y="1580050"/>
            <a:ext cx="6677646" cy="42401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00400" y="594615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https://www.google.com/search?q=ct+craniopharyngioma&amp;espv=2&amp;biw=1137&amp;bih=886&amp;source=lnms&amp;tbm=isch&amp;sa=X&amp;ved=0ahUKEwj33aznqODQAhWKv1QKHZjSBw4Q_AUIBigB#tbm=isch&amp;q=CT+Brain+meningioma&amp;imgrc=soyPikPESZE2UM%3A</a:t>
            </a:r>
          </a:p>
        </p:txBody>
      </p:sp>
    </p:spTree>
    <p:extLst>
      <p:ext uri="{BB962C8B-B14F-4D97-AF65-F5344CB8AC3E}">
        <p14:creationId xmlns:p14="http://schemas.microsoft.com/office/powerpoint/2010/main" val="39245678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Meningioma cont.</a:t>
            </a:r>
          </a:p>
        </p:txBody>
      </p:sp>
      <p:pic>
        <p:nvPicPr>
          <p:cNvPr id="90117" name="Picture 5" descr="MRI%20head%20meningiom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447800"/>
            <a:ext cx="4170363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3962400" y="5791201"/>
            <a:ext cx="465544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http://www.muschealth.com/bin/t/k/MRI%20head%20meningioma1.jpg</a:t>
            </a:r>
          </a:p>
        </p:txBody>
      </p:sp>
    </p:spTree>
    <p:extLst>
      <p:ext uri="{BB962C8B-B14F-4D97-AF65-F5344CB8AC3E}">
        <p14:creationId xmlns:p14="http://schemas.microsoft.com/office/powerpoint/2010/main" val="33465937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Meningioma cont.</a:t>
            </a:r>
          </a:p>
        </p:txBody>
      </p:sp>
      <p:pic>
        <p:nvPicPr>
          <p:cNvPr id="92166" name="Picture 6" descr="ans7_meningi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3810001" y="5791201"/>
            <a:ext cx="523893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http://www.ohiohealth.com/mayo/images/image_popup/ans7_meningioma.jpg</a:t>
            </a:r>
          </a:p>
        </p:txBody>
      </p:sp>
    </p:spTree>
    <p:extLst>
      <p:ext uri="{BB962C8B-B14F-4D97-AF65-F5344CB8AC3E}">
        <p14:creationId xmlns:p14="http://schemas.microsoft.com/office/powerpoint/2010/main" val="8406188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70066" y="32495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Meningioma cont.</a:t>
            </a:r>
          </a:p>
        </p:txBody>
      </p:sp>
      <p:pic>
        <p:nvPicPr>
          <p:cNvPr id="93190" name="Picture 6" descr="chord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1"/>
            <a:ext cx="428625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4343401" y="6248401"/>
            <a:ext cx="41392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http://radpod.org/wp-content/uploads/2007/06/chordoma.jpg</a:t>
            </a:r>
          </a:p>
        </p:txBody>
      </p:sp>
    </p:spTree>
    <p:extLst>
      <p:ext uri="{BB962C8B-B14F-4D97-AF65-F5344CB8AC3E}">
        <p14:creationId xmlns:p14="http://schemas.microsoft.com/office/powerpoint/2010/main" val="14509684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Pituitary Adenoma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Classified as either functioning or nonfunctioning, depending upon their ability to secret hormones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Exact cause unknown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Predisposition that pituitary tumors are inherited through an autosomal dominant trait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537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Pituitary Adenoma cont.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Constitute 10% of all intracranial neoplasm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common primary neoplasm in the </a:t>
            </a:r>
            <a:r>
              <a:rPr lang="en-US" altLang="en-US" dirty="0" err="1">
                <a:solidFill>
                  <a:srgbClr val="FFFF00"/>
                </a:solidFill>
              </a:rPr>
              <a:t>sellar</a:t>
            </a:r>
            <a:r>
              <a:rPr lang="en-US" altLang="en-US" dirty="0">
                <a:solidFill>
                  <a:srgbClr val="FFFF00"/>
                </a:solidFill>
              </a:rPr>
              <a:t> region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 30-50 years of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Male and female affected equally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124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Pituitary Adenoma cont.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122713"/>
            <a:ext cx="8229600" cy="3657601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sz="2800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Frontal HA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Visual symptoms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Increased intracranial pressure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Personality changes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Seizures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Pituitary apoplexy*, secondary to hemorrhagic infarction of the adenoma</a:t>
            </a:r>
          </a:p>
          <a:p>
            <a:endParaRPr lang="en-US" altLang="en-US" sz="2800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*bleeding into the pituitary</a:t>
            </a:r>
          </a:p>
          <a:p>
            <a:endParaRPr lang="en-US" alt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992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Pituitary Adenoma cont.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80049"/>
            <a:ext cx="8229600" cy="5092893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Microadenomas – measure less than 10mm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Macroadenomas – measure greater than 10mm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cont.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Focal hypodensity within the gland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IV contrast enhances the tumor to appear isodense with the normal pituitary gland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cont.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images appear as hypointensity within the gland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weighted contrast enhanced images appear hyperintense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Variable signal intensities may be seen within the mass on T1 and T2 scans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806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Pituitary Adenoma cont.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24000"/>
            <a:ext cx="8229600" cy="47244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Surgical resection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Rad Tx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Bromocriptine*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US" altLang="en-US" dirty="0">
                <a:solidFill>
                  <a:srgbClr val="FFFF00"/>
                </a:solidFill>
              </a:rPr>
              <a:t>		*treatment of symptoms of hyperprolactinemia</a:t>
            </a:r>
          </a:p>
          <a:p>
            <a:pPr>
              <a:buFontTx/>
              <a:buNone/>
            </a:pPr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Good, depending on extent of spread outside </a:t>
            </a:r>
            <a:r>
              <a:rPr lang="en-US" altLang="en-US" dirty="0" err="1">
                <a:solidFill>
                  <a:srgbClr val="FFFF00"/>
                </a:solidFill>
              </a:rPr>
              <a:t>sellar</a:t>
            </a:r>
            <a:r>
              <a:rPr lang="en-US" altLang="en-US" dirty="0">
                <a:solidFill>
                  <a:srgbClr val="FFFF00"/>
                </a:solidFill>
              </a:rPr>
              <a:t> area</a:t>
            </a:r>
          </a:p>
          <a:p>
            <a:pPr>
              <a:buFontTx/>
              <a:buNone/>
            </a:pP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860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075" y="1950615"/>
            <a:ext cx="6329194" cy="3646621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Pituitary Adenoma cont.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5075" y="5829301"/>
            <a:ext cx="6483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https://openi.nlm.nih.gov/detailedresult.php?img=PMC2994350_SHORTS-10-007302&amp;req=4</a:t>
            </a:r>
          </a:p>
        </p:txBody>
      </p:sp>
    </p:spTree>
    <p:extLst>
      <p:ext uri="{BB962C8B-B14F-4D97-AF65-F5344CB8AC3E}">
        <p14:creationId xmlns:p14="http://schemas.microsoft.com/office/powerpoint/2010/main" val="83676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105" y="1437876"/>
            <a:ext cx="7733333" cy="4504762"/>
          </a:xfrm>
          <a:prstGeom prst="rect">
            <a:avLst/>
          </a:prstGeom>
        </p:spPr>
      </p:pic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Acoustic Neuroma cont.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50028" y="59860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https://www.google.com/search?q=cisterns+brain&amp;espv=2&amp;biw=1627&amp;bih=886&amp;tbm=isch&amp;imgil=1yPCgC8MLP0XUM%253A%253Bg0qceMbwb6m3aM%253Bhttp%25253A%25252F%25252Fwww.slideshare.net%25252Fananthatiger%</a:t>
            </a:r>
          </a:p>
        </p:txBody>
      </p:sp>
    </p:spTree>
    <p:extLst>
      <p:ext uri="{BB962C8B-B14F-4D97-AF65-F5344CB8AC3E}">
        <p14:creationId xmlns:p14="http://schemas.microsoft.com/office/powerpoint/2010/main" val="25829628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9120" y="386864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Pituitary Adenoma cont.</a:t>
            </a:r>
          </a:p>
        </p:txBody>
      </p:sp>
      <p:pic>
        <p:nvPicPr>
          <p:cNvPr id="102405" name="Picture 5" descr="pituitary-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4" y="1357314"/>
            <a:ext cx="38004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4267201" y="5715001"/>
            <a:ext cx="420179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http://www.ispub.com/xml/journals/ijovs/vol4n2/pituitary-fig2.jpg</a:t>
            </a:r>
          </a:p>
        </p:txBody>
      </p:sp>
    </p:spTree>
    <p:extLst>
      <p:ext uri="{BB962C8B-B14F-4D97-AF65-F5344CB8AC3E}">
        <p14:creationId xmlns:p14="http://schemas.microsoft.com/office/powerpoint/2010/main" val="771039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37440" y="356382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Pituitary Adenoma cont.</a:t>
            </a:r>
          </a:p>
        </p:txBody>
      </p:sp>
      <p:pic>
        <p:nvPicPr>
          <p:cNvPr id="104454" name="Picture 6" descr="zeg002040189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1"/>
            <a:ext cx="7467600" cy="34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3352800" y="5257801"/>
            <a:ext cx="572304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http://jcem.endojournals.org/content/vol89/issue2/images/large/zeg0020401890001.jpeg</a:t>
            </a:r>
          </a:p>
        </p:txBody>
      </p:sp>
    </p:spTree>
    <p:extLst>
      <p:ext uri="{BB962C8B-B14F-4D97-AF65-F5344CB8AC3E}">
        <p14:creationId xmlns:p14="http://schemas.microsoft.com/office/powerpoint/2010/main" val="38865360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847682" y="401150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Pituitary Adenoma cont.</a:t>
            </a:r>
          </a:p>
        </p:txBody>
      </p:sp>
      <p:pic>
        <p:nvPicPr>
          <p:cNvPr id="105478" name="Picture 6" descr="BI74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371600"/>
            <a:ext cx="3971925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3733801" y="6096001"/>
            <a:ext cx="511870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http://bjr.birjournals.org/content/vol74/issue883/images/large/BI74042.29.8.jpeg</a:t>
            </a:r>
          </a:p>
        </p:txBody>
      </p:sp>
    </p:spTree>
    <p:extLst>
      <p:ext uri="{BB962C8B-B14F-4D97-AF65-F5344CB8AC3E}">
        <p14:creationId xmlns:p14="http://schemas.microsoft.com/office/powerpoint/2010/main" val="36765203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Brain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Congenital</a:t>
            </a:r>
          </a:p>
          <a:p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521689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Agenesis of the Corpus Callosum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352665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Partial or complete absence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Ebryological insult prior to 10</a:t>
            </a:r>
            <a:r>
              <a:rPr lang="en-US" altLang="en-US" baseline="30000" dirty="0">
                <a:solidFill>
                  <a:srgbClr val="FFFF00"/>
                </a:solidFill>
              </a:rPr>
              <a:t>th</a:t>
            </a:r>
            <a:r>
              <a:rPr lang="en-US" altLang="en-US" dirty="0">
                <a:solidFill>
                  <a:srgbClr val="FFFF00"/>
                </a:solidFill>
              </a:rPr>
              <a:t> week of gestation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Occur between 10 and 18 weeks of gestation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Equally affects males / females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415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Agenesis of the Corpus Callosum cont.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05000"/>
            <a:ext cx="10353762" cy="40494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be asymptomatic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 be developmental abnormalities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(CT and 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Elevated 3</a:t>
            </a:r>
            <a:r>
              <a:rPr lang="en-US" altLang="en-US" baseline="30000" dirty="0">
                <a:solidFill>
                  <a:srgbClr val="FFFF00"/>
                </a:solidFill>
              </a:rPr>
              <a:t>rd</a:t>
            </a:r>
            <a:r>
              <a:rPr lang="en-US" altLang="en-US" dirty="0">
                <a:solidFill>
                  <a:srgbClr val="FFFF00"/>
                </a:solidFill>
              </a:rPr>
              <a:t> ventricle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Lateral ventricles separated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Partial / complete absence of corpus callosum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Cerebellar dysplasia</a:t>
            </a:r>
          </a:p>
        </p:txBody>
      </p:sp>
    </p:spTree>
    <p:extLst>
      <p:ext uri="{BB962C8B-B14F-4D97-AF65-F5344CB8AC3E}">
        <p14:creationId xmlns:p14="http://schemas.microsoft.com/office/powerpoint/2010/main" val="39541666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Agenesis of the Corpus Callosum cont.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73086"/>
            <a:ext cx="10353762" cy="34181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none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other developmental abnormalities</a:t>
            </a:r>
          </a:p>
        </p:txBody>
      </p:sp>
    </p:spTree>
    <p:extLst>
      <p:ext uri="{BB962C8B-B14F-4D97-AF65-F5344CB8AC3E}">
        <p14:creationId xmlns:p14="http://schemas.microsoft.com/office/powerpoint/2010/main" val="6129763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xial&#10;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27" y="1953491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Agenesis of the Corpus Callosum cont.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19055" y="569363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https://radiopaedia.org/articles/dysgenesis-of-the-corpus-callosum</a:t>
            </a:r>
          </a:p>
        </p:txBody>
      </p:sp>
    </p:spTree>
    <p:extLst>
      <p:ext uri="{BB962C8B-B14F-4D97-AF65-F5344CB8AC3E}">
        <p14:creationId xmlns:p14="http://schemas.microsoft.com/office/powerpoint/2010/main" val="13267394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Agenesis of the Corpus Callosum cont.</a:t>
            </a:r>
          </a:p>
        </p:txBody>
      </p:sp>
      <p:pic>
        <p:nvPicPr>
          <p:cNvPr id="113667" name="Picture 3" descr="mri080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524001"/>
            <a:ext cx="4562475" cy="440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4800601" y="6096001"/>
            <a:ext cx="29290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http://www.uhrad.com/mriarc/mri080a2.jpg</a:t>
            </a:r>
          </a:p>
        </p:txBody>
      </p:sp>
    </p:spTree>
    <p:extLst>
      <p:ext uri="{BB962C8B-B14F-4D97-AF65-F5344CB8AC3E}">
        <p14:creationId xmlns:p14="http://schemas.microsoft.com/office/powerpoint/2010/main" val="26042877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Agenesis of the Corpus Callosum cont.</a:t>
            </a:r>
          </a:p>
        </p:txBody>
      </p:sp>
      <p:pic>
        <p:nvPicPr>
          <p:cNvPr id="114691" name="Picture 3" descr="art-nf4706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4211638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3733801" y="6324601"/>
            <a:ext cx="52084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http://www.medscape.com/content/2004/00/47/06/470602/art-nf470602.fig5.jpg</a:t>
            </a:r>
          </a:p>
        </p:txBody>
      </p:sp>
    </p:spTree>
    <p:extLst>
      <p:ext uri="{BB962C8B-B14F-4D97-AF65-F5344CB8AC3E}">
        <p14:creationId xmlns:p14="http://schemas.microsoft.com/office/powerpoint/2010/main" val="117719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Acoustic Neuroma cont.</a:t>
            </a:r>
          </a:p>
        </p:txBody>
      </p:sp>
      <p:pic>
        <p:nvPicPr>
          <p:cNvPr id="15366" name="Picture 6" descr="acous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524001"/>
            <a:ext cx="3768725" cy="459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962401" y="6248401"/>
            <a:ext cx="442140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http://www.uwo.ca/cns/resident/pocketbook/pictures/acoustic.jpg</a:t>
            </a:r>
          </a:p>
        </p:txBody>
      </p:sp>
    </p:spTree>
    <p:extLst>
      <p:ext uri="{BB962C8B-B14F-4D97-AF65-F5344CB8AC3E}">
        <p14:creationId xmlns:p14="http://schemas.microsoft.com/office/powerpoint/2010/main" val="42291828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Agenesis of the Corpus Callosum cont.</a:t>
            </a:r>
          </a:p>
        </p:txBody>
      </p:sp>
      <p:pic>
        <p:nvPicPr>
          <p:cNvPr id="115715" name="Picture 3" descr="mri080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1"/>
            <a:ext cx="34290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4876801" y="5943601"/>
            <a:ext cx="29290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http://www.uhrad.com/mriarc/mri080b2.jpg</a:t>
            </a:r>
          </a:p>
        </p:txBody>
      </p:sp>
    </p:spTree>
    <p:extLst>
      <p:ext uri="{BB962C8B-B14F-4D97-AF65-F5344CB8AC3E}">
        <p14:creationId xmlns:p14="http://schemas.microsoft.com/office/powerpoint/2010/main" val="27286340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Hydrocephalus 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046514"/>
            <a:ext cx="10353762" cy="37446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Enlargement of the ventricular system of the brain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2 types of hydrocephalus: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Noncommunicating – CSF is obstructed by a lesion, congenital narrowing of the cerebral aqueduct, or associated with a meningomyelocele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Communicating – overproduction of CSF, or inadequate reabsorption of the CSF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329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Hydrocephalus cont.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850571"/>
            <a:ext cx="10353762" cy="3940629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result from: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Excessive CSF production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Inadequate reabsorption of CSF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Obstruction of CSF outflow from one or more ventricles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May also be associated with history of meningomyelocele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541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Hydrocephalus cont. 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51314"/>
            <a:ext cx="10353762" cy="3439886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Increase in size of head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Behavioral changes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Seizures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vomiting / change in appetite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615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Hydrocephalus cont.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29542"/>
            <a:ext cx="10353762" cy="346165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Imaging characteristics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MRI is best modality for evaluation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T1 weighted images demonstrate hypointensity in large CSF containing spaces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T2 weighted images demonstrate hyperintensity of CSF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T1 weighted contrast enhanced imaging can be performed if hydrocephalus is mass-related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403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Hydrocephalus cont. 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079171"/>
            <a:ext cx="10353762" cy="3712029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Shunting of CSF to right atrium or peritoneum</a:t>
            </a:r>
          </a:p>
          <a:p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Good, following shunting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02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Hydrocephalus cont. </a:t>
            </a:r>
          </a:p>
        </p:txBody>
      </p:sp>
      <p:pic>
        <p:nvPicPr>
          <p:cNvPr id="141315" name="Picture 3" descr="MBq_Hydrocepha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1"/>
            <a:ext cx="7010400" cy="410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3657601" y="5867401"/>
            <a:ext cx="52245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http://upload.wikimedia.org/wikipedia/commons/a/ab/MBq_Hydrocephalus.jpg</a:t>
            </a:r>
          </a:p>
        </p:txBody>
      </p:sp>
    </p:spTree>
    <p:extLst>
      <p:ext uri="{BB962C8B-B14F-4D97-AF65-F5344CB8AC3E}">
        <p14:creationId xmlns:p14="http://schemas.microsoft.com/office/powerpoint/2010/main" val="32845880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7857" y="40115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Hydrocephalus cont. </a:t>
            </a:r>
          </a:p>
        </p:txBody>
      </p:sp>
      <p:pic>
        <p:nvPicPr>
          <p:cNvPr id="142339" name="Picture 3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371601"/>
            <a:ext cx="4079875" cy="413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4724400" y="5791201"/>
            <a:ext cx="35028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http://www.lowback-pain.com/_borders/Picture1.jpg</a:t>
            </a:r>
          </a:p>
        </p:txBody>
      </p:sp>
    </p:spTree>
    <p:extLst>
      <p:ext uri="{BB962C8B-B14F-4D97-AF65-F5344CB8AC3E}">
        <p14:creationId xmlns:p14="http://schemas.microsoft.com/office/powerpoint/2010/main" val="37135547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876" y="324951"/>
            <a:ext cx="10353762" cy="97045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Hydrocephalus cont. </a:t>
            </a:r>
          </a:p>
        </p:txBody>
      </p:sp>
      <p:pic>
        <p:nvPicPr>
          <p:cNvPr id="143363" name="Picture 3" descr="7508cr3-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95401"/>
            <a:ext cx="3211513" cy="453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4114800" y="6096001"/>
            <a:ext cx="461216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http://www.mayoclinicproceedings.com/images/7508/7508cr3-fig1.jpg</a:t>
            </a:r>
          </a:p>
        </p:txBody>
      </p:sp>
    </p:spTree>
    <p:extLst>
      <p:ext uri="{BB962C8B-B14F-4D97-AF65-F5344CB8AC3E}">
        <p14:creationId xmlns:p14="http://schemas.microsoft.com/office/powerpoint/2010/main" val="32357769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FF00"/>
                </a:solidFill>
              </a:rPr>
              <a:t>Pathology of the Brain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Vascular Disease</a:t>
            </a:r>
          </a:p>
          <a:p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8366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400913_LargeAcousticNeur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452564"/>
            <a:ext cx="571500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4038600" y="5715001"/>
            <a:ext cx="478849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http://www.cedars-sinai.edu/images/400913_LargeAcousticNeuroma.JPG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Acoustic Neuroma cont.</a:t>
            </a:r>
          </a:p>
        </p:txBody>
      </p:sp>
    </p:spTree>
    <p:extLst>
      <p:ext uri="{BB962C8B-B14F-4D97-AF65-F5344CB8AC3E}">
        <p14:creationId xmlns:p14="http://schemas.microsoft.com/office/powerpoint/2010/main" val="40464830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Arteriovenous Malformation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905000"/>
            <a:ext cx="10353762" cy="38862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Description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Most common vascular malformation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Characterized by direct artery to vein communication without an intervening capillary bed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Congenital lesion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Result of abnormal fetal development at 3 weeks gestation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336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Arteriovenous Malformation cont.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373086"/>
            <a:ext cx="10353762" cy="3418114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Males present during middle age, generally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Males slightly more affected than females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80% to 90% located in cerebrum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10% to 20% located in posterior fossa</a:t>
            </a:r>
          </a:p>
        </p:txBody>
      </p:sp>
    </p:spTree>
    <p:extLst>
      <p:ext uri="{BB962C8B-B14F-4D97-AF65-F5344CB8AC3E}">
        <p14:creationId xmlns:p14="http://schemas.microsoft.com/office/powerpoint/2010/main" val="3218966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Arteriovenous Malformation cont.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220686"/>
            <a:ext cx="10353762" cy="35705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Signs / symptoms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Clinical presentation depends on location / size of AVM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Most present between age 20-40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By age 50, 80% to 90% are symptomatic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Hemorrhage will present in approximately half of the cases!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Seizures and HA are other symptoms</a:t>
            </a:r>
          </a:p>
        </p:txBody>
      </p:sp>
    </p:spTree>
    <p:extLst>
      <p:ext uri="{BB962C8B-B14F-4D97-AF65-F5344CB8AC3E}">
        <p14:creationId xmlns:p14="http://schemas.microsoft.com/office/powerpoint/2010/main" val="34460745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Arteriovenous Malformation cont.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2002971"/>
            <a:ext cx="10353762" cy="3788229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Imaging characteristics (CT)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Isodense to slightly Hyperdense without IV contrast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Calcification in 25% to 30%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Hyperdense “worm-like” appearing vessels with IV contrast enhancement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Imaging characteristics (MRI)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T1 and T2 weighted spin echo imaging will demonstrate worm-like, signal voids</a:t>
            </a:r>
          </a:p>
        </p:txBody>
      </p:sp>
    </p:spTree>
    <p:extLst>
      <p:ext uri="{BB962C8B-B14F-4D97-AF65-F5344CB8AC3E}">
        <p14:creationId xmlns:p14="http://schemas.microsoft.com/office/powerpoint/2010/main" val="10502794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Arteriovenous Malformation cont.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34178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Treatment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Depends on age and health of patient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Treatment may include: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Surgical intervention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Endovascular embolization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Stereotactic Rad Tx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Prognosis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10% mortality rate, when hemorrhage is present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128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erebral av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961" y="1770116"/>
            <a:ext cx="1832463" cy="431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00"/>
                </a:solidFill>
              </a:rPr>
              <a:t>Arteriovenous Malformation cont.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1224" y="6271859"/>
            <a:ext cx="77841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http://www.learningradiology.com/archives04/COW%20119-AVM%20of%20Brain/avmcorrect.htm</a:t>
            </a:r>
          </a:p>
        </p:txBody>
      </p:sp>
    </p:spTree>
    <p:extLst>
      <p:ext uri="{BB962C8B-B14F-4D97-AF65-F5344CB8AC3E}">
        <p14:creationId xmlns:p14="http://schemas.microsoft.com/office/powerpoint/2010/main" val="28329633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Arteriovenous Malformation cont.</a:t>
            </a:r>
          </a:p>
        </p:txBody>
      </p:sp>
      <p:pic>
        <p:nvPicPr>
          <p:cNvPr id="152579" name="Picture 3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9" y="1333500"/>
            <a:ext cx="332422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4343400" y="5715001"/>
            <a:ext cx="39565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http://www.ajronline.org/cgi/content-nw/full/179/2/509/FIG6</a:t>
            </a:r>
          </a:p>
        </p:txBody>
      </p:sp>
    </p:spTree>
    <p:extLst>
      <p:ext uri="{BB962C8B-B14F-4D97-AF65-F5344CB8AC3E}">
        <p14:creationId xmlns:p14="http://schemas.microsoft.com/office/powerpoint/2010/main" val="33343460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Arteriovenous Malformation cont.</a:t>
            </a:r>
          </a:p>
        </p:txBody>
      </p:sp>
      <p:pic>
        <p:nvPicPr>
          <p:cNvPr id="153603" name="Picture 3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338264"/>
            <a:ext cx="41910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4" name="Rectangle 4"/>
          <p:cNvSpPr>
            <a:spLocks noChangeArrowheads="1"/>
          </p:cNvSpPr>
          <p:nvPr/>
        </p:nvSpPr>
        <p:spPr bwMode="auto">
          <a:xfrm>
            <a:off x="4419601" y="5715001"/>
            <a:ext cx="386516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http://radiology.rsnajnls.org/cgi/content/figsonly/220/1/244</a:t>
            </a:r>
          </a:p>
        </p:txBody>
      </p:sp>
    </p:spTree>
    <p:extLst>
      <p:ext uri="{BB962C8B-B14F-4D97-AF65-F5344CB8AC3E}">
        <p14:creationId xmlns:p14="http://schemas.microsoft.com/office/powerpoint/2010/main" val="5585190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Intracranial Aneurysm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8"/>
            <a:ext cx="10353762" cy="4668351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Description 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Localized dilation of a cerebral artery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Berry aneurysm most common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Sac-like out pouching from an arterial junction within the circle of Willis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Often rupture, causing SAH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Etiology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Weakening may result from hemodynamic stresses: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Hypertension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Atherosclerosis</a:t>
            </a:r>
          </a:p>
          <a:p>
            <a:pPr lvl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732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Intracranial Aneurysm cont.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287351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Etiology cont.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Increased incidence with: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Polycystic kidney disease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Aortic coarctation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</a:rPr>
              <a:t>Family hx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  <a:p>
            <a:r>
              <a:rPr lang="en-US" altLang="en-US" dirty="0">
                <a:solidFill>
                  <a:srgbClr val="FFFF00"/>
                </a:solidFill>
              </a:rPr>
              <a:t>Epidemiology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Incidence slightly higher female vs. male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Peak occurrence 40 – 60 years of age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</a:rPr>
              <a:t>Anterior circulation affected 90%, with </a:t>
            </a:r>
            <a:r>
              <a:rPr lang="en-US" altLang="en-US" dirty="0" err="1">
                <a:solidFill>
                  <a:srgbClr val="FFFF00"/>
                </a:solidFill>
              </a:rPr>
              <a:t>vertebro</a:t>
            </a:r>
            <a:r>
              <a:rPr lang="en-US" altLang="en-US" dirty="0">
                <a:solidFill>
                  <a:srgbClr val="FFFF00"/>
                </a:solidFill>
              </a:rPr>
              <a:t>-basilar circulation other 10%</a:t>
            </a:r>
          </a:p>
          <a:p>
            <a:pPr lvl="2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263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1455</TotalTime>
  <Words>13979</Words>
  <Application>Microsoft Office PowerPoint</Application>
  <PresentationFormat>Widescreen</PresentationFormat>
  <Paragraphs>2513</Paragraphs>
  <Slides>425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425</vt:i4>
      </vt:variant>
    </vt:vector>
  </HeadingPairs>
  <TitlesOfParts>
    <vt:vector size="429" baseType="lpstr">
      <vt:lpstr>Arial</vt:lpstr>
      <vt:lpstr>Calisto MT</vt:lpstr>
      <vt:lpstr>Wingdings 2</vt:lpstr>
      <vt:lpstr>Slate</vt:lpstr>
      <vt:lpstr>Pathology with CT and MR Sectional Anatomy Correlation</vt:lpstr>
      <vt:lpstr>PowerPoint Presentation</vt:lpstr>
      <vt:lpstr>Pathology of the Brain</vt:lpstr>
      <vt:lpstr>Acoustic Neuroma </vt:lpstr>
      <vt:lpstr>Acoustic Neuroma cont.</vt:lpstr>
      <vt:lpstr>Acoustic Neuroma cont.</vt:lpstr>
      <vt:lpstr>Acoustic Neuroma cont.</vt:lpstr>
      <vt:lpstr>Acoustic Neuroma cont.</vt:lpstr>
      <vt:lpstr>Acoustic Neuroma cont.</vt:lpstr>
      <vt:lpstr>Acoustic Neuroma cont.</vt:lpstr>
      <vt:lpstr>Brain Metastasis</vt:lpstr>
      <vt:lpstr>Brain Metastasis cont.</vt:lpstr>
      <vt:lpstr>Brain Metastasis cont.</vt:lpstr>
      <vt:lpstr>Brain Metastasis cont.</vt:lpstr>
      <vt:lpstr>Brain Metastasis cont.</vt:lpstr>
      <vt:lpstr>Brain Metastasis cont.</vt:lpstr>
      <vt:lpstr>Brain Metastasis cont.</vt:lpstr>
      <vt:lpstr>Brain Metastasis cont.</vt:lpstr>
      <vt:lpstr>Brain Metastasis cont.</vt:lpstr>
      <vt:lpstr>Brain Metastasis cont.</vt:lpstr>
      <vt:lpstr>Craniopharyngioma </vt:lpstr>
      <vt:lpstr>Craniopharyngioma cont.</vt:lpstr>
      <vt:lpstr>Craniopharyngioma cont.</vt:lpstr>
      <vt:lpstr>Craniopharyngioma cont.</vt:lpstr>
      <vt:lpstr>Craniopharyngioma cont.</vt:lpstr>
      <vt:lpstr>Craniopharyngioma cont.</vt:lpstr>
      <vt:lpstr>Craniopharyngioma cont.</vt:lpstr>
      <vt:lpstr>Craniopharyngioma cont.</vt:lpstr>
      <vt:lpstr>Craniopharyngioma cont.</vt:lpstr>
      <vt:lpstr>Glioblastoma Multiforme</vt:lpstr>
      <vt:lpstr>Glioblastoma Multiforme cont.</vt:lpstr>
      <vt:lpstr>Glioblastoma Multiforme cont.</vt:lpstr>
      <vt:lpstr>Glioblastoma Multiforme cont.</vt:lpstr>
      <vt:lpstr>Glioblastoma Multiforme cont.</vt:lpstr>
      <vt:lpstr>Glioblastoma Multiforme cont.</vt:lpstr>
      <vt:lpstr>Glioblastoma Multiforme cont.</vt:lpstr>
      <vt:lpstr>Glioblastoma Multiforme cont.</vt:lpstr>
      <vt:lpstr>Glioblastoma Multiforme cont.</vt:lpstr>
      <vt:lpstr>Lipoma</vt:lpstr>
      <vt:lpstr>Lipoma cont.</vt:lpstr>
      <vt:lpstr>Lipoma cont.</vt:lpstr>
      <vt:lpstr>Lipoma cont.</vt:lpstr>
      <vt:lpstr>Lipoma cont.</vt:lpstr>
      <vt:lpstr>Lipoma cont.</vt:lpstr>
      <vt:lpstr>Lipoma cont.</vt:lpstr>
      <vt:lpstr>Medulloblastoma </vt:lpstr>
      <vt:lpstr>Medulloblastoma cont.</vt:lpstr>
      <vt:lpstr>Medulloblastoma cont.</vt:lpstr>
      <vt:lpstr>Medulloblastoma cont.</vt:lpstr>
      <vt:lpstr>Medulloblastoma cont.</vt:lpstr>
      <vt:lpstr>Medulloblastoma cont.</vt:lpstr>
      <vt:lpstr>Medulloblastoma cont.</vt:lpstr>
      <vt:lpstr>Medulloblastoma cont.</vt:lpstr>
      <vt:lpstr>Medulloblastoma cont.</vt:lpstr>
      <vt:lpstr>Meningioma</vt:lpstr>
      <vt:lpstr>Meningioma cont.</vt:lpstr>
      <vt:lpstr>Meningioma cont.</vt:lpstr>
      <vt:lpstr>Meningioma cont.</vt:lpstr>
      <vt:lpstr>Meningioma cont.</vt:lpstr>
      <vt:lpstr>Meningioma cont.</vt:lpstr>
      <vt:lpstr>Meningioma cont.</vt:lpstr>
      <vt:lpstr>Meningioma cont.</vt:lpstr>
      <vt:lpstr>Meningioma cont.</vt:lpstr>
      <vt:lpstr>Pituitary Adenoma</vt:lpstr>
      <vt:lpstr>Pituitary Adenoma cont.</vt:lpstr>
      <vt:lpstr>Pituitary Adenoma cont.</vt:lpstr>
      <vt:lpstr>Pituitary Adenoma cont.</vt:lpstr>
      <vt:lpstr>Pituitary Adenoma cont.</vt:lpstr>
      <vt:lpstr>Pituitary Adenoma cont.</vt:lpstr>
      <vt:lpstr>Pituitary Adenoma cont.</vt:lpstr>
      <vt:lpstr>Pituitary Adenoma cont.</vt:lpstr>
      <vt:lpstr>Pituitary Adenoma cont.</vt:lpstr>
      <vt:lpstr>Pathology of the Brain</vt:lpstr>
      <vt:lpstr>Agenesis of the Corpus Callosum</vt:lpstr>
      <vt:lpstr>Agenesis of the Corpus Callosum cont.</vt:lpstr>
      <vt:lpstr>Agenesis of the Corpus Callosum cont.</vt:lpstr>
      <vt:lpstr>Agenesis of the Corpus Callosum cont.</vt:lpstr>
      <vt:lpstr>Agenesis of the Corpus Callosum cont.</vt:lpstr>
      <vt:lpstr>Agenesis of the Corpus Callosum cont.</vt:lpstr>
      <vt:lpstr>Agenesis of the Corpus Callosum cont.</vt:lpstr>
      <vt:lpstr>Hydrocephalus </vt:lpstr>
      <vt:lpstr>Hydrocephalus cont. </vt:lpstr>
      <vt:lpstr>Hydrocephalus cont. </vt:lpstr>
      <vt:lpstr>Hydrocephalus cont. </vt:lpstr>
      <vt:lpstr>Hydrocephalus cont. </vt:lpstr>
      <vt:lpstr>Hydrocephalus cont. </vt:lpstr>
      <vt:lpstr>Hydrocephalus cont. </vt:lpstr>
      <vt:lpstr>Hydrocephalus cont. </vt:lpstr>
      <vt:lpstr>Pathology of the Brain</vt:lpstr>
      <vt:lpstr>Arteriovenous Malformation</vt:lpstr>
      <vt:lpstr>Arteriovenous Malformation cont.</vt:lpstr>
      <vt:lpstr>Arteriovenous Malformation cont.</vt:lpstr>
      <vt:lpstr>Arteriovenous Malformation cont.</vt:lpstr>
      <vt:lpstr>Arteriovenous Malformation cont.</vt:lpstr>
      <vt:lpstr>Arteriovenous Malformation cont.</vt:lpstr>
      <vt:lpstr>Arteriovenous Malformation cont.</vt:lpstr>
      <vt:lpstr>Arteriovenous Malformation cont.</vt:lpstr>
      <vt:lpstr>Intracranial Aneurysm</vt:lpstr>
      <vt:lpstr>Intracranial Aneurysm cont.</vt:lpstr>
      <vt:lpstr>Intracranial Aneurysm cont.</vt:lpstr>
      <vt:lpstr>Intracranial Aneurysm cont.</vt:lpstr>
      <vt:lpstr>Intracranial Aneurysm cont.</vt:lpstr>
      <vt:lpstr>Intracranial Aneurysm cont.</vt:lpstr>
      <vt:lpstr>Intracranial Aneurysm cont.</vt:lpstr>
      <vt:lpstr>Intracranial Aneurysm cont.</vt:lpstr>
      <vt:lpstr>Intracranial Aneurysm cont.</vt:lpstr>
      <vt:lpstr>Ischemic Stroke (CVA)</vt:lpstr>
      <vt:lpstr>Ischemic Stroke (CVA) cont.</vt:lpstr>
      <vt:lpstr>Ischemic Stroke (CVA) cont.</vt:lpstr>
      <vt:lpstr>Ischemic Stroke (CVA) cont.</vt:lpstr>
      <vt:lpstr>Ischemic Stroke (CVA) cont.</vt:lpstr>
      <vt:lpstr>Ischemic Stroke (CVA) cont.</vt:lpstr>
      <vt:lpstr>Ischemic Stroke (CVA) cont.</vt:lpstr>
      <vt:lpstr>Pathology of the Brain</vt:lpstr>
      <vt:lpstr>Abscess</vt:lpstr>
      <vt:lpstr>Abscess cont.</vt:lpstr>
      <vt:lpstr>Abscess cont.</vt:lpstr>
      <vt:lpstr>Abscess cont.</vt:lpstr>
      <vt:lpstr>Abscess cont.</vt:lpstr>
      <vt:lpstr>Abscess cont.</vt:lpstr>
      <vt:lpstr>Abscess cont.</vt:lpstr>
      <vt:lpstr>Abscess cont.</vt:lpstr>
      <vt:lpstr>Abscess cont.</vt:lpstr>
      <vt:lpstr>Multiple sclerosis</vt:lpstr>
      <vt:lpstr>Multiple sclerosis cont.</vt:lpstr>
      <vt:lpstr>Multiple sclerosis cont.</vt:lpstr>
      <vt:lpstr>Multiple sclerosis cont.</vt:lpstr>
      <vt:lpstr>Multiple sclerosis cont.</vt:lpstr>
      <vt:lpstr>Multiple sclerosis cont.</vt:lpstr>
      <vt:lpstr>Pathology of the Spine</vt:lpstr>
      <vt:lpstr>Arnold – Chiari Malformation</vt:lpstr>
      <vt:lpstr>Arnold – Chiari Malformation cont.</vt:lpstr>
      <vt:lpstr>Arnold – Chiari Malformation cont.</vt:lpstr>
      <vt:lpstr>Arnold – Chiari Malformation cont.</vt:lpstr>
      <vt:lpstr>Arnold – Chiari Malformation Type I</vt:lpstr>
      <vt:lpstr>Arnold – Chiari Malformation Type II</vt:lpstr>
      <vt:lpstr>Arnold – Chiari Malformation Type III</vt:lpstr>
      <vt:lpstr>Syringomyelia / Hydromyelia</vt:lpstr>
      <vt:lpstr>Syringomyelia / Hydromyelia cont.</vt:lpstr>
      <vt:lpstr>Syringomyelia / Hydromyelia cont.</vt:lpstr>
      <vt:lpstr>Syringomyelia / Hydromyelia cont.</vt:lpstr>
      <vt:lpstr>Syringomyelia / Hydromyelia cont.</vt:lpstr>
      <vt:lpstr>Syringomyelia / Hydromyelia cont.</vt:lpstr>
      <vt:lpstr>Syringomyelia / Hydromyelia cont.</vt:lpstr>
      <vt:lpstr>Syringomyelia / Hydromyelia cont.</vt:lpstr>
      <vt:lpstr>Syringomyelia / Hydromyelia cont.</vt:lpstr>
      <vt:lpstr>Pathology of the Spine</vt:lpstr>
      <vt:lpstr>Herniated disc</vt:lpstr>
      <vt:lpstr>Herniated disc cont.</vt:lpstr>
      <vt:lpstr>Herniated disc cont.</vt:lpstr>
      <vt:lpstr>Herniated disc cont.</vt:lpstr>
      <vt:lpstr>Herniated disc cont.</vt:lpstr>
      <vt:lpstr>Herniated disc cont.</vt:lpstr>
      <vt:lpstr>Herniated disc cont.</vt:lpstr>
      <vt:lpstr>Herniated disc cont.</vt:lpstr>
      <vt:lpstr>Herniated disc cont.</vt:lpstr>
      <vt:lpstr>Spinal stenosis</vt:lpstr>
      <vt:lpstr>Spinal stenosis cont.</vt:lpstr>
      <vt:lpstr>Spinal stenosis cont.</vt:lpstr>
      <vt:lpstr>Spinal stenosis cont.</vt:lpstr>
      <vt:lpstr>Spinal stenosis cont.</vt:lpstr>
      <vt:lpstr>Spinal stenosis cont.</vt:lpstr>
      <vt:lpstr>Spinal stenosis cont.</vt:lpstr>
      <vt:lpstr>Spondylolisthesis </vt:lpstr>
      <vt:lpstr>Spondylolisthesis cont.</vt:lpstr>
      <vt:lpstr>Spondylolisthesis cont.</vt:lpstr>
      <vt:lpstr>Spondylolisthesis cont.</vt:lpstr>
      <vt:lpstr>Spondylolisthesis cont.</vt:lpstr>
      <vt:lpstr>Spondylolisthesis cont.</vt:lpstr>
      <vt:lpstr>Spondylolisthesis cont.</vt:lpstr>
      <vt:lpstr>Spondylolisthesis cont.</vt:lpstr>
      <vt:lpstr>Spondylolisthesis cont.</vt:lpstr>
      <vt:lpstr>Pathology of the Spine</vt:lpstr>
      <vt:lpstr>Spinal Cord MS</vt:lpstr>
      <vt:lpstr>Spinal Cord MS cont.</vt:lpstr>
      <vt:lpstr>Spinal Cord MS cont.</vt:lpstr>
      <vt:lpstr>Spinal Cord MS cont.</vt:lpstr>
      <vt:lpstr>Spinal Cord MS cont.</vt:lpstr>
      <vt:lpstr>Spinal Cord MS cont.</vt:lpstr>
      <vt:lpstr>Vertebral Osteomyelitis</vt:lpstr>
      <vt:lpstr>Vertebral Osteomyelitis cont.</vt:lpstr>
      <vt:lpstr>Vertebral Osteomyelitis cont.</vt:lpstr>
      <vt:lpstr>Vertebral Osteomyelitis cont.</vt:lpstr>
      <vt:lpstr>Vertebral Osteomyelitis cont.</vt:lpstr>
      <vt:lpstr>Vertebral Osteomyelitis cont.</vt:lpstr>
      <vt:lpstr>Vertebral Osteomyelitis cont.</vt:lpstr>
      <vt:lpstr>Pathology of the Spine</vt:lpstr>
      <vt:lpstr>Spinal cord Ependymoma</vt:lpstr>
      <vt:lpstr>Spinal cord Ependymoma cont.</vt:lpstr>
      <vt:lpstr>Spinal cord Ependymoma cont.</vt:lpstr>
      <vt:lpstr>Spinal cord Ependymoma cont.</vt:lpstr>
      <vt:lpstr>Spinal cord Ependymoma cont.</vt:lpstr>
      <vt:lpstr>Spinal cord Ependymoma cont.</vt:lpstr>
      <vt:lpstr>Spinal Hemangioma</vt:lpstr>
      <vt:lpstr>Spinal Hemangioma cont.</vt:lpstr>
      <vt:lpstr>Spinal Hemangioma cont.</vt:lpstr>
      <vt:lpstr>Spinal Hemangioma cont.</vt:lpstr>
      <vt:lpstr>Spinal Hemangioma cont.</vt:lpstr>
      <vt:lpstr>Spinal Hemangioma cont.</vt:lpstr>
      <vt:lpstr>Spinal Hemangioma cont.</vt:lpstr>
      <vt:lpstr>Spinal metastases</vt:lpstr>
      <vt:lpstr>Spinal metastases cont.</vt:lpstr>
      <vt:lpstr>Spinal metastases cont.</vt:lpstr>
      <vt:lpstr>Spinal metastases cont.</vt:lpstr>
      <vt:lpstr>Spinal metastases cont.</vt:lpstr>
      <vt:lpstr>Spinal metastases cont.</vt:lpstr>
      <vt:lpstr>Spinal metastases cont.</vt:lpstr>
      <vt:lpstr>Spinal metastases cont.</vt:lpstr>
      <vt:lpstr>Spinal metastases cont.</vt:lpstr>
      <vt:lpstr>Pathology of the Spine</vt:lpstr>
      <vt:lpstr>Vertebral Compression fracture</vt:lpstr>
      <vt:lpstr>Vertebral Compression fracture cont.</vt:lpstr>
      <vt:lpstr>Vertebral Compression fracture cont.</vt:lpstr>
      <vt:lpstr>Vertebral Compression fracture cont.</vt:lpstr>
      <vt:lpstr>Vertebral Compression fracture cont.</vt:lpstr>
      <vt:lpstr>Vertebral Compression fracture cont.</vt:lpstr>
      <vt:lpstr>Spinal Cord Hematoma</vt:lpstr>
      <vt:lpstr>Spinal Cord Hematoma cont.</vt:lpstr>
      <vt:lpstr>Spinal Cord Hematoma cont.</vt:lpstr>
      <vt:lpstr>Spinal Cord Hematoma cont.</vt:lpstr>
      <vt:lpstr>Spinal Cord Hematoma cont.</vt:lpstr>
      <vt:lpstr>Spinal Cord Hematoma cont.</vt:lpstr>
      <vt:lpstr>Spinal Cord Hematoma cont.</vt:lpstr>
      <vt:lpstr>Spinal Cord Hematoma cont.</vt:lpstr>
      <vt:lpstr>Pathology of the Neck and Chest</vt:lpstr>
      <vt:lpstr>Paraganglioma Glomus tumor</vt:lpstr>
      <vt:lpstr>Paraganglioma Glomus tumor cont.</vt:lpstr>
      <vt:lpstr>Paraganglioma Glomus tumor cont.</vt:lpstr>
      <vt:lpstr>Paraganglioma Glomus tumor cont.</vt:lpstr>
      <vt:lpstr>Paraganglioma Glomus tumor cont.</vt:lpstr>
      <vt:lpstr>Paraganglioma Glomus tumor cont.</vt:lpstr>
      <vt:lpstr>Paraganglioma Glomus tumor cont.</vt:lpstr>
      <vt:lpstr>Paraganglioma Glomus tumor cont.</vt:lpstr>
      <vt:lpstr>Parotid Gland Tumor Benign Adenoma</vt:lpstr>
      <vt:lpstr>Parotid Gland Tumor Benign Adenoma cont.</vt:lpstr>
      <vt:lpstr>Parotid Gland Tumor Benign Adenoma cont.</vt:lpstr>
      <vt:lpstr>Parotid Gland Tumor Benign Adenoma cont.</vt:lpstr>
      <vt:lpstr>Parotid Gland Tumor Benign Adenoma cont.</vt:lpstr>
      <vt:lpstr>Parotid Gland Tumor Benign Adenoma cont.</vt:lpstr>
      <vt:lpstr>Parotid Gland Tumor Benign Adenoma cont.</vt:lpstr>
      <vt:lpstr>Parotid Gland Tumor Benign Adenoma cont.</vt:lpstr>
      <vt:lpstr>Submandibular Salivary Gland Abscess</vt:lpstr>
      <vt:lpstr>Submandibular Salivary Gland Abscess cont.</vt:lpstr>
      <vt:lpstr>Submandibular Salivary Gland Abscess cont.</vt:lpstr>
      <vt:lpstr>Submandibular Salivary Gland Abscess cont.</vt:lpstr>
      <vt:lpstr>Submandibular Salivary Gland Abscess cont.</vt:lpstr>
      <vt:lpstr>Submandibular Salivary Gland Abscess cont.</vt:lpstr>
      <vt:lpstr>Aortic Dissection</vt:lpstr>
      <vt:lpstr>Aortic Dissection cont.</vt:lpstr>
      <vt:lpstr>Aortic Dissection cont.</vt:lpstr>
      <vt:lpstr>Aortic Dissection cont.</vt:lpstr>
      <vt:lpstr>Aortic Dissection cont.</vt:lpstr>
      <vt:lpstr>Aortic Dissection cont.</vt:lpstr>
      <vt:lpstr>Aortic Dissection cont.</vt:lpstr>
      <vt:lpstr>Aortic Dissection cont.</vt:lpstr>
      <vt:lpstr>Aortic Dissection cont.</vt:lpstr>
      <vt:lpstr>Pathology of the Abdomen</vt:lpstr>
      <vt:lpstr>Cavernous Hemangioma</vt:lpstr>
      <vt:lpstr>Cavernous Hemangioma cont.</vt:lpstr>
      <vt:lpstr>Cavernous Hemangioma cont.</vt:lpstr>
      <vt:lpstr>Cavernous Hemangioma cont.</vt:lpstr>
      <vt:lpstr>Cavernous Hemangioma cont.</vt:lpstr>
      <vt:lpstr>Cavernous Hemangioma cont.</vt:lpstr>
      <vt:lpstr>Cavernous Hemangioma cont.</vt:lpstr>
      <vt:lpstr>Cavernous Hemangioma cont.</vt:lpstr>
      <vt:lpstr>Fatty Infiltration of the Liver</vt:lpstr>
      <vt:lpstr>Fatty Infiltration of the Liver cont.</vt:lpstr>
      <vt:lpstr>Fatty Infiltration of the Liver cont.</vt:lpstr>
      <vt:lpstr>Fatty Infiltration of the Liver cont.</vt:lpstr>
      <vt:lpstr>Fatty Infiltration of the Liver cont.</vt:lpstr>
      <vt:lpstr>Fatty Infiltration of the Liver cont.</vt:lpstr>
      <vt:lpstr>Fatty Infiltration of the Liver cont.</vt:lpstr>
      <vt:lpstr>Fatty Infiltration of the Liver cont.</vt:lpstr>
      <vt:lpstr>Hepatic Metastases</vt:lpstr>
      <vt:lpstr>Hepatic Metastases cont.</vt:lpstr>
      <vt:lpstr>Hepatic Metastases cont.</vt:lpstr>
      <vt:lpstr>Hepatic Metastases cont.</vt:lpstr>
      <vt:lpstr>Hepatic Metastases cont.</vt:lpstr>
      <vt:lpstr>Hepatic Metastases cont.</vt:lpstr>
      <vt:lpstr>Hepatic Metastases cont.</vt:lpstr>
      <vt:lpstr>Hepatic Metastases cont.</vt:lpstr>
      <vt:lpstr>Hepatoma </vt:lpstr>
      <vt:lpstr>Hepatoma cont.</vt:lpstr>
      <vt:lpstr>Hepatoma cont.</vt:lpstr>
      <vt:lpstr>Hepatoma cont.</vt:lpstr>
      <vt:lpstr>Hepatoma cont.</vt:lpstr>
      <vt:lpstr>Hepatoma cont.</vt:lpstr>
      <vt:lpstr>Hepatoma cont.</vt:lpstr>
      <vt:lpstr>Hepatoma cont.</vt:lpstr>
      <vt:lpstr>Pathology of the Abdomen</vt:lpstr>
      <vt:lpstr>Choledocholithiasis </vt:lpstr>
      <vt:lpstr>Choledocholithiasis cont.</vt:lpstr>
      <vt:lpstr>Choledocholithiasis cont.</vt:lpstr>
      <vt:lpstr>Choledocholithiasis cont.</vt:lpstr>
      <vt:lpstr>Choledocholithiasis cont.</vt:lpstr>
      <vt:lpstr>Choledocholithiasis cont.</vt:lpstr>
      <vt:lpstr>Choledocholithiasis cont.</vt:lpstr>
      <vt:lpstr>Choledocholithiasis cont.</vt:lpstr>
      <vt:lpstr>Pancreatic Adenocarcinoma</vt:lpstr>
      <vt:lpstr>Pancreatic Adenocarcinoma cont.</vt:lpstr>
      <vt:lpstr>Pancreatic Adenocarcinoma cont.</vt:lpstr>
      <vt:lpstr>Pancreatic Adenocarcinoma cont.</vt:lpstr>
      <vt:lpstr>Pancreatic Adenocarcinoma cont.</vt:lpstr>
      <vt:lpstr>Pancreatic Adenocarcinoma cont.</vt:lpstr>
      <vt:lpstr>Pancreatic Adenocarcinoma cont.</vt:lpstr>
      <vt:lpstr>Pancreatic Adenocarcinoma cont.</vt:lpstr>
      <vt:lpstr>Pancreatic Pseudocyst</vt:lpstr>
      <vt:lpstr>Pancreatic Pseudocyst cont.</vt:lpstr>
      <vt:lpstr>Pancreatic Pseudocyst cont.</vt:lpstr>
      <vt:lpstr>Pancreatic Pseudocyst cont.</vt:lpstr>
      <vt:lpstr>Pancreatic Pseudocyst cont.</vt:lpstr>
      <vt:lpstr>Pancreatic Pseudocyst cont.</vt:lpstr>
      <vt:lpstr>Pathology of the Abdomen</vt:lpstr>
      <vt:lpstr>Angiomyolipoma </vt:lpstr>
      <vt:lpstr>Angiomyolipoma cont.</vt:lpstr>
      <vt:lpstr>Angiomyolipoma cont.</vt:lpstr>
      <vt:lpstr>Angiomyolipoma cont.</vt:lpstr>
      <vt:lpstr>Angiomyolipoma cont.</vt:lpstr>
      <vt:lpstr>Angiomyolipoma cont.</vt:lpstr>
      <vt:lpstr>Angiomyolipoma cont.</vt:lpstr>
      <vt:lpstr>Renal Artery Stenosis</vt:lpstr>
      <vt:lpstr>Renal Artery Stenosis cont.</vt:lpstr>
      <vt:lpstr>Renal Artery Stenosis cont.</vt:lpstr>
      <vt:lpstr>Renal Artery Stenosis cont.</vt:lpstr>
      <vt:lpstr>Renal Artery Stenosis cont.</vt:lpstr>
      <vt:lpstr>Renal Artery Stenosis cont.</vt:lpstr>
      <vt:lpstr>Renal Artery Stenosis cont.</vt:lpstr>
      <vt:lpstr>Renal Cell Carcinoma</vt:lpstr>
      <vt:lpstr>Renal Cell Carcinoma cont.</vt:lpstr>
      <vt:lpstr>Renal Cell Carcinoma cont.</vt:lpstr>
      <vt:lpstr>Renal Cell Carcinoma cont.</vt:lpstr>
      <vt:lpstr>Renal Cell Carcinoma cont.</vt:lpstr>
      <vt:lpstr>Renal Cell Carcinoma cont.</vt:lpstr>
      <vt:lpstr>Renal Cell Carcinoma cont.</vt:lpstr>
      <vt:lpstr>Pathology of the Abdomen</vt:lpstr>
      <vt:lpstr>Adenomyosis </vt:lpstr>
      <vt:lpstr>Adenomyosis cont.</vt:lpstr>
      <vt:lpstr>Adenomyosis cont.</vt:lpstr>
      <vt:lpstr>Adenomyosis cont.</vt:lpstr>
      <vt:lpstr>Adenomyosis cont.</vt:lpstr>
      <vt:lpstr>Adenomyosis cont.</vt:lpstr>
      <vt:lpstr>Uterine Leiomyoma  (Uterine Fibroids)</vt:lpstr>
      <vt:lpstr>Uterine Leiomyoma  (Uterine Fibroids) cont.</vt:lpstr>
      <vt:lpstr>Uterine Leiomyoma  (Uterine Fibroids) cont.</vt:lpstr>
      <vt:lpstr>Uterine Leiomyoma  (Uterine Fibroids) cont.</vt:lpstr>
      <vt:lpstr>Uterine Leiomyoma  (Uterine Fibroids) cont.</vt:lpstr>
      <vt:lpstr>Uterine Leiomyoma  (Uterine Fibroids) cont.</vt:lpstr>
      <vt:lpstr>Uterine Leiomyoma  (Uterine Fibroids) cont.</vt:lpstr>
      <vt:lpstr>Ovarian Cyst </vt:lpstr>
      <vt:lpstr>Ovarian Cyst cont.</vt:lpstr>
      <vt:lpstr>Ovarian Cyst cont.</vt:lpstr>
      <vt:lpstr>Ovarian Cyst cont.</vt:lpstr>
      <vt:lpstr>Ovarian Cyst cont.</vt:lpstr>
      <vt:lpstr>Ovarian Cyst cont.</vt:lpstr>
      <vt:lpstr>Pathology of the Musculoskeletal System</vt:lpstr>
      <vt:lpstr>Hill – Sachs Defect</vt:lpstr>
      <vt:lpstr>Hill – Sachs Defect cont.</vt:lpstr>
      <vt:lpstr>Hill – Sachs Defect cont.</vt:lpstr>
      <vt:lpstr>Hill – Sachs Defect cont.</vt:lpstr>
      <vt:lpstr>Hill – Sachs Defect cont.</vt:lpstr>
      <vt:lpstr>Hill – Sachs Defect cont.</vt:lpstr>
      <vt:lpstr>Hill – Sachs Defect cont.</vt:lpstr>
      <vt:lpstr>Hill – Sachs Defect cont.</vt:lpstr>
      <vt:lpstr>Rotator Cuff Tear</vt:lpstr>
      <vt:lpstr>Rotator Cuff Tear cont.</vt:lpstr>
      <vt:lpstr>Rotator Cuff Tear cont.</vt:lpstr>
      <vt:lpstr>Rotator Cuff Tear cont.</vt:lpstr>
      <vt:lpstr>Rotator Cuff Tear cont.</vt:lpstr>
      <vt:lpstr>Rotator Cuff Tear cont.</vt:lpstr>
      <vt:lpstr>Musculoskeletal Pathology</vt:lpstr>
      <vt:lpstr>Triceps Tendon Tear</vt:lpstr>
      <vt:lpstr>Triceps Tendon Tear cont.</vt:lpstr>
      <vt:lpstr>Triceps Tendon Tear cont.</vt:lpstr>
      <vt:lpstr>Triceps Tendon Tear cont.</vt:lpstr>
      <vt:lpstr>Triceps Tendon Tear cont.</vt:lpstr>
      <vt:lpstr>Triceps Tendon Tear cont.</vt:lpstr>
      <vt:lpstr>Musculoskeletal Pathology</vt:lpstr>
      <vt:lpstr>Ganglion Cyst</vt:lpstr>
      <vt:lpstr>Ganglion Cyst cont.</vt:lpstr>
      <vt:lpstr>Ganglion Cyst cont.</vt:lpstr>
      <vt:lpstr>Ganglion Cyst cont.</vt:lpstr>
      <vt:lpstr>Ganglion Cyst cont.</vt:lpstr>
      <vt:lpstr>Ganglion Cyst cont.</vt:lpstr>
      <vt:lpstr>Ganglion Cyst cont.</vt:lpstr>
      <vt:lpstr>Musculoskeletal Pathology</vt:lpstr>
      <vt:lpstr>Avascular Necrosis (AVN)</vt:lpstr>
      <vt:lpstr>Avascular Necrosis (AVN) cont.</vt:lpstr>
      <vt:lpstr>Avascular Necrosis (AVN) cont.</vt:lpstr>
      <vt:lpstr>Avascular Necrosis (AVN) cont.</vt:lpstr>
      <vt:lpstr>Avascular Necrosis (AVN) cont.</vt:lpstr>
      <vt:lpstr>Avascular Necrosis (AVN) cont.</vt:lpstr>
      <vt:lpstr>Avascular Necrosis (AVN) cont.</vt:lpstr>
      <vt:lpstr>Musculoskeletal Pathology</vt:lpstr>
      <vt:lpstr>Anterior Cruciate Ligament Tear</vt:lpstr>
      <vt:lpstr>Anterior Cruciate Ligament Tear cont.</vt:lpstr>
      <vt:lpstr>Anterior Cruciate Ligament Tear cont.</vt:lpstr>
      <vt:lpstr>Anterior Cruciate Ligament Tear cont.</vt:lpstr>
      <vt:lpstr>Anterior Cruciate Ligament Tear cont.</vt:lpstr>
      <vt:lpstr>Anterior Cruciate Ligament Tear cont.</vt:lpstr>
      <vt:lpstr>Posterior Cruciate Ligament Tear</vt:lpstr>
      <vt:lpstr>Posterior Cruciate Ligament Tear cont.</vt:lpstr>
      <vt:lpstr>Posterior Cruciate Ligament Tear cont.</vt:lpstr>
      <vt:lpstr>Posterior Cruciate Ligament Tear cont.</vt:lpstr>
      <vt:lpstr>Posterior Cruciate Ligament Tear cont.</vt:lpstr>
      <vt:lpstr>Posterior Cruciate Ligament Tear cont.</vt:lpstr>
      <vt:lpstr>Quadriceps Tendon Tear</vt:lpstr>
      <vt:lpstr>Quadriceps Tendon Tear cont.</vt:lpstr>
      <vt:lpstr>Quadriceps Tendon Tear cont.</vt:lpstr>
      <vt:lpstr>Quadriceps Tendon Tear cont.</vt:lpstr>
      <vt:lpstr>Quadriceps Tendon Tear cont.</vt:lpstr>
      <vt:lpstr>Radiographic Occult Fracture</vt:lpstr>
      <vt:lpstr>Radiographic Occult Fracture cont.</vt:lpstr>
      <vt:lpstr>Radiographic Occult Fracture cont.</vt:lpstr>
      <vt:lpstr>Radiographic Occult Fracture cont.</vt:lpstr>
      <vt:lpstr>Radiographic Occult Fracture cont.</vt:lpstr>
      <vt:lpstr>Unicameral Bone Cyst</vt:lpstr>
      <vt:lpstr>Unicameral Bone Cyst cont.</vt:lpstr>
      <vt:lpstr>Unicameral Bone Cyst cont.</vt:lpstr>
      <vt:lpstr>Unicameral Bone Cyst cont.</vt:lpstr>
      <vt:lpstr>Unicameral Bone Cyst cont.</vt:lpstr>
      <vt:lpstr>Unicameral Bone Cyst cont.</vt:lpstr>
      <vt:lpstr>Unicameral Bone Cyst cont.</vt:lpstr>
      <vt:lpstr>Unicameral Bone Cyst cont.</vt:lpstr>
      <vt:lpstr>Bibliography</vt:lpstr>
      <vt:lpstr>Thank you for your kind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Pathology with CT and MR Sectional Anatomy Correlation</dc:title>
  <dc:creator>Tom Haller</dc:creator>
  <cp:lastModifiedBy>Tom Haller</cp:lastModifiedBy>
  <cp:revision>88</cp:revision>
  <dcterms:created xsi:type="dcterms:W3CDTF">2016-12-05T01:53:26Z</dcterms:created>
  <dcterms:modified xsi:type="dcterms:W3CDTF">2019-01-19T18:11:55Z</dcterms:modified>
</cp:coreProperties>
</file>