
<file path=[Content_Types].xml><?xml version="1.0" encoding="utf-8"?>
<Types xmlns="http://schemas.openxmlformats.org/package/2006/content-types">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2" r:id="rId3"/>
    <p:sldMasterId id="2147483715" r:id="rId4"/>
  </p:sldMasterIdLst>
  <p:notesMasterIdLst>
    <p:notesMasterId r:id="rId26"/>
  </p:notesMasterIdLst>
  <p:sldIdLst>
    <p:sldId id="264" r:id="rId5"/>
    <p:sldId id="273" r:id="rId6"/>
    <p:sldId id="266" r:id="rId7"/>
    <p:sldId id="268" r:id="rId8"/>
    <p:sldId id="269" r:id="rId9"/>
    <p:sldId id="274" r:id="rId10"/>
    <p:sldId id="275" r:id="rId11"/>
    <p:sldId id="267" r:id="rId12"/>
    <p:sldId id="276" r:id="rId13"/>
    <p:sldId id="278" r:id="rId14"/>
    <p:sldId id="270" r:id="rId15"/>
    <p:sldId id="322" r:id="rId16"/>
    <p:sldId id="279" r:id="rId17"/>
    <p:sldId id="281" r:id="rId18"/>
    <p:sldId id="321" r:id="rId19"/>
    <p:sldId id="280" r:id="rId20"/>
    <p:sldId id="271" r:id="rId21"/>
    <p:sldId id="282" r:id="rId22"/>
    <p:sldId id="283" r:id="rId23"/>
    <p:sldId id="284" r:id="rId24"/>
    <p:sldId id="285" r:id="rId25"/>
  </p:sldIdLst>
  <p:sldSz cx="12192000" cy="6858000"/>
  <p:notesSz cx="7102475" cy="93884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714" autoAdjust="0"/>
  </p:normalViewPr>
  <p:slideViewPr>
    <p:cSldViewPr snapToGrid="0">
      <p:cViewPr varScale="1">
        <p:scale>
          <a:sx n="62" d="100"/>
          <a:sy n="62" d="100"/>
        </p:scale>
        <p:origin x="1056" y="-216"/>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BC63A-659C-4B7C-8786-3149626AD526}" type="doc">
      <dgm:prSet loTypeId="urn:microsoft.com/office/officeart/2008/layout/LinedList" loCatId="list" qsTypeId="urn:microsoft.com/office/officeart/2005/8/quickstyle/simple3" qsCatId="simple" csTypeId="urn:microsoft.com/office/officeart/2005/8/colors/colorful5" csCatId="colorful"/>
      <dgm:spPr/>
      <dgm:t>
        <a:bodyPr/>
        <a:lstStyle/>
        <a:p>
          <a:endParaRPr lang="en-US"/>
        </a:p>
      </dgm:t>
    </dgm:pt>
    <dgm:pt modelId="{B0FACF0A-3AAE-474D-AC10-D447A6F8FAB0}">
      <dgm:prSet/>
      <dgm:spPr/>
      <dgm:t>
        <a:bodyPr/>
        <a:lstStyle/>
        <a:p>
          <a:r>
            <a:rPr lang="en-US"/>
            <a:t>Five Ohio technologists have been President of the American Society of Radiologic Technologists:</a:t>
          </a:r>
        </a:p>
      </dgm:t>
    </dgm:pt>
    <dgm:pt modelId="{4E1C8F8A-8232-4B16-A54D-A221579E5B14}" type="parTrans" cxnId="{DC302EC7-2270-44E8-A9E2-B66DCDDCBA19}">
      <dgm:prSet/>
      <dgm:spPr/>
      <dgm:t>
        <a:bodyPr/>
        <a:lstStyle/>
        <a:p>
          <a:endParaRPr lang="en-US"/>
        </a:p>
      </dgm:t>
    </dgm:pt>
    <dgm:pt modelId="{BD314753-DE17-4CB5-905A-52E2293990FB}" type="sibTrans" cxnId="{DC302EC7-2270-44E8-A9E2-B66DCDDCBA19}">
      <dgm:prSet/>
      <dgm:spPr/>
      <dgm:t>
        <a:bodyPr/>
        <a:lstStyle/>
        <a:p>
          <a:endParaRPr lang="en-US"/>
        </a:p>
      </dgm:t>
    </dgm:pt>
    <dgm:pt modelId="{616E5D4B-0A73-4E4E-B799-D7E1E6A55849}">
      <dgm:prSet/>
      <dgm:spPr/>
      <dgm:t>
        <a:bodyPr/>
        <a:lstStyle/>
        <a:p>
          <a:r>
            <a:rPr lang="en-US"/>
            <a:t>Rubygrant Pennell, R.T., Columbus (1954-55)</a:t>
          </a:r>
        </a:p>
      </dgm:t>
    </dgm:pt>
    <dgm:pt modelId="{C4668DC9-3D3D-413D-BEA7-0A1A9E2FC141}" type="parTrans" cxnId="{F90B2212-5444-486E-A54D-E15A794D6B43}">
      <dgm:prSet/>
      <dgm:spPr/>
      <dgm:t>
        <a:bodyPr/>
        <a:lstStyle/>
        <a:p>
          <a:endParaRPr lang="en-US"/>
        </a:p>
      </dgm:t>
    </dgm:pt>
    <dgm:pt modelId="{289DEAA6-9BB8-4783-B415-8031F3B66604}" type="sibTrans" cxnId="{F90B2212-5444-486E-A54D-E15A794D6B43}">
      <dgm:prSet/>
      <dgm:spPr/>
      <dgm:t>
        <a:bodyPr/>
        <a:lstStyle/>
        <a:p>
          <a:endParaRPr lang="en-US"/>
        </a:p>
      </dgm:t>
    </dgm:pt>
    <dgm:pt modelId="{B9398D2B-4BE2-42EC-B133-068B93FAA034}">
      <dgm:prSet/>
      <dgm:spPr/>
      <dgm:t>
        <a:bodyPr/>
        <a:lstStyle/>
        <a:p>
          <a:r>
            <a:rPr lang="en-US"/>
            <a:t>Wilbur J Huston, R.T., Sandusky (1961-62)</a:t>
          </a:r>
        </a:p>
      </dgm:t>
    </dgm:pt>
    <dgm:pt modelId="{0A126373-C0DE-4E4D-AC59-F4473DC81399}" type="parTrans" cxnId="{FF3259F3-51D4-45BC-A037-70CA103A1556}">
      <dgm:prSet/>
      <dgm:spPr/>
      <dgm:t>
        <a:bodyPr/>
        <a:lstStyle/>
        <a:p>
          <a:endParaRPr lang="en-US"/>
        </a:p>
      </dgm:t>
    </dgm:pt>
    <dgm:pt modelId="{EFFFCEE9-8A7C-42DF-BBD8-C00798313341}" type="sibTrans" cxnId="{FF3259F3-51D4-45BC-A037-70CA103A1556}">
      <dgm:prSet/>
      <dgm:spPr/>
      <dgm:t>
        <a:bodyPr/>
        <a:lstStyle/>
        <a:p>
          <a:endParaRPr lang="en-US"/>
        </a:p>
      </dgm:t>
    </dgm:pt>
    <dgm:pt modelId="{81FC10DE-CFE1-49A7-A909-7C000F01CF0B}">
      <dgm:prSet/>
      <dgm:spPr/>
      <dgm:t>
        <a:bodyPr/>
        <a:lstStyle/>
        <a:p>
          <a:r>
            <a:rPr lang="en-US"/>
            <a:t>Roland C. McGowan, R.T., Cincinnati (1964-65)</a:t>
          </a:r>
        </a:p>
      </dgm:t>
    </dgm:pt>
    <dgm:pt modelId="{FD1CFB2E-BC28-4632-9172-34A40F02DC8A}" type="parTrans" cxnId="{50EB833F-972C-4AB7-A035-B16BD9E3595E}">
      <dgm:prSet/>
      <dgm:spPr/>
      <dgm:t>
        <a:bodyPr/>
        <a:lstStyle/>
        <a:p>
          <a:endParaRPr lang="en-US"/>
        </a:p>
      </dgm:t>
    </dgm:pt>
    <dgm:pt modelId="{48635BC7-DFDA-4B34-96D6-1123C1B84B3E}" type="sibTrans" cxnId="{50EB833F-972C-4AB7-A035-B16BD9E3595E}">
      <dgm:prSet/>
      <dgm:spPr/>
      <dgm:t>
        <a:bodyPr/>
        <a:lstStyle/>
        <a:p>
          <a:endParaRPr lang="en-US"/>
        </a:p>
      </dgm:t>
    </dgm:pt>
    <dgm:pt modelId="{DE7B6B36-142D-4E77-9A44-A70A8B971A10}">
      <dgm:prSet/>
      <dgm:spPr/>
      <dgm:t>
        <a:bodyPr/>
        <a:lstStyle/>
        <a:p>
          <a:r>
            <a:rPr lang="en-US"/>
            <a:t>Joan Parsons, R.T., Massillon (1984-85)</a:t>
          </a:r>
        </a:p>
      </dgm:t>
    </dgm:pt>
    <dgm:pt modelId="{0A1454D7-8E27-49D4-8126-803511A25AE0}" type="parTrans" cxnId="{76506A70-034D-41EE-8C0E-456CFE5D5AF8}">
      <dgm:prSet/>
      <dgm:spPr/>
      <dgm:t>
        <a:bodyPr/>
        <a:lstStyle/>
        <a:p>
          <a:endParaRPr lang="en-US"/>
        </a:p>
      </dgm:t>
    </dgm:pt>
    <dgm:pt modelId="{E089B125-7281-401B-BF85-F67DA27D4D72}" type="sibTrans" cxnId="{76506A70-034D-41EE-8C0E-456CFE5D5AF8}">
      <dgm:prSet/>
      <dgm:spPr/>
      <dgm:t>
        <a:bodyPr/>
        <a:lstStyle/>
        <a:p>
          <a:endParaRPr lang="en-US"/>
        </a:p>
      </dgm:t>
    </dgm:pt>
    <dgm:pt modelId="{E6F8EC30-396F-4025-9CA4-84D44E583D60}">
      <dgm:prSet/>
      <dgm:spPr/>
      <dgm:t>
        <a:bodyPr/>
        <a:lstStyle/>
        <a:p>
          <a:r>
            <a:rPr lang="en-US"/>
            <a:t>Julie Gill, R.T., Ashville (2013-2014)</a:t>
          </a:r>
        </a:p>
      </dgm:t>
    </dgm:pt>
    <dgm:pt modelId="{0A44118C-91AD-4FF0-94C1-7278C44C5610}" type="parTrans" cxnId="{C51C465E-1EBE-4515-BAA6-3E9C75561B65}">
      <dgm:prSet/>
      <dgm:spPr/>
      <dgm:t>
        <a:bodyPr/>
        <a:lstStyle/>
        <a:p>
          <a:endParaRPr lang="en-US"/>
        </a:p>
      </dgm:t>
    </dgm:pt>
    <dgm:pt modelId="{C931E610-B257-4F69-A70B-467848C7D0BD}" type="sibTrans" cxnId="{C51C465E-1EBE-4515-BAA6-3E9C75561B65}">
      <dgm:prSet/>
      <dgm:spPr/>
      <dgm:t>
        <a:bodyPr/>
        <a:lstStyle/>
        <a:p>
          <a:endParaRPr lang="en-US"/>
        </a:p>
      </dgm:t>
    </dgm:pt>
    <dgm:pt modelId="{85129E1A-6408-48B7-AA1F-067B2723BA55}" type="pres">
      <dgm:prSet presAssocID="{0B8BC63A-659C-4B7C-8786-3149626AD526}" presName="vert0" presStyleCnt="0">
        <dgm:presLayoutVars>
          <dgm:dir/>
          <dgm:animOne val="branch"/>
          <dgm:animLvl val="lvl"/>
        </dgm:presLayoutVars>
      </dgm:prSet>
      <dgm:spPr/>
    </dgm:pt>
    <dgm:pt modelId="{C2DFA2AB-0979-4AEF-85F8-27C3B955FAF1}" type="pres">
      <dgm:prSet presAssocID="{B0FACF0A-3AAE-474D-AC10-D447A6F8FAB0}" presName="thickLine" presStyleLbl="alignNode1" presStyleIdx="0" presStyleCnt="1"/>
      <dgm:spPr/>
    </dgm:pt>
    <dgm:pt modelId="{6930C7FD-30BE-4716-94B1-DAB3E4429160}" type="pres">
      <dgm:prSet presAssocID="{B0FACF0A-3AAE-474D-AC10-D447A6F8FAB0}" presName="horz1" presStyleCnt="0"/>
      <dgm:spPr/>
    </dgm:pt>
    <dgm:pt modelId="{28B3AECB-EEF3-489B-B285-75EE02957673}" type="pres">
      <dgm:prSet presAssocID="{B0FACF0A-3AAE-474D-AC10-D447A6F8FAB0}" presName="tx1" presStyleLbl="revTx" presStyleIdx="0" presStyleCnt="6"/>
      <dgm:spPr/>
    </dgm:pt>
    <dgm:pt modelId="{A9DA1932-B9FA-41CE-A387-4ED9491E87C5}" type="pres">
      <dgm:prSet presAssocID="{B0FACF0A-3AAE-474D-AC10-D447A6F8FAB0}" presName="vert1" presStyleCnt="0"/>
      <dgm:spPr/>
    </dgm:pt>
    <dgm:pt modelId="{B5AF05FF-C345-416E-A67E-D445770CE6D9}" type="pres">
      <dgm:prSet presAssocID="{616E5D4B-0A73-4E4E-B799-D7E1E6A55849}" presName="vertSpace2a" presStyleCnt="0"/>
      <dgm:spPr/>
    </dgm:pt>
    <dgm:pt modelId="{CC2CCEDC-4F53-4B51-BF31-88E2C0EB1EDE}" type="pres">
      <dgm:prSet presAssocID="{616E5D4B-0A73-4E4E-B799-D7E1E6A55849}" presName="horz2" presStyleCnt="0"/>
      <dgm:spPr/>
    </dgm:pt>
    <dgm:pt modelId="{7D91A54F-5205-40B0-AB12-FA24C3EC7768}" type="pres">
      <dgm:prSet presAssocID="{616E5D4B-0A73-4E4E-B799-D7E1E6A55849}" presName="horzSpace2" presStyleCnt="0"/>
      <dgm:spPr/>
    </dgm:pt>
    <dgm:pt modelId="{1F0B021B-4E85-4DD7-B3C2-AFF2F6502F8B}" type="pres">
      <dgm:prSet presAssocID="{616E5D4B-0A73-4E4E-B799-D7E1E6A55849}" presName="tx2" presStyleLbl="revTx" presStyleIdx="1" presStyleCnt="6"/>
      <dgm:spPr/>
    </dgm:pt>
    <dgm:pt modelId="{A8882271-8941-4806-AD48-EE61B3352F65}" type="pres">
      <dgm:prSet presAssocID="{616E5D4B-0A73-4E4E-B799-D7E1E6A55849}" presName="vert2" presStyleCnt="0"/>
      <dgm:spPr/>
    </dgm:pt>
    <dgm:pt modelId="{1136BE31-8E41-4B75-81F4-500E3C3021C8}" type="pres">
      <dgm:prSet presAssocID="{616E5D4B-0A73-4E4E-B799-D7E1E6A55849}" presName="thinLine2b" presStyleLbl="callout" presStyleIdx="0" presStyleCnt="5"/>
      <dgm:spPr/>
    </dgm:pt>
    <dgm:pt modelId="{3CE934B9-D480-4601-81EE-CAA1401C56CD}" type="pres">
      <dgm:prSet presAssocID="{616E5D4B-0A73-4E4E-B799-D7E1E6A55849}" presName="vertSpace2b" presStyleCnt="0"/>
      <dgm:spPr/>
    </dgm:pt>
    <dgm:pt modelId="{742C96AB-9C5B-45F5-933E-24C6987C2C52}" type="pres">
      <dgm:prSet presAssocID="{B9398D2B-4BE2-42EC-B133-068B93FAA034}" presName="horz2" presStyleCnt="0"/>
      <dgm:spPr/>
    </dgm:pt>
    <dgm:pt modelId="{BD622B9F-FD57-4E8C-A5F8-55E5E7C898A5}" type="pres">
      <dgm:prSet presAssocID="{B9398D2B-4BE2-42EC-B133-068B93FAA034}" presName="horzSpace2" presStyleCnt="0"/>
      <dgm:spPr/>
    </dgm:pt>
    <dgm:pt modelId="{3F9D1E28-144D-4554-8AEB-32BD177137C3}" type="pres">
      <dgm:prSet presAssocID="{B9398D2B-4BE2-42EC-B133-068B93FAA034}" presName="tx2" presStyleLbl="revTx" presStyleIdx="2" presStyleCnt="6"/>
      <dgm:spPr/>
    </dgm:pt>
    <dgm:pt modelId="{ED69CEB6-CCE2-40E6-BB77-70CD20EBE97F}" type="pres">
      <dgm:prSet presAssocID="{B9398D2B-4BE2-42EC-B133-068B93FAA034}" presName="vert2" presStyleCnt="0"/>
      <dgm:spPr/>
    </dgm:pt>
    <dgm:pt modelId="{969AE1FE-1699-4A07-B001-A132B9A25145}" type="pres">
      <dgm:prSet presAssocID="{B9398D2B-4BE2-42EC-B133-068B93FAA034}" presName="thinLine2b" presStyleLbl="callout" presStyleIdx="1" presStyleCnt="5"/>
      <dgm:spPr/>
    </dgm:pt>
    <dgm:pt modelId="{7013408E-1040-4A55-80A8-6240242A7942}" type="pres">
      <dgm:prSet presAssocID="{B9398D2B-4BE2-42EC-B133-068B93FAA034}" presName="vertSpace2b" presStyleCnt="0"/>
      <dgm:spPr/>
    </dgm:pt>
    <dgm:pt modelId="{4FC2371C-50A1-4836-919A-445A9A4CED2D}" type="pres">
      <dgm:prSet presAssocID="{81FC10DE-CFE1-49A7-A909-7C000F01CF0B}" presName="horz2" presStyleCnt="0"/>
      <dgm:spPr/>
    </dgm:pt>
    <dgm:pt modelId="{4412E8F7-D9F5-4B69-A844-4A85BE9720F3}" type="pres">
      <dgm:prSet presAssocID="{81FC10DE-CFE1-49A7-A909-7C000F01CF0B}" presName="horzSpace2" presStyleCnt="0"/>
      <dgm:spPr/>
    </dgm:pt>
    <dgm:pt modelId="{D1ABC6A5-24FE-43B6-A4C1-93CB1CF7C985}" type="pres">
      <dgm:prSet presAssocID="{81FC10DE-CFE1-49A7-A909-7C000F01CF0B}" presName="tx2" presStyleLbl="revTx" presStyleIdx="3" presStyleCnt="6"/>
      <dgm:spPr/>
    </dgm:pt>
    <dgm:pt modelId="{C24498A3-381A-4D55-A5A4-88ECBC30E39F}" type="pres">
      <dgm:prSet presAssocID="{81FC10DE-CFE1-49A7-A909-7C000F01CF0B}" presName="vert2" presStyleCnt="0"/>
      <dgm:spPr/>
    </dgm:pt>
    <dgm:pt modelId="{FCB035D3-0AAB-4BAB-A38B-33BA60CC415C}" type="pres">
      <dgm:prSet presAssocID="{81FC10DE-CFE1-49A7-A909-7C000F01CF0B}" presName="thinLine2b" presStyleLbl="callout" presStyleIdx="2" presStyleCnt="5"/>
      <dgm:spPr/>
    </dgm:pt>
    <dgm:pt modelId="{11D58DE6-B8B6-4C99-9AEA-6B1C87825156}" type="pres">
      <dgm:prSet presAssocID="{81FC10DE-CFE1-49A7-A909-7C000F01CF0B}" presName="vertSpace2b" presStyleCnt="0"/>
      <dgm:spPr/>
    </dgm:pt>
    <dgm:pt modelId="{9A824FCD-79D3-43E2-A9D8-975A664BA404}" type="pres">
      <dgm:prSet presAssocID="{DE7B6B36-142D-4E77-9A44-A70A8B971A10}" presName="horz2" presStyleCnt="0"/>
      <dgm:spPr/>
    </dgm:pt>
    <dgm:pt modelId="{B1A66F36-D71D-4F0B-B31E-514DCD268994}" type="pres">
      <dgm:prSet presAssocID="{DE7B6B36-142D-4E77-9A44-A70A8B971A10}" presName="horzSpace2" presStyleCnt="0"/>
      <dgm:spPr/>
    </dgm:pt>
    <dgm:pt modelId="{0340684B-A0F6-40AE-AD7E-24C3F5FCC2E0}" type="pres">
      <dgm:prSet presAssocID="{DE7B6B36-142D-4E77-9A44-A70A8B971A10}" presName="tx2" presStyleLbl="revTx" presStyleIdx="4" presStyleCnt="6"/>
      <dgm:spPr/>
    </dgm:pt>
    <dgm:pt modelId="{F527CBB9-B6CA-4B7E-9C19-32AE710FF478}" type="pres">
      <dgm:prSet presAssocID="{DE7B6B36-142D-4E77-9A44-A70A8B971A10}" presName="vert2" presStyleCnt="0"/>
      <dgm:spPr/>
    </dgm:pt>
    <dgm:pt modelId="{986F70BA-49EF-4448-9173-2169BE482229}" type="pres">
      <dgm:prSet presAssocID="{DE7B6B36-142D-4E77-9A44-A70A8B971A10}" presName="thinLine2b" presStyleLbl="callout" presStyleIdx="3" presStyleCnt="5"/>
      <dgm:spPr/>
    </dgm:pt>
    <dgm:pt modelId="{A833E349-C397-4BA5-8D58-0D1D4B65AFA9}" type="pres">
      <dgm:prSet presAssocID="{DE7B6B36-142D-4E77-9A44-A70A8B971A10}" presName="vertSpace2b" presStyleCnt="0"/>
      <dgm:spPr/>
    </dgm:pt>
    <dgm:pt modelId="{40AB17FD-10BA-4A8B-B3BB-F5C7D63CF03B}" type="pres">
      <dgm:prSet presAssocID="{E6F8EC30-396F-4025-9CA4-84D44E583D60}" presName="horz2" presStyleCnt="0"/>
      <dgm:spPr/>
    </dgm:pt>
    <dgm:pt modelId="{02693658-F955-4517-96AE-D98E2E0AC570}" type="pres">
      <dgm:prSet presAssocID="{E6F8EC30-396F-4025-9CA4-84D44E583D60}" presName="horzSpace2" presStyleCnt="0"/>
      <dgm:spPr/>
    </dgm:pt>
    <dgm:pt modelId="{56B757B2-EC24-4DB4-A006-F4B9E34BFE2C}" type="pres">
      <dgm:prSet presAssocID="{E6F8EC30-396F-4025-9CA4-84D44E583D60}" presName="tx2" presStyleLbl="revTx" presStyleIdx="5" presStyleCnt="6"/>
      <dgm:spPr/>
    </dgm:pt>
    <dgm:pt modelId="{D1AA3C03-B2B0-4664-911A-2E5A31E452D6}" type="pres">
      <dgm:prSet presAssocID="{E6F8EC30-396F-4025-9CA4-84D44E583D60}" presName="vert2" presStyleCnt="0"/>
      <dgm:spPr/>
    </dgm:pt>
    <dgm:pt modelId="{2FEA71A9-DB70-4671-89CE-34018E77E5D3}" type="pres">
      <dgm:prSet presAssocID="{E6F8EC30-396F-4025-9CA4-84D44E583D60}" presName="thinLine2b" presStyleLbl="callout" presStyleIdx="4" presStyleCnt="5"/>
      <dgm:spPr/>
    </dgm:pt>
    <dgm:pt modelId="{DFD182EB-66E4-449E-84B3-A09EFACD73BE}" type="pres">
      <dgm:prSet presAssocID="{E6F8EC30-396F-4025-9CA4-84D44E583D60}" presName="vertSpace2b" presStyleCnt="0"/>
      <dgm:spPr/>
    </dgm:pt>
  </dgm:ptLst>
  <dgm:cxnLst>
    <dgm:cxn modelId="{F90B2212-5444-486E-A54D-E15A794D6B43}" srcId="{B0FACF0A-3AAE-474D-AC10-D447A6F8FAB0}" destId="{616E5D4B-0A73-4E4E-B799-D7E1E6A55849}" srcOrd="0" destOrd="0" parTransId="{C4668DC9-3D3D-413D-BEA7-0A1A9E2FC141}" sibTransId="{289DEAA6-9BB8-4783-B415-8031F3B66604}"/>
    <dgm:cxn modelId="{0F5AAB21-44E8-4DF3-8D6A-F4F268921132}" type="presOf" srcId="{616E5D4B-0A73-4E4E-B799-D7E1E6A55849}" destId="{1F0B021B-4E85-4DD7-B3C2-AFF2F6502F8B}" srcOrd="0" destOrd="0" presId="urn:microsoft.com/office/officeart/2008/layout/LinedList"/>
    <dgm:cxn modelId="{68661534-4AB4-443A-B511-6E7986F02A19}" type="presOf" srcId="{DE7B6B36-142D-4E77-9A44-A70A8B971A10}" destId="{0340684B-A0F6-40AE-AD7E-24C3F5FCC2E0}" srcOrd="0" destOrd="0" presId="urn:microsoft.com/office/officeart/2008/layout/LinedList"/>
    <dgm:cxn modelId="{50EB833F-972C-4AB7-A035-B16BD9E3595E}" srcId="{B0FACF0A-3AAE-474D-AC10-D447A6F8FAB0}" destId="{81FC10DE-CFE1-49A7-A909-7C000F01CF0B}" srcOrd="2" destOrd="0" parTransId="{FD1CFB2E-BC28-4632-9172-34A40F02DC8A}" sibTransId="{48635BC7-DFDA-4B34-96D6-1123C1B84B3E}"/>
    <dgm:cxn modelId="{C51C465E-1EBE-4515-BAA6-3E9C75561B65}" srcId="{B0FACF0A-3AAE-474D-AC10-D447A6F8FAB0}" destId="{E6F8EC30-396F-4025-9CA4-84D44E583D60}" srcOrd="4" destOrd="0" parTransId="{0A44118C-91AD-4FF0-94C1-7278C44C5610}" sibTransId="{C931E610-B257-4F69-A70B-467848C7D0BD}"/>
    <dgm:cxn modelId="{76506A70-034D-41EE-8C0E-456CFE5D5AF8}" srcId="{B0FACF0A-3AAE-474D-AC10-D447A6F8FAB0}" destId="{DE7B6B36-142D-4E77-9A44-A70A8B971A10}" srcOrd="3" destOrd="0" parTransId="{0A1454D7-8E27-49D4-8126-803511A25AE0}" sibTransId="{E089B125-7281-401B-BF85-F67DA27D4D72}"/>
    <dgm:cxn modelId="{3EA99078-B1F9-4EB0-9BA8-4A3A633E1EEC}" type="presOf" srcId="{0B8BC63A-659C-4B7C-8786-3149626AD526}" destId="{85129E1A-6408-48B7-AA1F-067B2723BA55}" srcOrd="0" destOrd="0" presId="urn:microsoft.com/office/officeart/2008/layout/LinedList"/>
    <dgm:cxn modelId="{5E455A87-20EF-4742-BAD5-00E18667D7E2}" type="presOf" srcId="{81FC10DE-CFE1-49A7-A909-7C000F01CF0B}" destId="{D1ABC6A5-24FE-43B6-A4C1-93CB1CF7C985}" srcOrd="0" destOrd="0" presId="urn:microsoft.com/office/officeart/2008/layout/LinedList"/>
    <dgm:cxn modelId="{08A9888F-03BE-4E8E-8F25-CB7056C22428}" type="presOf" srcId="{B0FACF0A-3AAE-474D-AC10-D447A6F8FAB0}" destId="{28B3AECB-EEF3-489B-B285-75EE02957673}" srcOrd="0" destOrd="0" presId="urn:microsoft.com/office/officeart/2008/layout/LinedList"/>
    <dgm:cxn modelId="{DC302EC7-2270-44E8-A9E2-B66DCDDCBA19}" srcId="{0B8BC63A-659C-4B7C-8786-3149626AD526}" destId="{B0FACF0A-3AAE-474D-AC10-D447A6F8FAB0}" srcOrd="0" destOrd="0" parTransId="{4E1C8F8A-8232-4B16-A54D-A221579E5B14}" sibTransId="{BD314753-DE17-4CB5-905A-52E2293990FB}"/>
    <dgm:cxn modelId="{DAD00CDC-E18B-4BBB-ABAD-0E9B5779C9A8}" type="presOf" srcId="{E6F8EC30-396F-4025-9CA4-84D44E583D60}" destId="{56B757B2-EC24-4DB4-A006-F4B9E34BFE2C}" srcOrd="0" destOrd="0" presId="urn:microsoft.com/office/officeart/2008/layout/LinedList"/>
    <dgm:cxn modelId="{005FB6EA-3870-4395-9218-C4F552C4017A}" type="presOf" srcId="{B9398D2B-4BE2-42EC-B133-068B93FAA034}" destId="{3F9D1E28-144D-4554-8AEB-32BD177137C3}" srcOrd="0" destOrd="0" presId="urn:microsoft.com/office/officeart/2008/layout/LinedList"/>
    <dgm:cxn modelId="{FF3259F3-51D4-45BC-A037-70CA103A1556}" srcId="{B0FACF0A-3AAE-474D-AC10-D447A6F8FAB0}" destId="{B9398D2B-4BE2-42EC-B133-068B93FAA034}" srcOrd="1" destOrd="0" parTransId="{0A126373-C0DE-4E4D-AC59-F4473DC81399}" sibTransId="{EFFFCEE9-8A7C-42DF-BBD8-C00798313341}"/>
    <dgm:cxn modelId="{9202F18F-3F35-443B-92F5-08A3E1997D01}" type="presParOf" srcId="{85129E1A-6408-48B7-AA1F-067B2723BA55}" destId="{C2DFA2AB-0979-4AEF-85F8-27C3B955FAF1}" srcOrd="0" destOrd="0" presId="urn:microsoft.com/office/officeart/2008/layout/LinedList"/>
    <dgm:cxn modelId="{295934E1-2702-4F24-A140-4FA18B48E42B}" type="presParOf" srcId="{85129E1A-6408-48B7-AA1F-067B2723BA55}" destId="{6930C7FD-30BE-4716-94B1-DAB3E4429160}" srcOrd="1" destOrd="0" presId="urn:microsoft.com/office/officeart/2008/layout/LinedList"/>
    <dgm:cxn modelId="{507C2365-2201-482B-8819-90AA3ED6A590}" type="presParOf" srcId="{6930C7FD-30BE-4716-94B1-DAB3E4429160}" destId="{28B3AECB-EEF3-489B-B285-75EE02957673}" srcOrd="0" destOrd="0" presId="urn:microsoft.com/office/officeart/2008/layout/LinedList"/>
    <dgm:cxn modelId="{01BCEF26-E51A-4605-B960-6DB6994DDF57}" type="presParOf" srcId="{6930C7FD-30BE-4716-94B1-DAB3E4429160}" destId="{A9DA1932-B9FA-41CE-A387-4ED9491E87C5}" srcOrd="1" destOrd="0" presId="urn:microsoft.com/office/officeart/2008/layout/LinedList"/>
    <dgm:cxn modelId="{96CBF353-C49A-46DB-8979-92B538C9AB87}" type="presParOf" srcId="{A9DA1932-B9FA-41CE-A387-4ED9491E87C5}" destId="{B5AF05FF-C345-416E-A67E-D445770CE6D9}" srcOrd="0" destOrd="0" presId="urn:microsoft.com/office/officeart/2008/layout/LinedList"/>
    <dgm:cxn modelId="{AD2DC756-2A6E-4AE1-B8F8-15A1CB5CCF89}" type="presParOf" srcId="{A9DA1932-B9FA-41CE-A387-4ED9491E87C5}" destId="{CC2CCEDC-4F53-4B51-BF31-88E2C0EB1EDE}" srcOrd="1" destOrd="0" presId="urn:microsoft.com/office/officeart/2008/layout/LinedList"/>
    <dgm:cxn modelId="{C137C6D6-C094-4A96-BF9A-02F1F652C0AA}" type="presParOf" srcId="{CC2CCEDC-4F53-4B51-BF31-88E2C0EB1EDE}" destId="{7D91A54F-5205-40B0-AB12-FA24C3EC7768}" srcOrd="0" destOrd="0" presId="urn:microsoft.com/office/officeart/2008/layout/LinedList"/>
    <dgm:cxn modelId="{B1560F9B-D8B6-426C-95A2-F7BF8090890E}" type="presParOf" srcId="{CC2CCEDC-4F53-4B51-BF31-88E2C0EB1EDE}" destId="{1F0B021B-4E85-4DD7-B3C2-AFF2F6502F8B}" srcOrd="1" destOrd="0" presId="urn:microsoft.com/office/officeart/2008/layout/LinedList"/>
    <dgm:cxn modelId="{A2DB4087-B8D5-453E-AF25-EAC1ABF1F956}" type="presParOf" srcId="{CC2CCEDC-4F53-4B51-BF31-88E2C0EB1EDE}" destId="{A8882271-8941-4806-AD48-EE61B3352F65}" srcOrd="2" destOrd="0" presId="urn:microsoft.com/office/officeart/2008/layout/LinedList"/>
    <dgm:cxn modelId="{ADA1BA85-52C1-46FF-A052-B36DB22B6E39}" type="presParOf" srcId="{A9DA1932-B9FA-41CE-A387-4ED9491E87C5}" destId="{1136BE31-8E41-4B75-81F4-500E3C3021C8}" srcOrd="2" destOrd="0" presId="urn:microsoft.com/office/officeart/2008/layout/LinedList"/>
    <dgm:cxn modelId="{E8A5E902-E653-40BE-B780-33C2799A8FD0}" type="presParOf" srcId="{A9DA1932-B9FA-41CE-A387-4ED9491E87C5}" destId="{3CE934B9-D480-4601-81EE-CAA1401C56CD}" srcOrd="3" destOrd="0" presId="urn:microsoft.com/office/officeart/2008/layout/LinedList"/>
    <dgm:cxn modelId="{8DEB8E77-4B08-4624-80E8-50D3935C6F85}" type="presParOf" srcId="{A9DA1932-B9FA-41CE-A387-4ED9491E87C5}" destId="{742C96AB-9C5B-45F5-933E-24C6987C2C52}" srcOrd="4" destOrd="0" presId="urn:microsoft.com/office/officeart/2008/layout/LinedList"/>
    <dgm:cxn modelId="{9CB491F0-C3B1-4471-9578-D3420742265D}" type="presParOf" srcId="{742C96AB-9C5B-45F5-933E-24C6987C2C52}" destId="{BD622B9F-FD57-4E8C-A5F8-55E5E7C898A5}" srcOrd="0" destOrd="0" presId="urn:microsoft.com/office/officeart/2008/layout/LinedList"/>
    <dgm:cxn modelId="{671BE755-007A-4ACF-9415-C54DEBE2D2FF}" type="presParOf" srcId="{742C96AB-9C5B-45F5-933E-24C6987C2C52}" destId="{3F9D1E28-144D-4554-8AEB-32BD177137C3}" srcOrd="1" destOrd="0" presId="urn:microsoft.com/office/officeart/2008/layout/LinedList"/>
    <dgm:cxn modelId="{69F2F017-C677-4F44-B59A-148E40482101}" type="presParOf" srcId="{742C96AB-9C5B-45F5-933E-24C6987C2C52}" destId="{ED69CEB6-CCE2-40E6-BB77-70CD20EBE97F}" srcOrd="2" destOrd="0" presId="urn:microsoft.com/office/officeart/2008/layout/LinedList"/>
    <dgm:cxn modelId="{9559E42E-1942-4115-A8A4-5D0CDBAFDD8A}" type="presParOf" srcId="{A9DA1932-B9FA-41CE-A387-4ED9491E87C5}" destId="{969AE1FE-1699-4A07-B001-A132B9A25145}" srcOrd="5" destOrd="0" presId="urn:microsoft.com/office/officeart/2008/layout/LinedList"/>
    <dgm:cxn modelId="{412073F1-2CD8-45F4-90C1-FC61185F8970}" type="presParOf" srcId="{A9DA1932-B9FA-41CE-A387-4ED9491E87C5}" destId="{7013408E-1040-4A55-80A8-6240242A7942}" srcOrd="6" destOrd="0" presId="urn:microsoft.com/office/officeart/2008/layout/LinedList"/>
    <dgm:cxn modelId="{6DBE1DDD-62D6-47BB-9C4B-99D077AF5A47}" type="presParOf" srcId="{A9DA1932-B9FA-41CE-A387-4ED9491E87C5}" destId="{4FC2371C-50A1-4836-919A-445A9A4CED2D}" srcOrd="7" destOrd="0" presId="urn:microsoft.com/office/officeart/2008/layout/LinedList"/>
    <dgm:cxn modelId="{7142750C-9839-4697-954D-25C1F118423D}" type="presParOf" srcId="{4FC2371C-50A1-4836-919A-445A9A4CED2D}" destId="{4412E8F7-D9F5-4B69-A844-4A85BE9720F3}" srcOrd="0" destOrd="0" presId="urn:microsoft.com/office/officeart/2008/layout/LinedList"/>
    <dgm:cxn modelId="{F391D684-83CE-47A3-B26A-D9A9A4463088}" type="presParOf" srcId="{4FC2371C-50A1-4836-919A-445A9A4CED2D}" destId="{D1ABC6A5-24FE-43B6-A4C1-93CB1CF7C985}" srcOrd="1" destOrd="0" presId="urn:microsoft.com/office/officeart/2008/layout/LinedList"/>
    <dgm:cxn modelId="{62E60687-EE76-4F6A-A748-6166F1AB4B9B}" type="presParOf" srcId="{4FC2371C-50A1-4836-919A-445A9A4CED2D}" destId="{C24498A3-381A-4D55-A5A4-88ECBC30E39F}" srcOrd="2" destOrd="0" presId="urn:microsoft.com/office/officeart/2008/layout/LinedList"/>
    <dgm:cxn modelId="{63F8AF3A-7F8F-4F8E-8A4C-90551C7E49BE}" type="presParOf" srcId="{A9DA1932-B9FA-41CE-A387-4ED9491E87C5}" destId="{FCB035D3-0AAB-4BAB-A38B-33BA60CC415C}" srcOrd="8" destOrd="0" presId="urn:microsoft.com/office/officeart/2008/layout/LinedList"/>
    <dgm:cxn modelId="{27040ED9-E283-4422-A4FF-69E96DEAD393}" type="presParOf" srcId="{A9DA1932-B9FA-41CE-A387-4ED9491E87C5}" destId="{11D58DE6-B8B6-4C99-9AEA-6B1C87825156}" srcOrd="9" destOrd="0" presId="urn:microsoft.com/office/officeart/2008/layout/LinedList"/>
    <dgm:cxn modelId="{F6C237AA-230A-4B70-8FD4-277E82BAA78F}" type="presParOf" srcId="{A9DA1932-B9FA-41CE-A387-4ED9491E87C5}" destId="{9A824FCD-79D3-43E2-A9D8-975A664BA404}" srcOrd="10" destOrd="0" presId="urn:microsoft.com/office/officeart/2008/layout/LinedList"/>
    <dgm:cxn modelId="{8683FD7E-4420-4163-B253-FF3DBC4167E4}" type="presParOf" srcId="{9A824FCD-79D3-43E2-A9D8-975A664BA404}" destId="{B1A66F36-D71D-4F0B-B31E-514DCD268994}" srcOrd="0" destOrd="0" presId="urn:microsoft.com/office/officeart/2008/layout/LinedList"/>
    <dgm:cxn modelId="{158C9526-8ABC-4B2D-9325-C20E7799F391}" type="presParOf" srcId="{9A824FCD-79D3-43E2-A9D8-975A664BA404}" destId="{0340684B-A0F6-40AE-AD7E-24C3F5FCC2E0}" srcOrd="1" destOrd="0" presId="urn:microsoft.com/office/officeart/2008/layout/LinedList"/>
    <dgm:cxn modelId="{35CA5858-D629-4B1E-868F-3E57F689D95E}" type="presParOf" srcId="{9A824FCD-79D3-43E2-A9D8-975A664BA404}" destId="{F527CBB9-B6CA-4B7E-9C19-32AE710FF478}" srcOrd="2" destOrd="0" presId="urn:microsoft.com/office/officeart/2008/layout/LinedList"/>
    <dgm:cxn modelId="{54F95311-D152-4798-9E01-F5D998CD14E6}" type="presParOf" srcId="{A9DA1932-B9FA-41CE-A387-4ED9491E87C5}" destId="{986F70BA-49EF-4448-9173-2169BE482229}" srcOrd="11" destOrd="0" presId="urn:microsoft.com/office/officeart/2008/layout/LinedList"/>
    <dgm:cxn modelId="{FCFE713E-360D-4900-A40D-650FFD6A53AB}" type="presParOf" srcId="{A9DA1932-B9FA-41CE-A387-4ED9491E87C5}" destId="{A833E349-C397-4BA5-8D58-0D1D4B65AFA9}" srcOrd="12" destOrd="0" presId="urn:microsoft.com/office/officeart/2008/layout/LinedList"/>
    <dgm:cxn modelId="{43003BF8-E924-4DCF-B56D-AF4267B0D452}" type="presParOf" srcId="{A9DA1932-B9FA-41CE-A387-4ED9491E87C5}" destId="{40AB17FD-10BA-4A8B-B3BB-F5C7D63CF03B}" srcOrd="13" destOrd="0" presId="urn:microsoft.com/office/officeart/2008/layout/LinedList"/>
    <dgm:cxn modelId="{AC5D6F74-AC54-4C3A-AAA8-37CA3422129D}" type="presParOf" srcId="{40AB17FD-10BA-4A8B-B3BB-F5C7D63CF03B}" destId="{02693658-F955-4517-96AE-D98E2E0AC570}" srcOrd="0" destOrd="0" presId="urn:microsoft.com/office/officeart/2008/layout/LinedList"/>
    <dgm:cxn modelId="{2B6FAA11-5BC0-476B-9314-E1AB978EB0EA}" type="presParOf" srcId="{40AB17FD-10BA-4A8B-B3BB-F5C7D63CF03B}" destId="{56B757B2-EC24-4DB4-A006-F4B9E34BFE2C}" srcOrd="1" destOrd="0" presId="urn:microsoft.com/office/officeart/2008/layout/LinedList"/>
    <dgm:cxn modelId="{3AE7C584-5929-476B-8458-A726A39B0BD8}" type="presParOf" srcId="{40AB17FD-10BA-4A8B-B3BB-F5C7D63CF03B}" destId="{D1AA3C03-B2B0-4664-911A-2E5A31E452D6}" srcOrd="2" destOrd="0" presId="urn:microsoft.com/office/officeart/2008/layout/LinedList"/>
    <dgm:cxn modelId="{4342C8BD-BD99-42F3-B4E7-0F55D8435806}" type="presParOf" srcId="{A9DA1932-B9FA-41CE-A387-4ED9491E87C5}" destId="{2FEA71A9-DB70-4671-89CE-34018E77E5D3}" srcOrd="14" destOrd="0" presId="urn:microsoft.com/office/officeart/2008/layout/LinedList"/>
    <dgm:cxn modelId="{DEC1FBF0-B314-4E8B-84C1-697633EE89E1}" type="presParOf" srcId="{A9DA1932-B9FA-41CE-A387-4ED9491E87C5}" destId="{DFD182EB-66E4-449E-84B3-A09EFACD73BE}"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B6382-BA49-4389-8453-E6A8B6F7BE19}" type="doc">
      <dgm:prSet loTypeId="urn:microsoft.com/office/officeart/2005/8/layout/list1" loCatId="list" qsTypeId="urn:microsoft.com/office/officeart/2005/8/quickstyle/3d3" qsCatId="3D" csTypeId="urn:microsoft.com/office/officeart/2005/8/colors/colorful5" csCatId="colorful" phldr="1"/>
      <dgm:spPr/>
    </dgm:pt>
    <dgm:pt modelId="{8B519446-0DD8-4185-BC12-8E0C731E8EDD}">
      <dgm:prSet phldrT="[Text]"/>
      <dgm:spPr/>
      <dgm:t>
        <a:bodyPr/>
        <a:lstStyle/>
        <a:p>
          <a:r>
            <a:rPr lang="en-US" dirty="0"/>
            <a:t>Cardinal Rays</a:t>
          </a:r>
        </a:p>
      </dgm:t>
    </dgm:pt>
    <dgm:pt modelId="{103300FB-B448-4D34-BF1F-FB4EC683C634}" type="parTrans" cxnId="{6A582CE5-3F16-4F3E-95B9-FED787D767EB}">
      <dgm:prSet/>
      <dgm:spPr/>
      <dgm:t>
        <a:bodyPr/>
        <a:lstStyle/>
        <a:p>
          <a:endParaRPr lang="en-US"/>
        </a:p>
      </dgm:t>
    </dgm:pt>
    <dgm:pt modelId="{93D145A5-CBB2-4C04-8C5C-66D8B2409039}" type="sibTrans" cxnId="{6A582CE5-3F16-4F3E-95B9-FED787D767EB}">
      <dgm:prSet/>
      <dgm:spPr/>
      <dgm:t>
        <a:bodyPr/>
        <a:lstStyle/>
        <a:p>
          <a:endParaRPr lang="en-US"/>
        </a:p>
      </dgm:t>
    </dgm:pt>
    <dgm:pt modelId="{907F0D78-FEB9-491E-951C-22ACF85887EA}">
      <dgm:prSet phldrT="[Text]"/>
      <dgm:spPr/>
      <dgm:t>
        <a:bodyPr/>
        <a:lstStyle/>
        <a:p>
          <a:r>
            <a:rPr lang="en-US" dirty="0"/>
            <a:t>Website</a:t>
          </a:r>
        </a:p>
      </dgm:t>
    </dgm:pt>
    <dgm:pt modelId="{C2C22B2E-5D23-4FF4-B684-DF18D41A9CB9}" type="parTrans" cxnId="{F9D343D0-81A0-4F24-8DC0-59B773296BA3}">
      <dgm:prSet/>
      <dgm:spPr/>
      <dgm:t>
        <a:bodyPr/>
        <a:lstStyle/>
        <a:p>
          <a:endParaRPr lang="en-US"/>
        </a:p>
      </dgm:t>
    </dgm:pt>
    <dgm:pt modelId="{3CCB582F-168E-4891-AA3D-B0348FC9BADD}" type="sibTrans" cxnId="{F9D343D0-81A0-4F24-8DC0-59B773296BA3}">
      <dgm:prSet/>
      <dgm:spPr/>
      <dgm:t>
        <a:bodyPr/>
        <a:lstStyle/>
        <a:p>
          <a:endParaRPr lang="en-US"/>
        </a:p>
      </dgm:t>
    </dgm:pt>
    <dgm:pt modelId="{1F50392F-9356-4950-9174-2AAB45D5EC01}">
      <dgm:prSet phldrT="[Text]"/>
      <dgm:spPr/>
      <dgm:t>
        <a:bodyPr/>
        <a:lstStyle/>
        <a:p>
          <a:r>
            <a:rPr lang="en-US" dirty="0"/>
            <a:t>Sheryl Bacon, R.T., Co-editor</a:t>
          </a:r>
        </a:p>
      </dgm:t>
    </dgm:pt>
    <dgm:pt modelId="{69FE7391-F951-4E4C-8A37-4AA293618396}" type="parTrans" cxnId="{67497FB9-B9BB-4823-BECC-F553A0F99F75}">
      <dgm:prSet/>
      <dgm:spPr/>
      <dgm:t>
        <a:bodyPr/>
        <a:lstStyle/>
        <a:p>
          <a:endParaRPr lang="en-US"/>
        </a:p>
      </dgm:t>
    </dgm:pt>
    <dgm:pt modelId="{271CA64B-1A10-40C9-B5A7-C54C356C5F9C}" type="sibTrans" cxnId="{67497FB9-B9BB-4823-BECC-F553A0F99F75}">
      <dgm:prSet/>
      <dgm:spPr/>
      <dgm:t>
        <a:bodyPr/>
        <a:lstStyle/>
        <a:p>
          <a:endParaRPr lang="en-US"/>
        </a:p>
      </dgm:t>
    </dgm:pt>
    <dgm:pt modelId="{50505902-23F8-4A1C-B2C7-A9B08015ED42}">
      <dgm:prSet phldrT="[Text]"/>
      <dgm:spPr/>
      <dgm:t>
        <a:bodyPr/>
        <a:lstStyle/>
        <a:p>
          <a:r>
            <a:rPr lang="en-US" dirty="0"/>
            <a:t>Whitney Reese, R.T., Co-editor</a:t>
          </a:r>
        </a:p>
      </dgm:t>
    </dgm:pt>
    <dgm:pt modelId="{DAA53519-1B9B-43F7-9D45-83913DFF696D}" type="parTrans" cxnId="{5977FE50-22A0-48C3-828E-2DD38E70A6AF}">
      <dgm:prSet/>
      <dgm:spPr/>
      <dgm:t>
        <a:bodyPr/>
        <a:lstStyle/>
        <a:p>
          <a:endParaRPr lang="en-US"/>
        </a:p>
      </dgm:t>
    </dgm:pt>
    <dgm:pt modelId="{D619E7B4-DB17-4BB5-8645-E84313390D09}" type="sibTrans" cxnId="{5977FE50-22A0-48C3-828E-2DD38E70A6AF}">
      <dgm:prSet/>
      <dgm:spPr/>
      <dgm:t>
        <a:bodyPr/>
        <a:lstStyle/>
        <a:p>
          <a:endParaRPr lang="en-US"/>
        </a:p>
      </dgm:t>
    </dgm:pt>
    <dgm:pt modelId="{5676CEC8-3F59-4395-A658-E1AEA2D2E188}">
      <dgm:prSet phldrT="[Text]"/>
      <dgm:spPr/>
      <dgm:t>
        <a:bodyPr/>
        <a:lstStyle/>
        <a:p>
          <a:r>
            <a:rPr lang="en-US" dirty="0"/>
            <a:t>Denise Moore, R.T., Webmaster</a:t>
          </a:r>
        </a:p>
      </dgm:t>
    </dgm:pt>
    <dgm:pt modelId="{C7838C6D-8B67-4754-A58E-15C037716608}" type="parTrans" cxnId="{CE2709C8-FB58-4FF8-8BE1-476C8E3FE3B0}">
      <dgm:prSet/>
      <dgm:spPr/>
      <dgm:t>
        <a:bodyPr/>
        <a:lstStyle/>
        <a:p>
          <a:endParaRPr lang="en-US"/>
        </a:p>
      </dgm:t>
    </dgm:pt>
    <dgm:pt modelId="{9593E3D2-AB1D-4C8B-B189-F3A5F85A5F64}" type="sibTrans" cxnId="{CE2709C8-FB58-4FF8-8BE1-476C8E3FE3B0}">
      <dgm:prSet/>
      <dgm:spPr/>
      <dgm:t>
        <a:bodyPr/>
        <a:lstStyle/>
        <a:p>
          <a:endParaRPr lang="en-US"/>
        </a:p>
      </dgm:t>
    </dgm:pt>
    <dgm:pt modelId="{715A1352-ED95-40BC-BD17-855BEC898121}" type="pres">
      <dgm:prSet presAssocID="{529B6382-BA49-4389-8453-E6A8B6F7BE19}" presName="linear" presStyleCnt="0">
        <dgm:presLayoutVars>
          <dgm:dir/>
          <dgm:animLvl val="lvl"/>
          <dgm:resizeHandles val="exact"/>
        </dgm:presLayoutVars>
      </dgm:prSet>
      <dgm:spPr/>
    </dgm:pt>
    <dgm:pt modelId="{307F90DB-F4CD-4627-8043-56EB566B048C}" type="pres">
      <dgm:prSet presAssocID="{8B519446-0DD8-4185-BC12-8E0C731E8EDD}" presName="parentLin" presStyleCnt="0"/>
      <dgm:spPr/>
    </dgm:pt>
    <dgm:pt modelId="{251C90D5-704E-4D8D-97A8-A6C7A01DB413}" type="pres">
      <dgm:prSet presAssocID="{8B519446-0DD8-4185-BC12-8E0C731E8EDD}" presName="parentLeftMargin" presStyleLbl="node1" presStyleIdx="0" presStyleCnt="2"/>
      <dgm:spPr/>
    </dgm:pt>
    <dgm:pt modelId="{A511895E-7340-4F9D-ACA7-A017B0F0F498}" type="pres">
      <dgm:prSet presAssocID="{8B519446-0DD8-4185-BC12-8E0C731E8EDD}" presName="parentText" presStyleLbl="node1" presStyleIdx="0" presStyleCnt="2">
        <dgm:presLayoutVars>
          <dgm:chMax val="0"/>
          <dgm:bulletEnabled val="1"/>
        </dgm:presLayoutVars>
      </dgm:prSet>
      <dgm:spPr/>
    </dgm:pt>
    <dgm:pt modelId="{34A07371-CC29-4755-A551-36E0195D3CE1}" type="pres">
      <dgm:prSet presAssocID="{8B519446-0DD8-4185-BC12-8E0C731E8EDD}" presName="negativeSpace" presStyleCnt="0"/>
      <dgm:spPr/>
    </dgm:pt>
    <dgm:pt modelId="{31E0709D-2563-4F44-9669-A2563E70A9F8}" type="pres">
      <dgm:prSet presAssocID="{8B519446-0DD8-4185-BC12-8E0C731E8EDD}" presName="childText" presStyleLbl="conFgAcc1" presStyleIdx="0" presStyleCnt="2">
        <dgm:presLayoutVars>
          <dgm:bulletEnabled val="1"/>
        </dgm:presLayoutVars>
      </dgm:prSet>
      <dgm:spPr/>
    </dgm:pt>
    <dgm:pt modelId="{F0E7CC42-5697-43A8-B447-8BCE7877424E}" type="pres">
      <dgm:prSet presAssocID="{93D145A5-CBB2-4C04-8C5C-66D8B2409039}" presName="spaceBetweenRectangles" presStyleCnt="0"/>
      <dgm:spPr/>
    </dgm:pt>
    <dgm:pt modelId="{4B6C09F3-D4B6-47FA-AD7A-949E98CA1141}" type="pres">
      <dgm:prSet presAssocID="{907F0D78-FEB9-491E-951C-22ACF85887EA}" presName="parentLin" presStyleCnt="0"/>
      <dgm:spPr/>
    </dgm:pt>
    <dgm:pt modelId="{057DF3A3-54D4-434F-92F0-271A3CA2D6BA}" type="pres">
      <dgm:prSet presAssocID="{907F0D78-FEB9-491E-951C-22ACF85887EA}" presName="parentLeftMargin" presStyleLbl="node1" presStyleIdx="0" presStyleCnt="2"/>
      <dgm:spPr/>
    </dgm:pt>
    <dgm:pt modelId="{1FE5FEFB-60C1-4C4C-9D3F-978CD937FBEF}" type="pres">
      <dgm:prSet presAssocID="{907F0D78-FEB9-491E-951C-22ACF85887EA}" presName="parentText" presStyleLbl="node1" presStyleIdx="1" presStyleCnt="2">
        <dgm:presLayoutVars>
          <dgm:chMax val="0"/>
          <dgm:bulletEnabled val="1"/>
        </dgm:presLayoutVars>
      </dgm:prSet>
      <dgm:spPr/>
    </dgm:pt>
    <dgm:pt modelId="{C3E1D17A-6065-4B62-8F18-26C52511DB89}" type="pres">
      <dgm:prSet presAssocID="{907F0D78-FEB9-491E-951C-22ACF85887EA}" presName="negativeSpace" presStyleCnt="0"/>
      <dgm:spPr/>
    </dgm:pt>
    <dgm:pt modelId="{01AD5FE9-9DBE-4C14-AD60-744C613DFEC3}" type="pres">
      <dgm:prSet presAssocID="{907F0D78-FEB9-491E-951C-22ACF85887EA}" presName="childText" presStyleLbl="conFgAcc1" presStyleIdx="1" presStyleCnt="2">
        <dgm:presLayoutVars>
          <dgm:bulletEnabled val="1"/>
        </dgm:presLayoutVars>
      </dgm:prSet>
      <dgm:spPr/>
    </dgm:pt>
  </dgm:ptLst>
  <dgm:cxnLst>
    <dgm:cxn modelId="{1CB77F00-9B13-427A-8A63-0A03F18F7665}" type="presOf" srcId="{5676CEC8-3F59-4395-A658-E1AEA2D2E188}" destId="{01AD5FE9-9DBE-4C14-AD60-744C613DFEC3}" srcOrd="0" destOrd="0" presId="urn:microsoft.com/office/officeart/2005/8/layout/list1"/>
    <dgm:cxn modelId="{41F34435-8E88-4FCE-B325-5C28FB43F677}" type="presOf" srcId="{8B519446-0DD8-4185-BC12-8E0C731E8EDD}" destId="{A511895E-7340-4F9D-ACA7-A017B0F0F498}" srcOrd="1" destOrd="0" presId="urn:microsoft.com/office/officeart/2005/8/layout/list1"/>
    <dgm:cxn modelId="{E8FD3A3F-E4AC-492F-BE9E-25C7322ACEE7}" type="presOf" srcId="{50505902-23F8-4A1C-B2C7-A9B08015ED42}" destId="{31E0709D-2563-4F44-9669-A2563E70A9F8}" srcOrd="0" destOrd="1" presId="urn:microsoft.com/office/officeart/2005/8/layout/list1"/>
    <dgm:cxn modelId="{A2EC7E46-A6A1-4992-BD4B-8C0452353A3F}" type="presOf" srcId="{907F0D78-FEB9-491E-951C-22ACF85887EA}" destId="{057DF3A3-54D4-434F-92F0-271A3CA2D6BA}" srcOrd="0" destOrd="0" presId="urn:microsoft.com/office/officeart/2005/8/layout/list1"/>
    <dgm:cxn modelId="{1FD7536E-8A60-457A-9BCF-DB48F8AF1B7C}" type="presOf" srcId="{1F50392F-9356-4950-9174-2AAB45D5EC01}" destId="{31E0709D-2563-4F44-9669-A2563E70A9F8}" srcOrd="0" destOrd="0" presId="urn:microsoft.com/office/officeart/2005/8/layout/list1"/>
    <dgm:cxn modelId="{5977FE50-22A0-48C3-828E-2DD38E70A6AF}" srcId="{8B519446-0DD8-4185-BC12-8E0C731E8EDD}" destId="{50505902-23F8-4A1C-B2C7-A9B08015ED42}" srcOrd="1" destOrd="0" parTransId="{DAA53519-1B9B-43F7-9D45-83913DFF696D}" sibTransId="{D619E7B4-DB17-4BB5-8645-E84313390D09}"/>
    <dgm:cxn modelId="{8584E59D-A92C-4ABE-9CFF-CC7688906367}" type="presOf" srcId="{8B519446-0DD8-4185-BC12-8E0C731E8EDD}" destId="{251C90D5-704E-4D8D-97A8-A6C7A01DB413}" srcOrd="0" destOrd="0" presId="urn:microsoft.com/office/officeart/2005/8/layout/list1"/>
    <dgm:cxn modelId="{461D19A3-7C65-4955-906E-9DBFD229DB8B}" type="presOf" srcId="{529B6382-BA49-4389-8453-E6A8B6F7BE19}" destId="{715A1352-ED95-40BC-BD17-855BEC898121}" srcOrd="0" destOrd="0" presId="urn:microsoft.com/office/officeart/2005/8/layout/list1"/>
    <dgm:cxn modelId="{67497FB9-B9BB-4823-BECC-F553A0F99F75}" srcId="{8B519446-0DD8-4185-BC12-8E0C731E8EDD}" destId="{1F50392F-9356-4950-9174-2AAB45D5EC01}" srcOrd="0" destOrd="0" parTransId="{69FE7391-F951-4E4C-8A37-4AA293618396}" sibTransId="{271CA64B-1A10-40C9-B5A7-C54C356C5F9C}"/>
    <dgm:cxn modelId="{E7165DBC-683D-4305-9FEA-41557D02B243}" type="presOf" srcId="{907F0D78-FEB9-491E-951C-22ACF85887EA}" destId="{1FE5FEFB-60C1-4C4C-9D3F-978CD937FBEF}" srcOrd="1" destOrd="0" presId="urn:microsoft.com/office/officeart/2005/8/layout/list1"/>
    <dgm:cxn modelId="{CE2709C8-FB58-4FF8-8BE1-476C8E3FE3B0}" srcId="{907F0D78-FEB9-491E-951C-22ACF85887EA}" destId="{5676CEC8-3F59-4395-A658-E1AEA2D2E188}" srcOrd="0" destOrd="0" parTransId="{C7838C6D-8B67-4754-A58E-15C037716608}" sibTransId="{9593E3D2-AB1D-4C8B-B189-F3A5F85A5F64}"/>
    <dgm:cxn modelId="{F9D343D0-81A0-4F24-8DC0-59B773296BA3}" srcId="{529B6382-BA49-4389-8453-E6A8B6F7BE19}" destId="{907F0D78-FEB9-491E-951C-22ACF85887EA}" srcOrd="1" destOrd="0" parTransId="{C2C22B2E-5D23-4FF4-B684-DF18D41A9CB9}" sibTransId="{3CCB582F-168E-4891-AA3D-B0348FC9BADD}"/>
    <dgm:cxn modelId="{6A582CE5-3F16-4F3E-95B9-FED787D767EB}" srcId="{529B6382-BA49-4389-8453-E6A8B6F7BE19}" destId="{8B519446-0DD8-4185-BC12-8E0C731E8EDD}" srcOrd="0" destOrd="0" parTransId="{103300FB-B448-4D34-BF1F-FB4EC683C634}" sibTransId="{93D145A5-CBB2-4C04-8C5C-66D8B2409039}"/>
    <dgm:cxn modelId="{D5A1257C-1E88-4F9A-B6B9-876EB89A560E}" type="presParOf" srcId="{715A1352-ED95-40BC-BD17-855BEC898121}" destId="{307F90DB-F4CD-4627-8043-56EB566B048C}" srcOrd="0" destOrd="0" presId="urn:microsoft.com/office/officeart/2005/8/layout/list1"/>
    <dgm:cxn modelId="{C039E44B-0C7F-40BB-A188-5A39D92B3180}" type="presParOf" srcId="{307F90DB-F4CD-4627-8043-56EB566B048C}" destId="{251C90D5-704E-4D8D-97A8-A6C7A01DB413}" srcOrd="0" destOrd="0" presId="urn:microsoft.com/office/officeart/2005/8/layout/list1"/>
    <dgm:cxn modelId="{1CE97627-B453-48CD-8248-C00C89A84890}" type="presParOf" srcId="{307F90DB-F4CD-4627-8043-56EB566B048C}" destId="{A511895E-7340-4F9D-ACA7-A017B0F0F498}" srcOrd="1" destOrd="0" presId="urn:microsoft.com/office/officeart/2005/8/layout/list1"/>
    <dgm:cxn modelId="{953CCEDB-0E84-4D29-A20E-47138E80CDC4}" type="presParOf" srcId="{715A1352-ED95-40BC-BD17-855BEC898121}" destId="{34A07371-CC29-4755-A551-36E0195D3CE1}" srcOrd="1" destOrd="0" presId="urn:microsoft.com/office/officeart/2005/8/layout/list1"/>
    <dgm:cxn modelId="{1BB1C658-A194-4ECE-B786-1548F29256F7}" type="presParOf" srcId="{715A1352-ED95-40BC-BD17-855BEC898121}" destId="{31E0709D-2563-4F44-9669-A2563E70A9F8}" srcOrd="2" destOrd="0" presId="urn:microsoft.com/office/officeart/2005/8/layout/list1"/>
    <dgm:cxn modelId="{1B382CE7-6F0C-4416-A03F-2D732D243371}" type="presParOf" srcId="{715A1352-ED95-40BC-BD17-855BEC898121}" destId="{F0E7CC42-5697-43A8-B447-8BCE7877424E}" srcOrd="3" destOrd="0" presId="urn:microsoft.com/office/officeart/2005/8/layout/list1"/>
    <dgm:cxn modelId="{177A5777-4949-4DB7-B2AC-F2106C4B48BE}" type="presParOf" srcId="{715A1352-ED95-40BC-BD17-855BEC898121}" destId="{4B6C09F3-D4B6-47FA-AD7A-949E98CA1141}" srcOrd="4" destOrd="0" presId="urn:microsoft.com/office/officeart/2005/8/layout/list1"/>
    <dgm:cxn modelId="{1F897092-BB94-4CA4-848F-9EF388089E11}" type="presParOf" srcId="{4B6C09F3-D4B6-47FA-AD7A-949E98CA1141}" destId="{057DF3A3-54D4-434F-92F0-271A3CA2D6BA}" srcOrd="0" destOrd="0" presId="urn:microsoft.com/office/officeart/2005/8/layout/list1"/>
    <dgm:cxn modelId="{CEC9807D-60A4-4B99-AC91-43EE5461E9BF}" type="presParOf" srcId="{4B6C09F3-D4B6-47FA-AD7A-949E98CA1141}" destId="{1FE5FEFB-60C1-4C4C-9D3F-978CD937FBEF}" srcOrd="1" destOrd="0" presId="urn:microsoft.com/office/officeart/2005/8/layout/list1"/>
    <dgm:cxn modelId="{FB349400-85AA-47E7-8753-6EE59882248F}" type="presParOf" srcId="{715A1352-ED95-40BC-BD17-855BEC898121}" destId="{C3E1D17A-6065-4B62-8F18-26C52511DB89}" srcOrd="5" destOrd="0" presId="urn:microsoft.com/office/officeart/2005/8/layout/list1"/>
    <dgm:cxn modelId="{942E68B1-040B-4F5A-9A03-BB1A946116E9}" type="presParOf" srcId="{715A1352-ED95-40BC-BD17-855BEC898121}" destId="{01AD5FE9-9DBE-4C14-AD60-744C613DFEC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665C4F-9810-45CC-BB0B-880280A4C100}"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n-US"/>
        </a:p>
      </dgm:t>
    </dgm:pt>
    <dgm:pt modelId="{3EC1A92A-6935-408C-A341-32EBD1756D6E}">
      <dgm:prSet/>
      <dgm:spPr/>
      <dgm:t>
        <a:bodyPr/>
        <a:lstStyle/>
        <a:p>
          <a:r>
            <a:rPr lang="en-US"/>
            <a:t>Jay Ball, R.T., Financial Manager</a:t>
          </a:r>
        </a:p>
      </dgm:t>
    </dgm:pt>
    <dgm:pt modelId="{058982A3-84D9-4F2B-AD1F-90ADD36AA12B}" type="parTrans" cxnId="{4FFB4268-81BC-43C9-987C-CA89C219F9EC}">
      <dgm:prSet/>
      <dgm:spPr/>
      <dgm:t>
        <a:bodyPr/>
        <a:lstStyle/>
        <a:p>
          <a:endParaRPr lang="en-US"/>
        </a:p>
      </dgm:t>
    </dgm:pt>
    <dgm:pt modelId="{74350524-3534-4D2E-A475-94139866A5AD}" type="sibTrans" cxnId="{4FFB4268-81BC-43C9-987C-CA89C219F9EC}">
      <dgm:prSet/>
      <dgm:spPr/>
      <dgm:t>
        <a:bodyPr/>
        <a:lstStyle/>
        <a:p>
          <a:endParaRPr lang="en-US"/>
        </a:p>
      </dgm:t>
    </dgm:pt>
    <dgm:pt modelId="{2BCBC974-DA85-4C30-BEEC-23FAF49B3B9E}">
      <dgm:prSet/>
      <dgm:spPr/>
      <dgm:t>
        <a:bodyPr/>
        <a:lstStyle/>
        <a:p>
          <a:r>
            <a:rPr lang="en-US"/>
            <a:t>Lauren Huffman, R.T., Executive Secretary</a:t>
          </a:r>
        </a:p>
      </dgm:t>
    </dgm:pt>
    <dgm:pt modelId="{B59F8789-B059-4965-A525-9B7B1BA77D46}" type="parTrans" cxnId="{F2A4C701-A339-431B-8EBD-6CD1F8361830}">
      <dgm:prSet/>
      <dgm:spPr/>
      <dgm:t>
        <a:bodyPr/>
        <a:lstStyle/>
        <a:p>
          <a:endParaRPr lang="en-US"/>
        </a:p>
      </dgm:t>
    </dgm:pt>
    <dgm:pt modelId="{E22F8541-84F6-4415-8917-9802EC84A459}" type="sibTrans" cxnId="{F2A4C701-A339-431B-8EBD-6CD1F8361830}">
      <dgm:prSet/>
      <dgm:spPr/>
      <dgm:t>
        <a:bodyPr/>
        <a:lstStyle/>
        <a:p>
          <a:endParaRPr lang="en-US"/>
        </a:p>
      </dgm:t>
    </dgm:pt>
    <dgm:pt modelId="{4A3914A8-0C64-4326-87A8-FC73E5E02D92}">
      <dgm:prSet/>
      <dgm:spPr/>
      <dgm:t>
        <a:bodyPr/>
        <a:lstStyle/>
        <a:p>
          <a:r>
            <a:rPr lang="en-US"/>
            <a:t>Sheryl Bacon, R.T., Executive Secretary Advisor</a:t>
          </a:r>
        </a:p>
      </dgm:t>
    </dgm:pt>
    <dgm:pt modelId="{17E63313-EF0F-48BD-969F-6C4264F8FE6D}" type="parTrans" cxnId="{647FEA20-1159-49E1-BB04-EB4BDDBE915B}">
      <dgm:prSet/>
      <dgm:spPr/>
      <dgm:t>
        <a:bodyPr/>
        <a:lstStyle/>
        <a:p>
          <a:endParaRPr lang="en-US"/>
        </a:p>
      </dgm:t>
    </dgm:pt>
    <dgm:pt modelId="{A7970D4D-3F49-44CF-8238-DF66F087C207}" type="sibTrans" cxnId="{647FEA20-1159-49E1-BB04-EB4BDDBE915B}">
      <dgm:prSet/>
      <dgm:spPr/>
      <dgm:t>
        <a:bodyPr/>
        <a:lstStyle/>
        <a:p>
          <a:endParaRPr lang="en-US"/>
        </a:p>
      </dgm:t>
    </dgm:pt>
    <dgm:pt modelId="{ABCBEBF3-E608-4634-AF41-957CE64669D1}" type="pres">
      <dgm:prSet presAssocID="{61665C4F-9810-45CC-BB0B-880280A4C100}" presName="linearFlow" presStyleCnt="0">
        <dgm:presLayoutVars>
          <dgm:dir/>
          <dgm:resizeHandles val="exact"/>
        </dgm:presLayoutVars>
      </dgm:prSet>
      <dgm:spPr/>
    </dgm:pt>
    <dgm:pt modelId="{C16149C4-D17A-496D-9783-4F7443BE4FCF}" type="pres">
      <dgm:prSet presAssocID="{3EC1A92A-6935-408C-A341-32EBD1756D6E}" presName="composite" presStyleCnt="0"/>
      <dgm:spPr/>
    </dgm:pt>
    <dgm:pt modelId="{6BCB6082-FD64-4D2B-A413-9A33FFF9134A}" type="pres">
      <dgm:prSet presAssocID="{3EC1A92A-6935-408C-A341-32EBD1756D6E}"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9000" b="-19000"/>
          </a:stretch>
        </a:blipFill>
      </dgm:spPr>
    </dgm:pt>
    <dgm:pt modelId="{5905FAFC-F7D2-44FA-AF56-3CF0335D601F}" type="pres">
      <dgm:prSet presAssocID="{3EC1A92A-6935-408C-A341-32EBD1756D6E}" presName="txShp" presStyleLbl="node1" presStyleIdx="0" presStyleCnt="3">
        <dgm:presLayoutVars>
          <dgm:bulletEnabled val="1"/>
        </dgm:presLayoutVars>
      </dgm:prSet>
      <dgm:spPr/>
    </dgm:pt>
    <dgm:pt modelId="{288417F7-AC5E-422B-B03B-37CA5060B6CA}" type="pres">
      <dgm:prSet presAssocID="{74350524-3534-4D2E-A475-94139866A5AD}" presName="spacing" presStyleCnt="0"/>
      <dgm:spPr/>
    </dgm:pt>
    <dgm:pt modelId="{A41C2F2B-D621-4965-8F16-967CCD828847}" type="pres">
      <dgm:prSet presAssocID="{2BCBC974-DA85-4C30-BEEC-23FAF49B3B9E}" presName="composite" presStyleCnt="0"/>
      <dgm:spPr/>
    </dgm:pt>
    <dgm:pt modelId="{579975BA-2CF8-45A4-A17B-F77188E1D48A}" type="pres">
      <dgm:prSet presAssocID="{2BCBC974-DA85-4C30-BEEC-23FAF49B3B9E}"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0F65A37D-E593-4154-9AD3-0F0C18FE669F}" type="pres">
      <dgm:prSet presAssocID="{2BCBC974-DA85-4C30-BEEC-23FAF49B3B9E}" presName="txShp" presStyleLbl="node1" presStyleIdx="1" presStyleCnt="3">
        <dgm:presLayoutVars>
          <dgm:bulletEnabled val="1"/>
        </dgm:presLayoutVars>
      </dgm:prSet>
      <dgm:spPr/>
    </dgm:pt>
    <dgm:pt modelId="{71CAA6BD-4CFF-4248-8D13-DEF29192DB01}" type="pres">
      <dgm:prSet presAssocID="{E22F8541-84F6-4415-8917-9802EC84A459}" presName="spacing" presStyleCnt="0"/>
      <dgm:spPr/>
    </dgm:pt>
    <dgm:pt modelId="{982D4B01-F90A-4E46-A0C3-20061648FDDF}" type="pres">
      <dgm:prSet presAssocID="{4A3914A8-0C64-4326-87A8-FC73E5E02D92}" presName="composite" presStyleCnt="0"/>
      <dgm:spPr/>
    </dgm:pt>
    <dgm:pt modelId="{AC6B4F90-E9FF-45C5-A963-B0537E2112C4}" type="pres">
      <dgm:prSet presAssocID="{4A3914A8-0C64-4326-87A8-FC73E5E02D92}"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dgm:spPr>
    </dgm:pt>
    <dgm:pt modelId="{13AC0884-1579-4D56-A33E-9580C090CA34}" type="pres">
      <dgm:prSet presAssocID="{4A3914A8-0C64-4326-87A8-FC73E5E02D92}" presName="txShp" presStyleLbl="node1" presStyleIdx="2" presStyleCnt="3">
        <dgm:presLayoutVars>
          <dgm:bulletEnabled val="1"/>
        </dgm:presLayoutVars>
      </dgm:prSet>
      <dgm:spPr/>
    </dgm:pt>
  </dgm:ptLst>
  <dgm:cxnLst>
    <dgm:cxn modelId="{F2A4C701-A339-431B-8EBD-6CD1F8361830}" srcId="{61665C4F-9810-45CC-BB0B-880280A4C100}" destId="{2BCBC974-DA85-4C30-BEEC-23FAF49B3B9E}" srcOrd="1" destOrd="0" parTransId="{B59F8789-B059-4965-A525-9B7B1BA77D46}" sibTransId="{E22F8541-84F6-4415-8917-9802EC84A459}"/>
    <dgm:cxn modelId="{F6E91A15-7E23-4DAE-8461-C713455EAB1B}" type="presOf" srcId="{2BCBC974-DA85-4C30-BEEC-23FAF49B3B9E}" destId="{0F65A37D-E593-4154-9AD3-0F0C18FE669F}" srcOrd="0" destOrd="0" presId="urn:microsoft.com/office/officeart/2005/8/layout/vList3"/>
    <dgm:cxn modelId="{647FEA20-1159-49E1-BB04-EB4BDDBE915B}" srcId="{61665C4F-9810-45CC-BB0B-880280A4C100}" destId="{4A3914A8-0C64-4326-87A8-FC73E5E02D92}" srcOrd="2" destOrd="0" parTransId="{17E63313-EF0F-48BD-969F-6C4264F8FE6D}" sibTransId="{A7970D4D-3F49-44CF-8238-DF66F087C207}"/>
    <dgm:cxn modelId="{4FFB4268-81BC-43C9-987C-CA89C219F9EC}" srcId="{61665C4F-9810-45CC-BB0B-880280A4C100}" destId="{3EC1A92A-6935-408C-A341-32EBD1756D6E}" srcOrd="0" destOrd="0" parTransId="{058982A3-84D9-4F2B-AD1F-90ADD36AA12B}" sibTransId="{74350524-3534-4D2E-A475-94139866A5AD}"/>
    <dgm:cxn modelId="{831BE983-8E59-478D-8F42-F05A9A298AD7}" type="presOf" srcId="{4A3914A8-0C64-4326-87A8-FC73E5E02D92}" destId="{13AC0884-1579-4D56-A33E-9580C090CA34}" srcOrd="0" destOrd="0" presId="urn:microsoft.com/office/officeart/2005/8/layout/vList3"/>
    <dgm:cxn modelId="{9C3DC2D6-0E01-473B-AB88-40840C7B9E88}" type="presOf" srcId="{61665C4F-9810-45CC-BB0B-880280A4C100}" destId="{ABCBEBF3-E608-4634-AF41-957CE64669D1}" srcOrd="0" destOrd="0" presId="urn:microsoft.com/office/officeart/2005/8/layout/vList3"/>
    <dgm:cxn modelId="{808C6DF2-3585-458A-AD7A-009130ECB3D2}" type="presOf" srcId="{3EC1A92A-6935-408C-A341-32EBD1756D6E}" destId="{5905FAFC-F7D2-44FA-AF56-3CF0335D601F}" srcOrd="0" destOrd="0" presId="urn:microsoft.com/office/officeart/2005/8/layout/vList3"/>
    <dgm:cxn modelId="{CA2910FB-4EB8-4477-A2FA-C77A4234147E}" type="presParOf" srcId="{ABCBEBF3-E608-4634-AF41-957CE64669D1}" destId="{C16149C4-D17A-496D-9783-4F7443BE4FCF}" srcOrd="0" destOrd="0" presId="urn:microsoft.com/office/officeart/2005/8/layout/vList3"/>
    <dgm:cxn modelId="{9CB969E7-1CA8-43BA-BB35-82B87C8EEED5}" type="presParOf" srcId="{C16149C4-D17A-496D-9783-4F7443BE4FCF}" destId="{6BCB6082-FD64-4D2B-A413-9A33FFF9134A}" srcOrd="0" destOrd="0" presId="urn:microsoft.com/office/officeart/2005/8/layout/vList3"/>
    <dgm:cxn modelId="{6DFE8D78-191D-4EC3-A46B-0EC6246DF24A}" type="presParOf" srcId="{C16149C4-D17A-496D-9783-4F7443BE4FCF}" destId="{5905FAFC-F7D2-44FA-AF56-3CF0335D601F}" srcOrd="1" destOrd="0" presId="urn:microsoft.com/office/officeart/2005/8/layout/vList3"/>
    <dgm:cxn modelId="{AB8889B3-4331-4344-A4C4-5242C9900C09}" type="presParOf" srcId="{ABCBEBF3-E608-4634-AF41-957CE64669D1}" destId="{288417F7-AC5E-422B-B03B-37CA5060B6CA}" srcOrd="1" destOrd="0" presId="urn:microsoft.com/office/officeart/2005/8/layout/vList3"/>
    <dgm:cxn modelId="{5D802E40-BBCB-47AE-9A86-D68DF212C98C}" type="presParOf" srcId="{ABCBEBF3-E608-4634-AF41-957CE64669D1}" destId="{A41C2F2B-D621-4965-8F16-967CCD828847}" srcOrd="2" destOrd="0" presId="urn:microsoft.com/office/officeart/2005/8/layout/vList3"/>
    <dgm:cxn modelId="{07DE9BF8-FEB3-427F-94DD-EC621BC73DC1}" type="presParOf" srcId="{A41C2F2B-D621-4965-8F16-967CCD828847}" destId="{579975BA-2CF8-45A4-A17B-F77188E1D48A}" srcOrd="0" destOrd="0" presId="urn:microsoft.com/office/officeart/2005/8/layout/vList3"/>
    <dgm:cxn modelId="{2202D3FB-FE30-466D-8334-E564EC62C601}" type="presParOf" srcId="{A41C2F2B-D621-4965-8F16-967CCD828847}" destId="{0F65A37D-E593-4154-9AD3-0F0C18FE669F}" srcOrd="1" destOrd="0" presId="urn:microsoft.com/office/officeart/2005/8/layout/vList3"/>
    <dgm:cxn modelId="{BEFE3787-38EA-4E17-8747-F131240A82D7}" type="presParOf" srcId="{ABCBEBF3-E608-4634-AF41-957CE64669D1}" destId="{71CAA6BD-4CFF-4248-8D13-DEF29192DB01}" srcOrd="3" destOrd="0" presId="urn:microsoft.com/office/officeart/2005/8/layout/vList3"/>
    <dgm:cxn modelId="{EBCEB466-5857-4940-B9FA-EAD04CC24B08}" type="presParOf" srcId="{ABCBEBF3-E608-4634-AF41-957CE64669D1}" destId="{982D4B01-F90A-4E46-A0C3-20061648FDDF}" srcOrd="4" destOrd="0" presId="urn:microsoft.com/office/officeart/2005/8/layout/vList3"/>
    <dgm:cxn modelId="{9727127A-EA01-4EBE-8ACD-A590E6461CA4}" type="presParOf" srcId="{982D4B01-F90A-4E46-A0C3-20061648FDDF}" destId="{AC6B4F90-E9FF-45C5-A963-B0537E2112C4}" srcOrd="0" destOrd="0" presId="urn:microsoft.com/office/officeart/2005/8/layout/vList3"/>
    <dgm:cxn modelId="{4B57EA8B-461F-4112-91A2-C832FB5C7A17}" type="presParOf" srcId="{982D4B01-F90A-4E46-A0C3-20061648FDDF}" destId="{13AC0884-1579-4D56-A33E-9580C090CA3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95E51E-4501-4676-9600-4C4BF8AB3BAA}" type="doc">
      <dgm:prSet loTypeId="urn:diagrams.loki3.com/BracketList" loCatId="list" qsTypeId="urn:microsoft.com/office/officeart/2005/8/quickstyle/simple3" qsCatId="simple" csTypeId="urn:microsoft.com/office/officeart/2005/8/colors/accent4_5" csCatId="accent4" phldr="1"/>
      <dgm:spPr/>
      <dgm:t>
        <a:bodyPr/>
        <a:lstStyle/>
        <a:p>
          <a:endParaRPr lang="en-US"/>
        </a:p>
      </dgm:t>
    </dgm:pt>
    <dgm:pt modelId="{8F433C7C-A0A6-4A29-AE98-1EFC8CEC4042}">
      <dgm:prSet/>
      <dgm:spPr/>
      <dgm:t>
        <a:bodyPr/>
        <a:lstStyle/>
        <a:p>
          <a:r>
            <a:rPr lang="en-US" b="1" dirty="0"/>
            <a:t>501(c)(</a:t>
          </a:r>
          <a:r>
            <a:rPr lang="en-US" b="1" u="sng" dirty="0"/>
            <a:t>3</a:t>
          </a:r>
          <a:r>
            <a:rPr lang="en-US" b="1" dirty="0"/>
            <a:t>)</a:t>
          </a:r>
        </a:p>
      </dgm:t>
    </dgm:pt>
    <dgm:pt modelId="{2F687FEA-B6E6-4F82-8A7D-8BD96C25C35A}" type="parTrans" cxnId="{3B953FDE-7438-49D0-9237-6ECBDF402A5A}">
      <dgm:prSet/>
      <dgm:spPr/>
      <dgm:t>
        <a:bodyPr/>
        <a:lstStyle/>
        <a:p>
          <a:endParaRPr lang="en-US"/>
        </a:p>
      </dgm:t>
    </dgm:pt>
    <dgm:pt modelId="{43DC8DE5-8C51-448A-A77C-C859053BE735}" type="sibTrans" cxnId="{3B953FDE-7438-49D0-9237-6ECBDF402A5A}">
      <dgm:prSet/>
      <dgm:spPr/>
      <dgm:t>
        <a:bodyPr/>
        <a:lstStyle/>
        <a:p>
          <a:endParaRPr lang="en-US"/>
        </a:p>
      </dgm:t>
    </dgm:pt>
    <dgm:pt modelId="{AD5BF158-F2C8-4AA5-98EE-A70400036DE7}">
      <dgm:prSet/>
      <dgm:spPr/>
      <dgm:t>
        <a:bodyPr/>
        <a:lstStyle/>
        <a:p>
          <a:r>
            <a:rPr lang="en-US" dirty="0"/>
            <a:t>Most common type of tax-exempt nonprofit organization, exempt from federal income tax if its activities have the following purposes: charitable, religious, educational, scientific, literary…</a:t>
          </a:r>
        </a:p>
      </dgm:t>
    </dgm:pt>
    <dgm:pt modelId="{982F343E-7EE6-4778-A84A-22B26569E828}" type="parTrans" cxnId="{93BCF399-CF6F-49F6-A8B6-5361C91C686A}">
      <dgm:prSet/>
      <dgm:spPr/>
      <dgm:t>
        <a:bodyPr/>
        <a:lstStyle/>
        <a:p>
          <a:endParaRPr lang="en-US"/>
        </a:p>
      </dgm:t>
    </dgm:pt>
    <dgm:pt modelId="{407DE99B-ED1F-4F0D-AA25-DDB5F3C2649A}" type="sibTrans" cxnId="{93BCF399-CF6F-49F6-A8B6-5361C91C686A}">
      <dgm:prSet/>
      <dgm:spPr/>
      <dgm:t>
        <a:bodyPr/>
        <a:lstStyle/>
        <a:p>
          <a:endParaRPr lang="en-US"/>
        </a:p>
      </dgm:t>
    </dgm:pt>
    <dgm:pt modelId="{81397640-10EF-4D2D-86AA-6902A32A7FFD}">
      <dgm:prSet/>
      <dgm:spPr/>
      <dgm:t>
        <a:bodyPr/>
        <a:lstStyle/>
        <a:p>
          <a:r>
            <a:rPr lang="en-US"/>
            <a:t>Must advance a charitable purpose</a:t>
          </a:r>
        </a:p>
      </dgm:t>
    </dgm:pt>
    <dgm:pt modelId="{B43509B3-6AF5-4089-880D-20A8E34392E0}" type="parTrans" cxnId="{AC1C1DB1-7784-4C38-A51B-E0D68AD24DC1}">
      <dgm:prSet/>
      <dgm:spPr/>
      <dgm:t>
        <a:bodyPr/>
        <a:lstStyle/>
        <a:p>
          <a:endParaRPr lang="en-US"/>
        </a:p>
      </dgm:t>
    </dgm:pt>
    <dgm:pt modelId="{10869CE9-AE84-45D6-B574-B33F9BD3E50C}" type="sibTrans" cxnId="{AC1C1DB1-7784-4C38-A51B-E0D68AD24DC1}">
      <dgm:prSet/>
      <dgm:spPr/>
      <dgm:t>
        <a:bodyPr/>
        <a:lstStyle/>
        <a:p>
          <a:endParaRPr lang="en-US"/>
        </a:p>
      </dgm:t>
    </dgm:pt>
    <dgm:pt modelId="{966821BA-010F-4B11-9B18-CD0DDA8F7DF3}">
      <dgm:prSet/>
      <dgm:spPr/>
      <dgm:t>
        <a:bodyPr/>
        <a:lstStyle/>
        <a:p>
          <a:r>
            <a:rPr lang="en-US" b="1" dirty="0"/>
            <a:t>Forbidden Activities</a:t>
          </a:r>
        </a:p>
      </dgm:t>
    </dgm:pt>
    <dgm:pt modelId="{3EC73A2F-471D-4CEA-AF23-DB7DB3DDD074}" type="parTrans" cxnId="{A5C78787-E4B1-4A14-93BD-7F545B83DE99}">
      <dgm:prSet/>
      <dgm:spPr/>
      <dgm:t>
        <a:bodyPr/>
        <a:lstStyle/>
        <a:p>
          <a:endParaRPr lang="en-US"/>
        </a:p>
      </dgm:t>
    </dgm:pt>
    <dgm:pt modelId="{B1F6DBA6-5F62-4B95-BC58-06D59C8F5BAF}" type="sibTrans" cxnId="{A5C78787-E4B1-4A14-93BD-7F545B83DE99}">
      <dgm:prSet/>
      <dgm:spPr/>
      <dgm:t>
        <a:bodyPr/>
        <a:lstStyle/>
        <a:p>
          <a:endParaRPr lang="en-US"/>
        </a:p>
      </dgm:t>
    </dgm:pt>
    <dgm:pt modelId="{2F5D4E4D-2344-4A41-B770-E11BDB0B8204}">
      <dgm:prSet/>
      <dgm:spPr/>
      <dgm:t>
        <a:bodyPr/>
        <a:lstStyle/>
        <a:p>
          <a:r>
            <a:rPr lang="en-US"/>
            <a:t>Net earnings to benefit a private individuals</a:t>
          </a:r>
        </a:p>
      </dgm:t>
    </dgm:pt>
    <dgm:pt modelId="{A37645C5-589E-4DDD-BBFF-84B5020B3B27}" type="parTrans" cxnId="{1C5A1336-25BD-4673-9BE8-84B074891C3A}">
      <dgm:prSet/>
      <dgm:spPr/>
      <dgm:t>
        <a:bodyPr/>
        <a:lstStyle/>
        <a:p>
          <a:endParaRPr lang="en-US"/>
        </a:p>
      </dgm:t>
    </dgm:pt>
    <dgm:pt modelId="{3E60663A-444F-4DD6-B7E8-96289C3A9355}" type="sibTrans" cxnId="{1C5A1336-25BD-4673-9BE8-84B074891C3A}">
      <dgm:prSet/>
      <dgm:spPr/>
      <dgm:t>
        <a:bodyPr/>
        <a:lstStyle/>
        <a:p>
          <a:endParaRPr lang="en-US"/>
        </a:p>
      </dgm:t>
    </dgm:pt>
    <dgm:pt modelId="{9E13022F-8663-4E56-A7B7-CAFE3527EBFB}">
      <dgm:prSet/>
      <dgm:spPr/>
      <dgm:t>
        <a:bodyPr/>
        <a:lstStyle/>
        <a:p>
          <a:r>
            <a:rPr lang="en-US"/>
            <a:t>Political activity - Campaign funds, Political Action Committee (PAC), candidate endorsements</a:t>
          </a:r>
        </a:p>
      </dgm:t>
    </dgm:pt>
    <dgm:pt modelId="{5D2EB13B-B168-4B09-A962-340613A35414}" type="parTrans" cxnId="{37BC0100-CF79-4244-842A-6ED63F3522A3}">
      <dgm:prSet/>
      <dgm:spPr/>
      <dgm:t>
        <a:bodyPr/>
        <a:lstStyle/>
        <a:p>
          <a:endParaRPr lang="en-US"/>
        </a:p>
      </dgm:t>
    </dgm:pt>
    <dgm:pt modelId="{03E5DDEB-0BDB-45D4-BBCD-96488F693849}" type="sibTrans" cxnId="{37BC0100-CF79-4244-842A-6ED63F3522A3}">
      <dgm:prSet/>
      <dgm:spPr/>
      <dgm:t>
        <a:bodyPr/>
        <a:lstStyle/>
        <a:p>
          <a:endParaRPr lang="en-US"/>
        </a:p>
      </dgm:t>
    </dgm:pt>
    <dgm:pt modelId="{5CF25661-9667-451E-936F-B7E13CE0535F}" type="pres">
      <dgm:prSet presAssocID="{B095E51E-4501-4676-9600-4C4BF8AB3BAA}" presName="Name0" presStyleCnt="0">
        <dgm:presLayoutVars>
          <dgm:dir/>
          <dgm:animLvl val="lvl"/>
          <dgm:resizeHandles val="exact"/>
        </dgm:presLayoutVars>
      </dgm:prSet>
      <dgm:spPr/>
    </dgm:pt>
    <dgm:pt modelId="{DC89EE8A-1247-4C0D-A3C0-F6C7B01D1345}" type="pres">
      <dgm:prSet presAssocID="{8F433C7C-A0A6-4A29-AE98-1EFC8CEC4042}" presName="linNode" presStyleCnt="0"/>
      <dgm:spPr/>
    </dgm:pt>
    <dgm:pt modelId="{06AA14EE-B01D-4858-953A-B8713925870E}" type="pres">
      <dgm:prSet presAssocID="{8F433C7C-A0A6-4A29-AE98-1EFC8CEC4042}" presName="parTx" presStyleLbl="revTx" presStyleIdx="0" presStyleCnt="2">
        <dgm:presLayoutVars>
          <dgm:chMax val="1"/>
          <dgm:bulletEnabled val="1"/>
        </dgm:presLayoutVars>
      </dgm:prSet>
      <dgm:spPr/>
    </dgm:pt>
    <dgm:pt modelId="{4C99F992-6D8A-4D7C-A302-B321A4FBC270}" type="pres">
      <dgm:prSet presAssocID="{8F433C7C-A0A6-4A29-AE98-1EFC8CEC4042}" presName="bracket" presStyleLbl="parChTrans1D1" presStyleIdx="0" presStyleCnt="2"/>
      <dgm:spPr/>
    </dgm:pt>
    <dgm:pt modelId="{E6B058E3-E234-41D7-AE56-21E5C18A2CF4}" type="pres">
      <dgm:prSet presAssocID="{8F433C7C-A0A6-4A29-AE98-1EFC8CEC4042}" presName="spH" presStyleCnt="0"/>
      <dgm:spPr/>
    </dgm:pt>
    <dgm:pt modelId="{43144F27-8012-4273-8EF3-008DB7214F13}" type="pres">
      <dgm:prSet presAssocID="{8F433C7C-A0A6-4A29-AE98-1EFC8CEC4042}" presName="desTx" presStyleLbl="node1" presStyleIdx="0" presStyleCnt="2">
        <dgm:presLayoutVars>
          <dgm:bulletEnabled val="1"/>
        </dgm:presLayoutVars>
      </dgm:prSet>
      <dgm:spPr/>
    </dgm:pt>
    <dgm:pt modelId="{179A48E5-B5D7-47C4-AAB0-12AFB705B5CC}" type="pres">
      <dgm:prSet presAssocID="{43DC8DE5-8C51-448A-A77C-C859053BE735}" presName="spV" presStyleCnt="0"/>
      <dgm:spPr/>
    </dgm:pt>
    <dgm:pt modelId="{8B5E7A0F-84CE-42E3-9A2B-454D22389868}" type="pres">
      <dgm:prSet presAssocID="{966821BA-010F-4B11-9B18-CD0DDA8F7DF3}" presName="linNode" presStyleCnt="0"/>
      <dgm:spPr/>
    </dgm:pt>
    <dgm:pt modelId="{EED7EDE8-0CA2-482B-B76F-07F44836B3E5}" type="pres">
      <dgm:prSet presAssocID="{966821BA-010F-4B11-9B18-CD0DDA8F7DF3}" presName="parTx" presStyleLbl="revTx" presStyleIdx="1" presStyleCnt="2" custLinFactNeighborX="-977" custLinFactNeighborY="3630">
        <dgm:presLayoutVars>
          <dgm:chMax val="1"/>
          <dgm:bulletEnabled val="1"/>
        </dgm:presLayoutVars>
      </dgm:prSet>
      <dgm:spPr/>
    </dgm:pt>
    <dgm:pt modelId="{800EA293-B6E0-469E-A165-1000B822155A}" type="pres">
      <dgm:prSet presAssocID="{966821BA-010F-4B11-9B18-CD0DDA8F7DF3}" presName="bracket" presStyleLbl="parChTrans1D1" presStyleIdx="1" presStyleCnt="2"/>
      <dgm:spPr/>
    </dgm:pt>
    <dgm:pt modelId="{1119CE73-E8EA-4ABD-BC71-F18B4274A080}" type="pres">
      <dgm:prSet presAssocID="{966821BA-010F-4B11-9B18-CD0DDA8F7DF3}" presName="spH" presStyleCnt="0"/>
      <dgm:spPr/>
    </dgm:pt>
    <dgm:pt modelId="{97DC45A6-7010-47CC-A1D2-A2962C7964EC}" type="pres">
      <dgm:prSet presAssocID="{966821BA-010F-4B11-9B18-CD0DDA8F7DF3}" presName="desTx" presStyleLbl="node1" presStyleIdx="1" presStyleCnt="2">
        <dgm:presLayoutVars>
          <dgm:bulletEnabled val="1"/>
        </dgm:presLayoutVars>
      </dgm:prSet>
      <dgm:spPr/>
    </dgm:pt>
  </dgm:ptLst>
  <dgm:cxnLst>
    <dgm:cxn modelId="{37BC0100-CF79-4244-842A-6ED63F3522A3}" srcId="{966821BA-010F-4B11-9B18-CD0DDA8F7DF3}" destId="{9E13022F-8663-4E56-A7B7-CAFE3527EBFB}" srcOrd="1" destOrd="0" parTransId="{5D2EB13B-B168-4B09-A962-340613A35414}" sibTransId="{03E5DDEB-0BDB-45D4-BBCD-96488F693849}"/>
    <dgm:cxn modelId="{28418E2A-20E6-4E21-A31F-4CB65DC84167}" type="presOf" srcId="{81397640-10EF-4D2D-86AA-6902A32A7FFD}" destId="{43144F27-8012-4273-8EF3-008DB7214F13}" srcOrd="0" destOrd="1" presId="urn:diagrams.loki3.com/BracketList"/>
    <dgm:cxn modelId="{1C5A1336-25BD-4673-9BE8-84B074891C3A}" srcId="{966821BA-010F-4B11-9B18-CD0DDA8F7DF3}" destId="{2F5D4E4D-2344-4A41-B770-E11BDB0B8204}" srcOrd="0" destOrd="0" parTransId="{A37645C5-589E-4DDD-BBFF-84B5020B3B27}" sibTransId="{3E60663A-444F-4DD6-B7E8-96289C3A9355}"/>
    <dgm:cxn modelId="{95995643-A776-4007-8946-BAC386C668E2}" type="presOf" srcId="{966821BA-010F-4B11-9B18-CD0DDA8F7DF3}" destId="{EED7EDE8-0CA2-482B-B76F-07F44836B3E5}" srcOrd="0" destOrd="0" presId="urn:diagrams.loki3.com/BracketList"/>
    <dgm:cxn modelId="{A5C78787-E4B1-4A14-93BD-7F545B83DE99}" srcId="{B095E51E-4501-4676-9600-4C4BF8AB3BAA}" destId="{966821BA-010F-4B11-9B18-CD0DDA8F7DF3}" srcOrd="1" destOrd="0" parTransId="{3EC73A2F-471D-4CEA-AF23-DB7DB3DDD074}" sibTransId="{B1F6DBA6-5F62-4B95-BC58-06D59C8F5BAF}"/>
    <dgm:cxn modelId="{0ABEF590-3740-4050-999D-E51704E398B9}" type="presOf" srcId="{8F433C7C-A0A6-4A29-AE98-1EFC8CEC4042}" destId="{06AA14EE-B01D-4858-953A-B8713925870E}" srcOrd="0" destOrd="0" presId="urn:diagrams.loki3.com/BracketList"/>
    <dgm:cxn modelId="{DE8AAE95-26F1-48B7-B24E-488C3EE6CDB7}" type="presOf" srcId="{AD5BF158-F2C8-4AA5-98EE-A70400036DE7}" destId="{43144F27-8012-4273-8EF3-008DB7214F13}" srcOrd="0" destOrd="0" presId="urn:diagrams.loki3.com/BracketList"/>
    <dgm:cxn modelId="{93BCF399-CF6F-49F6-A8B6-5361C91C686A}" srcId="{8F433C7C-A0A6-4A29-AE98-1EFC8CEC4042}" destId="{AD5BF158-F2C8-4AA5-98EE-A70400036DE7}" srcOrd="0" destOrd="0" parTransId="{982F343E-7EE6-4778-A84A-22B26569E828}" sibTransId="{407DE99B-ED1F-4F0D-AA25-DDB5F3C2649A}"/>
    <dgm:cxn modelId="{AC1C1DB1-7784-4C38-A51B-E0D68AD24DC1}" srcId="{8F433C7C-A0A6-4A29-AE98-1EFC8CEC4042}" destId="{81397640-10EF-4D2D-86AA-6902A32A7FFD}" srcOrd="1" destOrd="0" parTransId="{B43509B3-6AF5-4089-880D-20A8E34392E0}" sibTransId="{10869CE9-AE84-45D6-B574-B33F9BD3E50C}"/>
    <dgm:cxn modelId="{6D60D1B6-7DDB-41AE-8D97-6256DA58321B}" type="presOf" srcId="{B095E51E-4501-4676-9600-4C4BF8AB3BAA}" destId="{5CF25661-9667-451E-936F-B7E13CE0535F}" srcOrd="0" destOrd="0" presId="urn:diagrams.loki3.com/BracketList"/>
    <dgm:cxn modelId="{5F5DE7CF-FE3E-4F37-8777-D3037251F088}" type="presOf" srcId="{2F5D4E4D-2344-4A41-B770-E11BDB0B8204}" destId="{97DC45A6-7010-47CC-A1D2-A2962C7964EC}" srcOrd="0" destOrd="0" presId="urn:diagrams.loki3.com/BracketList"/>
    <dgm:cxn modelId="{3B953FDE-7438-49D0-9237-6ECBDF402A5A}" srcId="{B095E51E-4501-4676-9600-4C4BF8AB3BAA}" destId="{8F433C7C-A0A6-4A29-AE98-1EFC8CEC4042}" srcOrd="0" destOrd="0" parTransId="{2F687FEA-B6E6-4F82-8A7D-8BD96C25C35A}" sibTransId="{43DC8DE5-8C51-448A-A77C-C859053BE735}"/>
    <dgm:cxn modelId="{9B14A5FB-7A40-49EF-9B39-68D2B1ADA2EF}" type="presOf" srcId="{9E13022F-8663-4E56-A7B7-CAFE3527EBFB}" destId="{97DC45A6-7010-47CC-A1D2-A2962C7964EC}" srcOrd="0" destOrd="1" presId="urn:diagrams.loki3.com/BracketList"/>
    <dgm:cxn modelId="{103D222B-0B56-4FB1-9DF7-065A0D816479}" type="presParOf" srcId="{5CF25661-9667-451E-936F-B7E13CE0535F}" destId="{DC89EE8A-1247-4C0D-A3C0-F6C7B01D1345}" srcOrd="0" destOrd="0" presId="urn:diagrams.loki3.com/BracketList"/>
    <dgm:cxn modelId="{774842D2-EAAA-4684-BAE5-B6108AC5744E}" type="presParOf" srcId="{DC89EE8A-1247-4C0D-A3C0-F6C7B01D1345}" destId="{06AA14EE-B01D-4858-953A-B8713925870E}" srcOrd="0" destOrd="0" presId="urn:diagrams.loki3.com/BracketList"/>
    <dgm:cxn modelId="{EA3FA747-D83E-4274-B3D1-CB42CC81C6B4}" type="presParOf" srcId="{DC89EE8A-1247-4C0D-A3C0-F6C7B01D1345}" destId="{4C99F992-6D8A-4D7C-A302-B321A4FBC270}" srcOrd="1" destOrd="0" presId="urn:diagrams.loki3.com/BracketList"/>
    <dgm:cxn modelId="{FF4CD13A-64C6-4693-A2E3-859AD3B7DC8A}" type="presParOf" srcId="{DC89EE8A-1247-4C0D-A3C0-F6C7B01D1345}" destId="{E6B058E3-E234-41D7-AE56-21E5C18A2CF4}" srcOrd="2" destOrd="0" presId="urn:diagrams.loki3.com/BracketList"/>
    <dgm:cxn modelId="{D99551E0-49DD-4F2B-8457-6CA0DA560471}" type="presParOf" srcId="{DC89EE8A-1247-4C0D-A3C0-F6C7B01D1345}" destId="{43144F27-8012-4273-8EF3-008DB7214F13}" srcOrd="3" destOrd="0" presId="urn:diagrams.loki3.com/BracketList"/>
    <dgm:cxn modelId="{888552F2-1FBA-47F0-9E2D-681735602CF1}" type="presParOf" srcId="{5CF25661-9667-451E-936F-B7E13CE0535F}" destId="{179A48E5-B5D7-47C4-AAB0-12AFB705B5CC}" srcOrd="1" destOrd="0" presId="urn:diagrams.loki3.com/BracketList"/>
    <dgm:cxn modelId="{E2F990B1-9B10-4BF9-B300-8981A3C5B140}" type="presParOf" srcId="{5CF25661-9667-451E-936F-B7E13CE0535F}" destId="{8B5E7A0F-84CE-42E3-9A2B-454D22389868}" srcOrd="2" destOrd="0" presId="urn:diagrams.loki3.com/BracketList"/>
    <dgm:cxn modelId="{05AEC5DC-9218-49FB-AD8E-3CAE0D05894B}" type="presParOf" srcId="{8B5E7A0F-84CE-42E3-9A2B-454D22389868}" destId="{EED7EDE8-0CA2-482B-B76F-07F44836B3E5}" srcOrd="0" destOrd="0" presId="urn:diagrams.loki3.com/BracketList"/>
    <dgm:cxn modelId="{342B505E-0DAF-4B7E-9AAD-DF0A558929AA}" type="presParOf" srcId="{8B5E7A0F-84CE-42E3-9A2B-454D22389868}" destId="{800EA293-B6E0-469E-A165-1000B822155A}" srcOrd="1" destOrd="0" presId="urn:diagrams.loki3.com/BracketList"/>
    <dgm:cxn modelId="{75E50A8C-0A15-4C3E-8E25-96D8DED1E71B}" type="presParOf" srcId="{8B5E7A0F-84CE-42E3-9A2B-454D22389868}" destId="{1119CE73-E8EA-4ABD-BC71-F18B4274A080}" srcOrd="2" destOrd="0" presId="urn:diagrams.loki3.com/BracketList"/>
    <dgm:cxn modelId="{A748A047-83CA-479B-BF49-9DB5833BA83D}" type="presParOf" srcId="{8B5E7A0F-84CE-42E3-9A2B-454D22389868}" destId="{97DC45A6-7010-47CC-A1D2-A2962C7964E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FA2AB-0979-4AEF-85F8-27C3B955FAF1}">
      <dsp:nvSpPr>
        <dsp:cNvPr id="0" name=""/>
        <dsp:cNvSpPr/>
      </dsp:nvSpPr>
      <dsp:spPr>
        <a:xfrm>
          <a:off x="0" y="0"/>
          <a:ext cx="1051559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8B3AECB-EEF3-489B-B285-75EE02957673}">
      <dsp:nvSpPr>
        <dsp:cNvPr id="0" name=""/>
        <dsp:cNvSpPr/>
      </dsp:nvSpPr>
      <dsp:spPr>
        <a:xfrm>
          <a:off x="0" y="0"/>
          <a:ext cx="2103119" cy="4486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Five Ohio technologists have been President of the American Society of Radiologic Technologists:</a:t>
          </a:r>
        </a:p>
      </dsp:txBody>
      <dsp:txXfrm>
        <a:off x="0" y="0"/>
        <a:ext cx="2103119" cy="4486275"/>
      </dsp:txXfrm>
    </dsp:sp>
    <dsp:sp modelId="{1F0B021B-4E85-4DD7-B3C2-AFF2F6502F8B}">
      <dsp:nvSpPr>
        <dsp:cNvPr id="0" name=""/>
        <dsp:cNvSpPr/>
      </dsp:nvSpPr>
      <dsp:spPr>
        <a:xfrm>
          <a:off x="2260853" y="42277"/>
          <a:ext cx="8254745" cy="84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Rubygrant Pennell, R.T., Columbus (1954-55)</a:t>
          </a:r>
        </a:p>
      </dsp:txBody>
      <dsp:txXfrm>
        <a:off x="2260853" y="42277"/>
        <a:ext cx="8254745" cy="845557"/>
      </dsp:txXfrm>
    </dsp:sp>
    <dsp:sp modelId="{1136BE31-8E41-4B75-81F4-500E3C3021C8}">
      <dsp:nvSpPr>
        <dsp:cNvPr id="0" name=""/>
        <dsp:cNvSpPr/>
      </dsp:nvSpPr>
      <dsp:spPr>
        <a:xfrm>
          <a:off x="2103119" y="887835"/>
          <a:ext cx="841247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3F9D1E28-144D-4554-8AEB-32BD177137C3}">
      <dsp:nvSpPr>
        <dsp:cNvPr id="0" name=""/>
        <dsp:cNvSpPr/>
      </dsp:nvSpPr>
      <dsp:spPr>
        <a:xfrm>
          <a:off x="2260853" y="930113"/>
          <a:ext cx="8254745" cy="84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Wilbur J Huston, R.T., Sandusky (1961-62)</a:t>
          </a:r>
        </a:p>
      </dsp:txBody>
      <dsp:txXfrm>
        <a:off x="2260853" y="930113"/>
        <a:ext cx="8254745" cy="845557"/>
      </dsp:txXfrm>
    </dsp:sp>
    <dsp:sp modelId="{969AE1FE-1699-4A07-B001-A132B9A25145}">
      <dsp:nvSpPr>
        <dsp:cNvPr id="0" name=""/>
        <dsp:cNvSpPr/>
      </dsp:nvSpPr>
      <dsp:spPr>
        <a:xfrm>
          <a:off x="2103119" y="1775671"/>
          <a:ext cx="841247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D1ABC6A5-24FE-43B6-A4C1-93CB1CF7C985}">
      <dsp:nvSpPr>
        <dsp:cNvPr id="0" name=""/>
        <dsp:cNvSpPr/>
      </dsp:nvSpPr>
      <dsp:spPr>
        <a:xfrm>
          <a:off x="2260853" y="1817949"/>
          <a:ext cx="8254745" cy="84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Roland C. McGowan, R.T., Cincinnati (1964-65)</a:t>
          </a:r>
        </a:p>
      </dsp:txBody>
      <dsp:txXfrm>
        <a:off x="2260853" y="1817949"/>
        <a:ext cx="8254745" cy="845557"/>
      </dsp:txXfrm>
    </dsp:sp>
    <dsp:sp modelId="{FCB035D3-0AAB-4BAB-A38B-33BA60CC415C}">
      <dsp:nvSpPr>
        <dsp:cNvPr id="0" name=""/>
        <dsp:cNvSpPr/>
      </dsp:nvSpPr>
      <dsp:spPr>
        <a:xfrm>
          <a:off x="2103119" y="2663506"/>
          <a:ext cx="841247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0340684B-A0F6-40AE-AD7E-24C3F5FCC2E0}">
      <dsp:nvSpPr>
        <dsp:cNvPr id="0" name=""/>
        <dsp:cNvSpPr/>
      </dsp:nvSpPr>
      <dsp:spPr>
        <a:xfrm>
          <a:off x="2260853" y="2705784"/>
          <a:ext cx="8254745" cy="84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Joan Parsons, R.T., Massillon (1984-85)</a:t>
          </a:r>
        </a:p>
      </dsp:txBody>
      <dsp:txXfrm>
        <a:off x="2260853" y="2705784"/>
        <a:ext cx="8254745" cy="845557"/>
      </dsp:txXfrm>
    </dsp:sp>
    <dsp:sp modelId="{986F70BA-49EF-4448-9173-2169BE482229}">
      <dsp:nvSpPr>
        <dsp:cNvPr id="0" name=""/>
        <dsp:cNvSpPr/>
      </dsp:nvSpPr>
      <dsp:spPr>
        <a:xfrm>
          <a:off x="2103119" y="3551342"/>
          <a:ext cx="841247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56B757B2-EC24-4DB4-A006-F4B9E34BFE2C}">
      <dsp:nvSpPr>
        <dsp:cNvPr id="0" name=""/>
        <dsp:cNvSpPr/>
      </dsp:nvSpPr>
      <dsp:spPr>
        <a:xfrm>
          <a:off x="2260853" y="3593620"/>
          <a:ext cx="8254745" cy="84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Julie Gill, R.T., Ashville (2013-2014)</a:t>
          </a:r>
        </a:p>
      </dsp:txBody>
      <dsp:txXfrm>
        <a:off x="2260853" y="3593620"/>
        <a:ext cx="8254745" cy="845557"/>
      </dsp:txXfrm>
    </dsp:sp>
    <dsp:sp modelId="{2FEA71A9-DB70-4671-89CE-34018E77E5D3}">
      <dsp:nvSpPr>
        <dsp:cNvPr id="0" name=""/>
        <dsp:cNvSpPr/>
      </dsp:nvSpPr>
      <dsp:spPr>
        <a:xfrm>
          <a:off x="2103119" y="4439177"/>
          <a:ext cx="841247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0709D-2563-4F44-9669-A2563E70A9F8}">
      <dsp:nvSpPr>
        <dsp:cNvPr id="0" name=""/>
        <dsp:cNvSpPr/>
      </dsp:nvSpPr>
      <dsp:spPr>
        <a:xfrm>
          <a:off x="0" y="472846"/>
          <a:ext cx="7754815" cy="18065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1860" tIns="645668" rIns="601860"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Sheryl Bacon, R.T., Co-editor</a:t>
          </a:r>
        </a:p>
        <a:p>
          <a:pPr marL="285750" lvl="1" indent="-285750" algn="l" defTabSz="1377950">
            <a:lnSpc>
              <a:spcPct val="90000"/>
            </a:lnSpc>
            <a:spcBef>
              <a:spcPct val="0"/>
            </a:spcBef>
            <a:spcAft>
              <a:spcPct val="15000"/>
            </a:spcAft>
            <a:buChar char="•"/>
          </a:pPr>
          <a:r>
            <a:rPr lang="en-US" sz="3100" kern="1200" dirty="0"/>
            <a:t>Whitney Reese, R.T., Co-editor</a:t>
          </a:r>
        </a:p>
      </dsp:txBody>
      <dsp:txXfrm>
        <a:off x="0" y="472846"/>
        <a:ext cx="7754815" cy="1806525"/>
      </dsp:txXfrm>
    </dsp:sp>
    <dsp:sp modelId="{A511895E-7340-4F9D-ACA7-A017B0F0F498}">
      <dsp:nvSpPr>
        <dsp:cNvPr id="0" name=""/>
        <dsp:cNvSpPr/>
      </dsp:nvSpPr>
      <dsp:spPr>
        <a:xfrm>
          <a:off x="387740" y="15286"/>
          <a:ext cx="5428370" cy="91512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179" tIns="0" rIns="205179" bIns="0" numCol="1" spcCol="1270" anchor="ctr" anchorCtr="0">
          <a:noAutofit/>
        </a:bodyPr>
        <a:lstStyle/>
        <a:p>
          <a:pPr marL="0" lvl="0" indent="0" algn="l" defTabSz="1377950">
            <a:lnSpc>
              <a:spcPct val="90000"/>
            </a:lnSpc>
            <a:spcBef>
              <a:spcPct val="0"/>
            </a:spcBef>
            <a:spcAft>
              <a:spcPct val="35000"/>
            </a:spcAft>
            <a:buNone/>
          </a:pPr>
          <a:r>
            <a:rPr lang="en-US" sz="3100" kern="1200" dirty="0"/>
            <a:t>Cardinal Rays</a:t>
          </a:r>
        </a:p>
      </dsp:txBody>
      <dsp:txXfrm>
        <a:off x="432412" y="59958"/>
        <a:ext cx="5339026" cy="825776"/>
      </dsp:txXfrm>
    </dsp:sp>
    <dsp:sp modelId="{01AD5FE9-9DBE-4C14-AD60-744C613DFEC3}">
      <dsp:nvSpPr>
        <dsp:cNvPr id="0" name=""/>
        <dsp:cNvSpPr/>
      </dsp:nvSpPr>
      <dsp:spPr>
        <a:xfrm>
          <a:off x="0" y="2904332"/>
          <a:ext cx="7754815" cy="13182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1860" tIns="645668" rIns="601860"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Denise Moore, R.T., Webmaster</a:t>
          </a:r>
        </a:p>
      </dsp:txBody>
      <dsp:txXfrm>
        <a:off x="0" y="2904332"/>
        <a:ext cx="7754815" cy="1318275"/>
      </dsp:txXfrm>
    </dsp:sp>
    <dsp:sp modelId="{1FE5FEFB-60C1-4C4C-9D3F-978CD937FBEF}">
      <dsp:nvSpPr>
        <dsp:cNvPr id="0" name=""/>
        <dsp:cNvSpPr/>
      </dsp:nvSpPr>
      <dsp:spPr>
        <a:xfrm>
          <a:off x="387740" y="2446772"/>
          <a:ext cx="5428370" cy="915120"/>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179" tIns="0" rIns="205179" bIns="0" numCol="1" spcCol="1270" anchor="ctr" anchorCtr="0">
          <a:noAutofit/>
        </a:bodyPr>
        <a:lstStyle/>
        <a:p>
          <a:pPr marL="0" lvl="0" indent="0" algn="l" defTabSz="1377950">
            <a:lnSpc>
              <a:spcPct val="90000"/>
            </a:lnSpc>
            <a:spcBef>
              <a:spcPct val="0"/>
            </a:spcBef>
            <a:spcAft>
              <a:spcPct val="35000"/>
            </a:spcAft>
            <a:buNone/>
          </a:pPr>
          <a:r>
            <a:rPr lang="en-US" sz="3100" kern="1200" dirty="0"/>
            <a:t>Website</a:t>
          </a:r>
        </a:p>
      </dsp:txBody>
      <dsp:txXfrm>
        <a:off x="432412" y="2491444"/>
        <a:ext cx="5339026"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5FAFC-F7D2-44FA-AF56-3CF0335D601F}">
      <dsp:nvSpPr>
        <dsp:cNvPr id="0" name=""/>
        <dsp:cNvSpPr/>
      </dsp:nvSpPr>
      <dsp:spPr>
        <a:xfrm rot="10800000">
          <a:off x="2158682" y="1435"/>
          <a:ext cx="7211156" cy="1369353"/>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3847" tIns="144780" rIns="270256" bIns="144780" numCol="1" spcCol="1270" anchor="ctr" anchorCtr="0">
          <a:noAutofit/>
        </a:bodyPr>
        <a:lstStyle/>
        <a:p>
          <a:pPr marL="0" lvl="0" indent="0" algn="ctr" defTabSz="1689100">
            <a:lnSpc>
              <a:spcPct val="90000"/>
            </a:lnSpc>
            <a:spcBef>
              <a:spcPct val="0"/>
            </a:spcBef>
            <a:spcAft>
              <a:spcPct val="35000"/>
            </a:spcAft>
            <a:buNone/>
          </a:pPr>
          <a:r>
            <a:rPr lang="en-US" sz="3800" kern="1200"/>
            <a:t>Jay Ball, R.T., Financial Manager</a:t>
          </a:r>
        </a:p>
      </dsp:txBody>
      <dsp:txXfrm rot="10800000">
        <a:off x="2501020" y="1435"/>
        <a:ext cx="6868818" cy="1369353"/>
      </dsp:txXfrm>
    </dsp:sp>
    <dsp:sp modelId="{6BCB6082-FD64-4D2B-A413-9A33FFF9134A}">
      <dsp:nvSpPr>
        <dsp:cNvPr id="0" name=""/>
        <dsp:cNvSpPr/>
      </dsp:nvSpPr>
      <dsp:spPr>
        <a:xfrm>
          <a:off x="1474005" y="1435"/>
          <a:ext cx="1369353" cy="13693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9000" b="-1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5A37D-E593-4154-9AD3-0F0C18FE669F}">
      <dsp:nvSpPr>
        <dsp:cNvPr id="0" name=""/>
        <dsp:cNvSpPr/>
      </dsp:nvSpPr>
      <dsp:spPr>
        <a:xfrm rot="10800000">
          <a:off x="2158682" y="1779550"/>
          <a:ext cx="7211156" cy="1369353"/>
        </a:xfrm>
        <a:prstGeom prst="homePlat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3847" tIns="144780" rIns="270256" bIns="144780" numCol="1" spcCol="1270" anchor="ctr" anchorCtr="0">
          <a:noAutofit/>
        </a:bodyPr>
        <a:lstStyle/>
        <a:p>
          <a:pPr marL="0" lvl="0" indent="0" algn="ctr" defTabSz="1689100">
            <a:lnSpc>
              <a:spcPct val="90000"/>
            </a:lnSpc>
            <a:spcBef>
              <a:spcPct val="0"/>
            </a:spcBef>
            <a:spcAft>
              <a:spcPct val="35000"/>
            </a:spcAft>
            <a:buNone/>
          </a:pPr>
          <a:r>
            <a:rPr lang="en-US" sz="3800" kern="1200"/>
            <a:t>Lauren Huffman, R.T., Executive Secretary</a:t>
          </a:r>
        </a:p>
      </dsp:txBody>
      <dsp:txXfrm rot="10800000">
        <a:off x="2501020" y="1779550"/>
        <a:ext cx="6868818" cy="1369353"/>
      </dsp:txXfrm>
    </dsp:sp>
    <dsp:sp modelId="{579975BA-2CF8-45A4-A17B-F77188E1D48A}">
      <dsp:nvSpPr>
        <dsp:cNvPr id="0" name=""/>
        <dsp:cNvSpPr/>
      </dsp:nvSpPr>
      <dsp:spPr>
        <a:xfrm>
          <a:off x="1474005" y="1779550"/>
          <a:ext cx="1369353" cy="13693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3AC0884-1579-4D56-A33E-9580C090CA34}">
      <dsp:nvSpPr>
        <dsp:cNvPr id="0" name=""/>
        <dsp:cNvSpPr/>
      </dsp:nvSpPr>
      <dsp:spPr>
        <a:xfrm rot="10800000">
          <a:off x="2158682" y="3557666"/>
          <a:ext cx="7211156" cy="1369353"/>
        </a:xfrm>
        <a:prstGeom prst="homePlat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3847" tIns="144780" rIns="270256" bIns="144780" numCol="1" spcCol="1270" anchor="ctr" anchorCtr="0">
          <a:noAutofit/>
        </a:bodyPr>
        <a:lstStyle/>
        <a:p>
          <a:pPr marL="0" lvl="0" indent="0" algn="ctr" defTabSz="1689100">
            <a:lnSpc>
              <a:spcPct val="90000"/>
            </a:lnSpc>
            <a:spcBef>
              <a:spcPct val="0"/>
            </a:spcBef>
            <a:spcAft>
              <a:spcPct val="35000"/>
            </a:spcAft>
            <a:buNone/>
          </a:pPr>
          <a:r>
            <a:rPr lang="en-US" sz="3800" kern="1200"/>
            <a:t>Sheryl Bacon, R.T., Executive Secretary Advisor</a:t>
          </a:r>
        </a:p>
      </dsp:txBody>
      <dsp:txXfrm rot="10800000">
        <a:off x="2501020" y="3557666"/>
        <a:ext cx="6868818" cy="1369353"/>
      </dsp:txXfrm>
    </dsp:sp>
    <dsp:sp modelId="{AC6B4F90-E9FF-45C5-A963-B0537E2112C4}">
      <dsp:nvSpPr>
        <dsp:cNvPr id="0" name=""/>
        <dsp:cNvSpPr/>
      </dsp:nvSpPr>
      <dsp:spPr>
        <a:xfrm>
          <a:off x="1474005" y="3557666"/>
          <a:ext cx="1369353" cy="136935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A14EE-B01D-4858-953A-B8713925870E}">
      <dsp:nvSpPr>
        <dsp:cNvPr id="0" name=""/>
        <dsp:cNvSpPr/>
      </dsp:nvSpPr>
      <dsp:spPr>
        <a:xfrm>
          <a:off x="5812" y="1022644"/>
          <a:ext cx="2973289"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b="1" kern="1200" dirty="0"/>
            <a:t>501(c)(</a:t>
          </a:r>
          <a:r>
            <a:rPr lang="en-US" sz="2900" b="1" u="sng" kern="1200" dirty="0"/>
            <a:t>3</a:t>
          </a:r>
          <a:r>
            <a:rPr lang="en-US" sz="2900" b="1" kern="1200" dirty="0"/>
            <a:t>)</a:t>
          </a:r>
        </a:p>
      </dsp:txBody>
      <dsp:txXfrm>
        <a:off x="5812" y="1022644"/>
        <a:ext cx="2973289" cy="574200"/>
      </dsp:txXfrm>
    </dsp:sp>
    <dsp:sp modelId="{4C99F992-6D8A-4D7C-A302-B321A4FBC270}">
      <dsp:nvSpPr>
        <dsp:cNvPr id="0" name=""/>
        <dsp:cNvSpPr/>
      </dsp:nvSpPr>
      <dsp:spPr>
        <a:xfrm>
          <a:off x="2979102" y="125457"/>
          <a:ext cx="594657" cy="2368575"/>
        </a:xfrm>
        <a:prstGeom prst="leftBrace">
          <a:avLst>
            <a:gd name="adj1" fmla="val 35000"/>
            <a:gd name="adj2" fmla="val 5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144F27-8012-4273-8EF3-008DB7214F13}">
      <dsp:nvSpPr>
        <dsp:cNvPr id="0" name=""/>
        <dsp:cNvSpPr/>
      </dsp:nvSpPr>
      <dsp:spPr>
        <a:xfrm>
          <a:off x="3811623" y="125457"/>
          <a:ext cx="8087348" cy="2368575"/>
        </a:xfrm>
        <a:prstGeom prst="rect">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Most common type of tax-exempt nonprofit organization, exempt from federal income tax if its activities have the following purposes: charitable, religious, educational, scientific, literary…</a:t>
          </a:r>
        </a:p>
        <a:p>
          <a:pPr marL="285750" lvl="1" indent="-285750" algn="l" defTabSz="1289050">
            <a:lnSpc>
              <a:spcPct val="90000"/>
            </a:lnSpc>
            <a:spcBef>
              <a:spcPct val="0"/>
            </a:spcBef>
            <a:spcAft>
              <a:spcPct val="15000"/>
            </a:spcAft>
            <a:buChar char="•"/>
          </a:pPr>
          <a:r>
            <a:rPr lang="en-US" sz="2900" kern="1200"/>
            <a:t>Must advance a charitable purpose</a:t>
          </a:r>
        </a:p>
      </dsp:txBody>
      <dsp:txXfrm>
        <a:off x="3811623" y="125457"/>
        <a:ext cx="8087348" cy="2368575"/>
      </dsp:txXfrm>
    </dsp:sp>
    <dsp:sp modelId="{EED7EDE8-0CA2-482B-B76F-07F44836B3E5}">
      <dsp:nvSpPr>
        <dsp:cNvPr id="0" name=""/>
        <dsp:cNvSpPr/>
      </dsp:nvSpPr>
      <dsp:spPr>
        <a:xfrm>
          <a:off x="3" y="2906126"/>
          <a:ext cx="2973289" cy="968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b="1" kern="1200" dirty="0"/>
            <a:t>Forbidden Activities</a:t>
          </a:r>
        </a:p>
      </dsp:txBody>
      <dsp:txXfrm>
        <a:off x="3" y="2906126"/>
        <a:ext cx="2973289" cy="968962"/>
      </dsp:txXfrm>
    </dsp:sp>
    <dsp:sp modelId="{800EA293-B6E0-469E-A165-1000B822155A}">
      <dsp:nvSpPr>
        <dsp:cNvPr id="0" name=""/>
        <dsp:cNvSpPr/>
      </dsp:nvSpPr>
      <dsp:spPr>
        <a:xfrm>
          <a:off x="2979102" y="2598432"/>
          <a:ext cx="594657" cy="1514003"/>
        </a:xfrm>
        <a:prstGeom prst="leftBrace">
          <a:avLst>
            <a:gd name="adj1" fmla="val 35000"/>
            <a:gd name="adj2" fmla="val 50000"/>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C45A6-7010-47CC-A1D2-A2962C7964EC}">
      <dsp:nvSpPr>
        <dsp:cNvPr id="0" name=""/>
        <dsp:cNvSpPr/>
      </dsp:nvSpPr>
      <dsp:spPr>
        <a:xfrm>
          <a:off x="3811623" y="2598432"/>
          <a:ext cx="8087348" cy="1514003"/>
        </a:xfrm>
        <a:prstGeom prst="rect">
          <a:avLst/>
        </a:prstGeom>
        <a:gradFill rotWithShape="0">
          <a:gsLst>
            <a:gs pos="0">
              <a:schemeClr val="accent4">
                <a:alpha val="90000"/>
                <a:hueOff val="0"/>
                <a:satOff val="0"/>
                <a:lumOff val="0"/>
                <a:alphaOff val="-40000"/>
                <a:lumMod val="110000"/>
                <a:satMod val="105000"/>
                <a:tint val="67000"/>
              </a:schemeClr>
            </a:gs>
            <a:gs pos="50000">
              <a:schemeClr val="accent4">
                <a:alpha val="90000"/>
                <a:hueOff val="0"/>
                <a:satOff val="0"/>
                <a:lumOff val="0"/>
                <a:alphaOff val="-40000"/>
                <a:lumMod val="105000"/>
                <a:satMod val="103000"/>
                <a:tint val="73000"/>
              </a:schemeClr>
            </a:gs>
            <a:gs pos="100000">
              <a:schemeClr val="accent4">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a:t>Net earnings to benefit a private individuals</a:t>
          </a:r>
        </a:p>
        <a:p>
          <a:pPr marL="285750" lvl="1" indent="-285750" algn="l" defTabSz="1289050">
            <a:lnSpc>
              <a:spcPct val="90000"/>
            </a:lnSpc>
            <a:spcBef>
              <a:spcPct val="0"/>
            </a:spcBef>
            <a:spcAft>
              <a:spcPct val="15000"/>
            </a:spcAft>
            <a:buChar char="•"/>
          </a:pPr>
          <a:r>
            <a:rPr lang="en-US" sz="2900" kern="1200"/>
            <a:t>Political activity - Campaign funds, Political Action Committee (PAC), candidate endorsements</a:t>
          </a:r>
        </a:p>
      </dsp:txBody>
      <dsp:txXfrm>
        <a:off x="3811623" y="2598432"/>
        <a:ext cx="8087348" cy="15140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542809D-21AB-4BDA-B787-42D89026E10C}" type="datetimeFigureOut">
              <a:rPr lang="en-US" smtClean="0"/>
              <a:pPr/>
              <a:t>12/6/2019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2AB70A2-ED39-40F0-B01C-502436F8F43E}" type="slidenum">
              <a:rPr lang="en-US" smtClean="0"/>
              <a:pPr/>
              <a:t>‹#›</a:t>
            </a:fld>
            <a:endParaRPr lang="en-US"/>
          </a:p>
        </p:txBody>
      </p:sp>
    </p:spTree>
    <p:extLst>
      <p:ext uri="{BB962C8B-B14F-4D97-AF65-F5344CB8AC3E}">
        <p14:creationId xmlns:p14="http://schemas.microsoft.com/office/powerpoint/2010/main" val="413902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9A06D31B-8E6A-4E38-A047-6B202B9D41B3}" type="slidenum">
              <a:rPr lang="en-US">
                <a:solidFill>
                  <a:prstClr val="black"/>
                </a:solidFill>
                <a:latin typeface="Calibri"/>
              </a:rPr>
              <a:pPr defTabSz="942289">
                <a:defRPr/>
              </a:pPr>
              <a:t>1</a:t>
            </a:fld>
            <a:endParaRPr lang="en-US" dirty="0">
              <a:solidFill>
                <a:prstClr val="black"/>
              </a:solidFill>
              <a:latin typeface="Calibri"/>
            </a:endParaRPr>
          </a:p>
        </p:txBody>
      </p:sp>
    </p:spTree>
    <p:extLst>
      <p:ext uri="{BB962C8B-B14F-4D97-AF65-F5344CB8AC3E}">
        <p14:creationId xmlns:p14="http://schemas.microsoft.com/office/powerpoint/2010/main" val="407120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OSRT formally published its history thanks to the efforts of historian and long time member, David Shields, R.T. Mr. Shields was one of the original forty-eight founding members of OSRT. Thanks to his efforts, OSRT has preserved its history in a formally published document. For information on the publication, contact current OSRT Historian, Angie Arnold, R.T.(R).</a:t>
            </a:r>
            <a:r>
              <a:rPr lang="en-US" baseline="0" dirty="0"/>
              <a:t> A huge debt of gratitude is extended to </a:t>
            </a:r>
            <a:r>
              <a:rPr lang="en-US" dirty="0"/>
              <a:t>Nancy Dome-Hatfield, RT(T)</a:t>
            </a:r>
            <a:r>
              <a:rPr lang="en-US" baseline="0" dirty="0"/>
              <a:t> who has resigned this position after 29 years.</a:t>
            </a:r>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10</a:t>
            </a:fld>
            <a:endParaRPr lang="en-US">
              <a:solidFill>
                <a:prstClr val="black"/>
              </a:solidFill>
              <a:latin typeface="Calibri"/>
            </a:endParaRPr>
          </a:p>
        </p:txBody>
      </p:sp>
    </p:spTree>
    <p:extLst>
      <p:ext uri="{BB962C8B-B14F-4D97-AF65-F5344CB8AC3E}">
        <p14:creationId xmlns:p14="http://schemas.microsoft.com/office/powerpoint/2010/main" val="294656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Ohio Society of Radiologic Technologists publishes the Cardinal Rays, a newsletter distributed bi-monthly to members.   In addition, the OSRT maintains an active web-site with current information about the society and the profession. </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11</a:t>
            </a:fld>
            <a:endParaRPr lang="en-US">
              <a:solidFill>
                <a:prstClr val="black"/>
              </a:solidFill>
              <a:latin typeface="Calibri"/>
            </a:endParaRPr>
          </a:p>
        </p:txBody>
      </p:sp>
    </p:spTree>
    <p:extLst>
      <p:ext uri="{BB962C8B-B14F-4D97-AF65-F5344CB8AC3E}">
        <p14:creationId xmlns:p14="http://schemas.microsoft.com/office/powerpoint/2010/main" val="343244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2007 OSRT hosted a board meeting attended by two representatives of the American Society of Radiologic Technologists (ASRT). The ASRT developed and sponsored the “Mariner Project” designed to support State Affiliate Societies in their efforts to promote strategies to help maintain a strong organization. One strong suggestion offered by ASRT focused on the need for OSRT to develop a distinct Foundation, separate from OSRT’s business organization.</a:t>
            </a:r>
          </a:p>
          <a:p>
            <a:endParaRPr lang="en-US" dirty="0"/>
          </a:p>
          <a:p>
            <a:r>
              <a:rPr lang="en-US" dirty="0"/>
              <a:t>Now let’s discuss </a:t>
            </a:r>
            <a:r>
              <a:rPr lang="en-US"/>
              <a:t>the direction </a:t>
            </a:r>
            <a:r>
              <a:rPr lang="en-US" dirty="0"/>
              <a:t>the OSRT went with separation</a:t>
            </a:r>
            <a:r>
              <a:rPr lang="en-US" baseline="0" dirty="0"/>
              <a:t> into two organizations and the </a:t>
            </a:r>
            <a:r>
              <a:rPr lang="en-US" dirty="0"/>
              <a:t>discussion a 501(c)(3)</a:t>
            </a:r>
            <a:r>
              <a:rPr lang="en-US" baseline="0" dirty="0"/>
              <a:t> and a 501(c)(6)</a:t>
            </a:r>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13</a:t>
            </a:fld>
            <a:endParaRPr lang="en-US">
              <a:solidFill>
                <a:prstClr val="black"/>
              </a:solidFill>
              <a:latin typeface="Calibri"/>
            </a:endParaRPr>
          </a:p>
        </p:txBody>
      </p:sp>
    </p:spTree>
    <p:extLst>
      <p:ext uri="{BB962C8B-B14F-4D97-AF65-F5344CB8AC3E}">
        <p14:creationId xmlns:p14="http://schemas.microsoft.com/office/powerpoint/2010/main" val="135921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dirty="0"/>
              <a:t>At that time the OSRT was officially recognized by the IRS as a 501(c)(3) non-profit organization. By law, this IRS designation limited the OSRT in its ability to support politically active, legislative initiatives (lobbying efforts). In other words the Society needed to separate its business interests from its legislative efforts</a:t>
            </a:r>
          </a:p>
          <a:p>
            <a:pPr eaLnBrk="1" hangingPunct="1">
              <a:spcBef>
                <a:spcPct val="0"/>
              </a:spcBef>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14</a:t>
            </a:fld>
            <a:endParaRPr lang="en-US">
              <a:solidFill>
                <a:prstClr val="black"/>
              </a:solidFill>
              <a:latin typeface="Calibri"/>
            </a:endParaRPr>
          </a:p>
        </p:txBody>
      </p:sp>
    </p:spTree>
    <p:extLst>
      <p:ext uri="{BB962C8B-B14F-4D97-AF65-F5344CB8AC3E}">
        <p14:creationId xmlns:p14="http://schemas.microsoft.com/office/powerpoint/2010/main" val="300802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15</a:t>
            </a:fld>
            <a:endParaRPr lang="en-US">
              <a:solidFill>
                <a:prstClr val="black"/>
              </a:solidFill>
              <a:latin typeface="Calibri"/>
            </a:endParaRPr>
          </a:p>
        </p:txBody>
      </p:sp>
    </p:spTree>
    <p:extLst>
      <p:ext uri="{BB962C8B-B14F-4D97-AF65-F5344CB8AC3E}">
        <p14:creationId xmlns:p14="http://schemas.microsoft.com/office/powerpoint/2010/main" val="300802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Each state has its own tax code.</a:t>
            </a:r>
            <a:r>
              <a:rPr lang="en-US" baseline="0" dirty="0"/>
              <a:t> </a:t>
            </a:r>
            <a:r>
              <a:rPr lang="en-US" dirty="0"/>
              <a:t>UBI rules require nonprofit</a:t>
            </a:r>
            <a:r>
              <a:rPr lang="en-US" baseline="0" dirty="0"/>
              <a:t> to report income earned from unrelated or taxable income for federal income tax purposes. This is why OSRT does not sell t-shirts for annual meeting.</a:t>
            </a:r>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16</a:t>
            </a:fld>
            <a:endParaRPr lang="en-US">
              <a:solidFill>
                <a:prstClr val="black"/>
              </a:solidFill>
              <a:latin typeface="Calibri"/>
            </a:endParaRPr>
          </a:p>
        </p:txBody>
      </p:sp>
    </p:spTree>
    <p:extLst>
      <p:ext uri="{BB962C8B-B14F-4D97-AF65-F5344CB8AC3E}">
        <p14:creationId xmlns:p14="http://schemas.microsoft.com/office/powerpoint/2010/main" val="127086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17</a:t>
            </a:fld>
            <a:endParaRPr lang="en-US">
              <a:solidFill>
                <a:prstClr val="black"/>
              </a:solidFill>
              <a:latin typeface="Calibri"/>
            </a:endParaRPr>
          </a:p>
        </p:txBody>
      </p:sp>
    </p:spTree>
    <p:extLst>
      <p:ext uri="{BB962C8B-B14F-4D97-AF65-F5344CB8AC3E}">
        <p14:creationId xmlns:p14="http://schemas.microsoft.com/office/powerpoint/2010/main" val="123388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December, 2007, the OSRT Board of Directors was advised by the OSRT attorney of the requirements to legally establish two organizational entities; one for its business operations and one for its philanthropic operations. The Ohio Society of Radiologic Technologists Foundation was formally recognized as the 501(c)(3) organization, the humanitarian arm of OSRT and, the business arm of the Ohio Society of Radiologic Technologists was formally recognized as a 501(c)(6) non-profit organization. </a:t>
            </a:r>
          </a:p>
          <a:p>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18</a:t>
            </a:fld>
            <a:endParaRPr lang="en-US">
              <a:solidFill>
                <a:prstClr val="black"/>
              </a:solidFill>
              <a:latin typeface="Calibri"/>
            </a:endParaRPr>
          </a:p>
        </p:txBody>
      </p:sp>
    </p:spTree>
    <p:extLst>
      <p:ext uri="{BB962C8B-B14F-4D97-AF65-F5344CB8AC3E}">
        <p14:creationId xmlns:p14="http://schemas.microsoft.com/office/powerpoint/2010/main" val="54663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these actions, the OSRT Board unanimously approved a resolution to formally separate the two organizations. Initially, the first resolution was presented to the OSRT Board and became effective on February 1, 2008. </a:t>
            </a:r>
          </a:p>
          <a:p>
            <a:r>
              <a:rPr lang="en-US" dirty="0"/>
              <a:t>On August 12, 2008, the Board of Directors of the Foundation signed a resolution adopting bylaws and approved by the OSRT membership. Following this action, the OSRT was advised to clarify some language of the initial resolution with a subsequent vote of approval by the OSRT Board of Directors. On September 30, 2008, the OSRT Board voted and unanimously approved the substitute resolution</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19</a:t>
            </a:fld>
            <a:endParaRPr lang="en-US">
              <a:solidFill>
                <a:prstClr val="black"/>
              </a:solidFill>
              <a:latin typeface="Calibri"/>
            </a:endParaRPr>
          </a:p>
        </p:txBody>
      </p:sp>
    </p:spTree>
    <p:extLst>
      <p:ext uri="{BB962C8B-B14F-4D97-AF65-F5344CB8AC3E}">
        <p14:creationId xmlns:p14="http://schemas.microsoft.com/office/powerpoint/2010/main" val="12442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dirty="0">
                <a:ea typeface="ＭＳ Ｐゴシック" pitchFamily="34" charset="-128"/>
              </a:rPr>
              <a:t>The Board is responsible for setting direction and strategy for the association. The Board also has financial responsibility for the association and, most importantly, is responsible for ensuring that the organization meets its mission.</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20</a:t>
            </a:fld>
            <a:endParaRPr lang="en-US">
              <a:solidFill>
                <a:prstClr val="black"/>
              </a:solidFill>
              <a:latin typeface="Calibri"/>
            </a:endParaRPr>
          </a:p>
        </p:txBody>
      </p:sp>
    </p:spTree>
    <p:extLst>
      <p:ext uri="{BB962C8B-B14F-4D97-AF65-F5344CB8AC3E}">
        <p14:creationId xmlns:p14="http://schemas.microsoft.com/office/powerpoint/2010/main" val="63886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408A4-5699-4CEA-A87D-0723909B8D36}" type="slidenum">
              <a:rPr lang="en-US" smtClean="0"/>
              <a:pPr/>
              <a:t>2</a:t>
            </a:fld>
            <a:endParaRPr lang="en-US"/>
          </a:p>
        </p:txBody>
      </p:sp>
    </p:spTree>
    <p:extLst>
      <p:ext uri="{BB962C8B-B14F-4D97-AF65-F5344CB8AC3E}">
        <p14:creationId xmlns:p14="http://schemas.microsoft.com/office/powerpoint/2010/main" val="4037126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21</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1938 meeting was considered the first Annual Meeting of the OSXT.  </a:t>
            </a:r>
          </a:p>
          <a:p>
            <a:r>
              <a:rPr lang="en-US" dirty="0"/>
              <a:t>Annual Meetings have been held every year except during the war years of 1943, 1944, and 1945. </a:t>
            </a:r>
          </a:p>
          <a:p>
            <a:r>
              <a:rPr lang="en-US" dirty="0"/>
              <a:t>On March 2 and 3, 1957, the first </a:t>
            </a:r>
            <a:r>
              <a:rPr lang="en-US" b="1" dirty="0"/>
              <a:t>Annual Educational Meeting</a:t>
            </a:r>
            <a:r>
              <a:rPr lang="en-US" dirty="0"/>
              <a:t> was held in Columbus. That same year, the </a:t>
            </a:r>
            <a:r>
              <a:rPr lang="en-US" b="1" dirty="0"/>
              <a:t>Annual Business Meeting</a:t>
            </a:r>
            <a:r>
              <a:rPr lang="en-US" dirty="0"/>
              <a:t> was moved to the fall.</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a:t>
            </a:fld>
            <a:endParaRPr lang="en-US">
              <a:solidFill>
                <a:prstClr val="black"/>
              </a:solidFill>
              <a:latin typeface="Calibri"/>
            </a:endParaRPr>
          </a:p>
        </p:txBody>
      </p:sp>
    </p:spTree>
    <p:extLst>
      <p:ext uri="{BB962C8B-B14F-4D97-AF65-F5344CB8AC3E}">
        <p14:creationId xmlns:p14="http://schemas.microsoft.com/office/powerpoint/2010/main" val="267076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1975 Student Quiz Bowl competition was initiated as part of the Annual Educational Meeting with teams from Radiologic Technology programs from across the state. </a:t>
            </a:r>
          </a:p>
          <a:p>
            <a:r>
              <a:rPr lang="en-US" dirty="0"/>
              <a:t>These meetings were also rotated among the cities in Ohio until 1995 when the two meetings were combined. </a:t>
            </a:r>
          </a:p>
          <a:p>
            <a:r>
              <a:rPr lang="en-US" dirty="0"/>
              <a:t>One meeting is now held each spring, the Annual Meeting of the Ohio Society of Radiologic Technologists to include the Quiz Bowl competition.</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4</a:t>
            </a:fld>
            <a:endParaRPr lang="en-US">
              <a:solidFill>
                <a:prstClr val="black"/>
              </a:solidFill>
              <a:latin typeface="Calibri"/>
            </a:endParaRPr>
          </a:p>
        </p:txBody>
      </p:sp>
    </p:spTree>
    <p:extLst>
      <p:ext uri="{BB962C8B-B14F-4D97-AF65-F5344CB8AC3E}">
        <p14:creationId xmlns:p14="http://schemas.microsoft.com/office/powerpoint/2010/main" val="31232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is an honor for which the member must be nominated,</a:t>
            </a:r>
            <a:r>
              <a:rPr lang="en-US" baseline="0" dirty="0"/>
              <a:t> then unanimously approved by the Board</a:t>
            </a:r>
          </a:p>
          <a:p>
            <a:pPr defTabSz="942289">
              <a:defRPr/>
            </a:pPr>
            <a:endParaRPr lang="en-US" dirty="0"/>
          </a:p>
          <a:p>
            <a:pPr defTabSz="942289">
              <a:defRPr/>
            </a:pPr>
            <a:r>
              <a:rPr lang="en-US" dirty="0"/>
              <a:t>These individuals are granted comped</a:t>
            </a:r>
            <a:r>
              <a:rPr lang="en-US" baseline="0" dirty="0"/>
              <a:t> membership fees and registration fees for the Annual Meetings.</a:t>
            </a:r>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5</a:t>
            </a:fld>
            <a:endParaRPr lang="en-US">
              <a:solidFill>
                <a:prstClr val="black"/>
              </a:solidFill>
              <a:latin typeface="Calibri"/>
            </a:endParaRPr>
          </a:p>
        </p:txBody>
      </p:sp>
    </p:spTree>
    <p:extLst>
      <p:ext uri="{BB962C8B-B14F-4D97-AF65-F5344CB8AC3E}">
        <p14:creationId xmlns:p14="http://schemas.microsoft.com/office/powerpoint/2010/main" val="229909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Honorary members are those persons who the Society desires to honor because of their demonstrated interest in and/or</a:t>
            </a:r>
            <a:r>
              <a:rPr lang="en-US" baseline="0" dirty="0"/>
              <a:t> contributions to the Society. Honorary membership are determined by a unanimous vote of the Board of Directors. Honorary members pay no dues and have all the privileges and obligations of active members except for the right to vote or hold office. </a:t>
            </a:r>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6</a:t>
            </a:fld>
            <a:endParaRPr lang="en-US">
              <a:solidFill>
                <a:prstClr val="black"/>
              </a:solidFill>
              <a:latin typeface="Calibri"/>
            </a:endParaRPr>
          </a:p>
        </p:txBody>
      </p:sp>
    </p:spTree>
    <p:extLst>
      <p:ext uri="{BB962C8B-B14F-4D97-AF65-F5344CB8AC3E}">
        <p14:creationId xmlns:p14="http://schemas.microsoft.com/office/powerpoint/2010/main" val="115929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honorary category of Fellow is bestowed upon members who have made outstanding contributions to the radiologic technology profession and to the ASRT. This category was initiated within the ASRT to honor members who were dedicated to the organization and contributed unselfishly to the profession. The first class of 12 technologists was elevated to Fellow status in 1956. Each Fellow has committed to the advancement of the profession at the district, state, regional, national and international levels.</a:t>
            </a:r>
          </a:p>
          <a:p>
            <a:endParaRPr lang="en-US" dirty="0"/>
          </a:p>
          <a:p>
            <a:r>
              <a:rPr lang="en-US" dirty="0"/>
              <a:t>Phil Ballinger –ASRT Life Member</a:t>
            </a:r>
            <a:r>
              <a:rPr lang="en-US" baseline="0" dirty="0"/>
              <a:t> 2002</a:t>
            </a:r>
          </a:p>
          <a:p>
            <a:r>
              <a:rPr lang="en-US" baseline="0" dirty="0"/>
              <a:t>Nina Kowalczyk—ASRT Life Member 2014</a:t>
            </a:r>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7</a:t>
            </a:fld>
            <a:endParaRPr lang="en-US">
              <a:solidFill>
                <a:prstClr val="black"/>
              </a:solidFill>
              <a:latin typeface="Calibri"/>
            </a:endParaRPr>
          </a:p>
        </p:txBody>
      </p:sp>
    </p:spTree>
    <p:extLst>
      <p:ext uri="{BB962C8B-B14F-4D97-AF65-F5344CB8AC3E}">
        <p14:creationId xmlns:p14="http://schemas.microsoft.com/office/powerpoint/2010/main" val="349747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Historically</a:t>
            </a:r>
            <a:r>
              <a:rPr lang="en-US" baseline="0" dirty="0"/>
              <a:t> the OSRT has been involved at the national level of the ASRT as shown by the list of the past presidents of the ASRT.</a:t>
            </a:r>
            <a:endParaRPr lang="en-US" dirty="0"/>
          </a:p>
          <a:p>
            <a:endParaRPr lang="en-US" dirty="0"/>
          </a:p>
          <a:p>
            <a:r>
              <a:rPr lang="en-US" dirty="0"/>
              <a:t>ASRT Affiliate Delegates</a:t>
            </a: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8</a:t>
            </a:fld>
            <a:endParaRPr lang="en-US">
              <a:solidFill>
                <a:prstClr val="black"/>
              </a:solidFill>
              <a:latin typeface="Calibri"/>
            </a:endParaRPr>
          </a:p>
        </p:txBody>
      </p:sp>
    </p:spTree>
    <p:extLst>
      <p:ext uri="{BB962C8B-B14F-4D97-AF65-F5344CB8AC3E}">
        <p14:creationId xmlns:p14="http://schemas.microsoft.com/office/powerpoint/2010/main" val="264348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invitational Guest Lecture Series was established in 1966. Starting in 1974 the lecture series was given in honor of the OSRT members who were past presidents of the ASRT and was renamed the Penn-Hu-Mac Lecture Series.  After the ASRT presidency of Joan Parson’s, the series was renamed the Penn-Hu-Mac-Par Lecture.  Again in 2015 the lecture was renamed to the Penn-Hu-Mac-Par-Gill Lecture after Julie Gill’s term ended at the ASRT.  Most recently in 2019, the Board approved a name change to the Past-President Honor Lecture.</a:t>
            </a:r>
          </a:p>
          <a:p>
            <a:endParaRPr lang="en-US" dirty="0"/>
          </a:p>
          <a:p>
            <a:pPr lvl="0"/>
            <a:r>
              <a:rPr lang="en-US" sz="1200" kern="1200" dirty="0">
                <a:solidFill>
                  <a:schemeClr val="tx1"/>
                </a:solidFill>
                <a:effectLst/>
                <a:latin typeface="+mn-lt"/>
                <a:ea typeface="+mn-ea"/>
                <a:cs typeface="+mn-cs"/>
              </a:rPr>
              <a:t>Any member may nominate the lecturer via written or email communication to the Board of Directors.</a:t>
            </a:r>
          </a:p>
          <a:p>
            <a:pPr lvl="0"/>
            <a:r>
              <a:rPr lang="en-US" sz="1200" kern="1200" dirty="0">
                <a:solidFill>
                  <a:schemeClr val="tx1"/>
                </a:solidFill>
                <a:effectLst/>
                <a:latin typeface="+mn-lt"/>
                <a:ea typeface="+mn-ea"/>
                <a:cs typeface="+mn-cs"/>
              </a:rPr>
              <a:t>Lecturer will be selected by a vote of the Board of Directors three (3) years in advance of lecture date at Post-Annual Board meeting.</a:t>
            </a:r>
          </a:p>
          <a:p>
            <a:pPr lvl="0"/>
            <a:r>
              <a:rPr lang="en-US" sz="1200" kern="1200" dirty="0">
                <a:solidFill>
                  <a:schemeClr val="tx1"/>
                </a:solidFill>
                <a:effectLst/>
                <a:latin typeface="+mn-lt"/>
                <a:ea typeface="+mn-ea"/>
                <a:cs typeface="+mn-cs"/>
              </a:rPr>
              <a:t>The Penn-Hu-Mac-Par-Gill lecture will be presented at the Francine Todd Memorial Honors Banquet. </a:t>
            </a:r>
          </a:p>
          <a:p>
            <a:pPr lvl="0"/>
            <a:r>
              <a:rPr lang="en-US" sz="1200" kern="1200" dirty="0">
                <a:solidFill>
                  <a:schemeClr val="tx1"/>
                </a:solidFill>
                <a:effectLst/>
                <a:latin typeface="+mn-lt"/>
                <a:ea typeface="+mn-ea"/>
                <a:cs typeface="+mn-cs"/>
              </a:rPr>
              <a:t>A “Request for Nominations for Penn-Hu-Mac-Par-Gill Lecturer” will be placed on the website by the Executive Secretary.</a:t>
            </a:r>
          </a:p>
          <a:p>
            <a:endParaRPr lang="en-US" dirty="0"/>
          </a:p>
          <a:p>
            <a:endParaRPr lang="en-US" dirty="0"/>
          </a:p>
          <a:p>
            <a:r>
              <a:rPr lang="en-US" sz="1200" b="0" i="0" kern="1200" dirty="0">
                <a:solidFill>
                  <a:schemeClr val="tx1"/>
                </a:solidFill>
                <a:effectLst/>
                <a:latin typeface="+mn-lt"/>
                <a:ea typeface="+mn-ea"/>
                <a:cs typeface="+mn-cs"/>
              </a:rPr>
              <a:t>Tech of the Year</a:t>
            </a:r>
          </a:p>
          <a:p>
            <a:r>
              <a:rPr lang="en-US" sz="1200" b="0" i="0" kern="1200" dirty="0">
                <a:solidFill>
                  <a:schemeClr val="tx1"/>
                </a:solidFill>
                <a:effectLst/>
                <a:latin typeface="+mn-lt"/>
                <a:ea typeface="+mn-ea"/>
                <a:cs typeface="+mn-cs"/>
              </a:rPr>
              <a:t>Any OSRT active member may electronically submit a nominee application.</a:t>
            </a:r>
          </a:p>
          <a:p>
            <a:r>
              <a:rPr lang="en-US" sz="1200" b="1" i="0" kern="1200" dirty="0">
                <a:solidFill>
                  <a:schemeClr val="tx1"/>
                </a:solidFill>
                <a:effectLst/>
                <a:latin typeface="+mn-lt"/>
                <a:ea typeface="+mn-ea"/>
                <a:cs typeface="+mn-cs"/>
              </a:rPr>
              <a:t>Eligible nominees must meet this criteria: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 a current member in good standing with a minimum of at least six years OSRT membership.</a:t>
            </a:r>
          </a:p>
          <a:p>
            <a:r>
              <a:rPr lang="en-US" sz="1200" b="0" i="0" kern="1200" dirty="0">
                <a:solidFill>
                  <a:schemeClr val="tx1"/>
                </a:solidFill>
                <a:effectLst/>
                <a:latin typeface="+mn-lt"/>
                <a:ea typeface="+mn-ea"/>
                <a:cs typeface="+mn-cs"/>
              </a:rPr>
              <a:t>Be credentialed and in good standing for at least six years with: ARRT, ARDMS, or NMTCB.</a:t>
            </a:r>
          </a:p>
          <a:p>
            <a:r>
              <a:rPr lang="en-US" sz="1200" b="0" i="0" kern="1200" dirty="0">
                <a:solidFill>
                  <a:schemeClr val="tx1"/>
                </a:solidFill>
                <a:effectLst/>
                <a:latin typeface="+mn-lt"/>
                <a:ea typeface="+mn-ea"/>
                <a:cs typeface="+mn-cs"/>
              </a:rPr>
              <a:t>Have served the OSRT as an officer, editor, committee chair or committee member.</a:t>
            </a:r>
          </a:p>
          <a:p>
            <a:r>
              <a:rPr lang="en-US" sz="1200" b="0" i="0" kern="1200" dirty="0">
                <a:solidFill>
                  <a:schemeClr val="tx1"/>
                </a:solidFill>
                <a:effectLst/>
                <a:latin typeface="+mn-lt"/>
                <a:ea typeface="+mn-ea"/>
                <a:cs typeface="+mn-cs"/>
              </a:rPr>
              <a:t>Must be present at the OSRT Annual Meeting Honors Banquet.</a:t>
            </a:r>
          </a:p>
          <a:p>
            <a:r>
              <a:rPr lang="en-US" sz="1200" b="1" i="0" kern="1200" dirty="0">
                <a:solidFill>
                  <a:schemeClr val="tx1"/>
                </a:solidFill>
                <a:effectLst/>
                <a:latin typeface="+mn-lt"/>
                <a:ea typeface="+mn-ea"/>
                <a:cs typeface="+mn-cs"/>
              </a:rPr>
              <a:t>Note</a:t>
            </a:r>
            <a:r>
              <a:rPr lang="en-US" sz="1200" b="0" i="0" kern="1200" dirty="0">
                <a:solidFill>
                  <a:schemeClr val="tx1"/>
                </a:solidFill>
                <a:effectLst/>
                <a:latin typeface="+mn-lt"/>
                <a:ea typeface="+mn-ea"/>
                <a:cs typeface="+mn-cs"/>
              </a:rPr>
              <a:t>: Previous winners may be nominated.</a:t>
            </a:r>
          </a:p>
          <a:p>
            <a:r>
              <a:rPr lang="en-US" sz="1200" b="1" i="0" kern="1200" dirty="0">
                <a:solidFill>
                  <a:schemeClr val="tx1"/>
                </a:solidFill>
                <a:effectLst/>
                <a:latin typeface="+mn-lt"/>
                <a:ea typeface="+mn-ea"/>
                <a:cs typeface="+mn-cs"/>
              </a:rPr>
              <a:t>To nominate a qualified candidate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Complete and submit the electronic application form by </a:t>
            </a:r>
            <a:r>
              <a:rPr lang="en-US" sz="1200" b="1" i="0" kern="1200" dirty="0">
                <a:solidFill>
                  <a:schemeClr val="tx1"/>
                </a:solidFill>
                <a:effectLst/>
                <a:latin typeface="+mn-lt"/>
                <a:ea typeface="+mn-ea"/>
                <a:cs typeface="+mn-cs"/>
              </a:rPr>
              <a:t>January 15</a:t>
            </a:r>
            <a:r>
              <a:rPr lang="en-US" sz="1200" b="0" i="0" kern="1200" dirty="0">
                <a:solidFill>
                  <a:schemeClr val="tx1"/>
                </a:solidFill>
                <a:effectLst/>
                <a:latin typeface="+mn-lt"/>
                <a:ea typeface="+mn-ea"/>
                <a:cs typeface="+mn-cs"/>
              </a:rPr>
              <a:t>. The membership will vote on nominees online. The winner will be notified prior to the Annual Meeting.</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9</a:t>
            </a:fld>
            <a:endParaRPr lang="en-US">
              <a:solidFill>
                <a:prstClr val="black"/>
              </a:solidFill>
              <a:latin typeface="Calibri"/>
            </a:endParaRPr>
          </a:p>
        </p:txBody>
      </p:sp>
    </p:spTree>
    <p:extLst>
      <p:ext uri="{BB962C8B-B14F-4D97-AF65-F5344CB8AC3E}">
        <p14:creationId xmlns:p14="http://schemas.microsoft.com/office/powerpoint/2010/main" val="125165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A6EF74-2780-4EE2-BEE6-DC1ADF6F9F2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12910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6EF74-2780-4EE2-BEE6-DC1ADF6F9F2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613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6EF74-2780-4EE2-BEE6-DC1ADF6F9F2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201290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871E06-65DE-4536-8D04-051C70302F98}"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87520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71E06-65DE-4536-8D04-051C70302F98}"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1939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71E06-65DE-4536-8D04-051C70302F98}"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2904819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871E06-65DE-4536-8D04-051C70302F98}"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59218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871E06-65DE-4536-8D04-051C70302F98}"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396250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871E06-65DE-4536-8D04-051C70302F98}"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314985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71E06-65DE-4536-8D04-051C70302F98}"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263746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871E06-65DE-4536-8D04-051C70302F98}"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97352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6EF74-2780-4EE2-BEE6-DC1ADF6F9F2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1035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871E06-65DE-4536-8D04-051C70302F98}"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180545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71E06-65DE-4536-8D04-051C70302F98}"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247125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71E06-65DE-4536-8D04-051C70302F98}"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102543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BEF0D-F0BB-DE4B-95CE-6DB70DBA9567}" type="datetimeFigureOut">
              <a:rPr lang="en-US" smtClean="0"/>
              <a:pPr/>
              <a:t>12/6/2019</a:t>
            </a:fld>
            <a:endParaRPr lang="en-US" dirty="0"/>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542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8A43-C791-47E0-BD6F-F86D020F9FE9}"/>
              </a:ext>
            </a:extLst>
          </p:cNvPr>
          <p:cNvSpPr>
            <a:spLocks noGrp="1"/>
          </p:cNvSpPr>
          <p:nvPr>
            <p:ph type="ctrTitle"/>
          </p:nvPr>
        </p:nvSpPr>
        <p:spPr>
          <a:xfrm>
            <a:off x="4049485" y="138697"/>
            <a:ext cx="761129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0A076D8-D14F-4B0F-8894-F85B6FE921F9}"/>
              </a:ext>
            </a:extLst>
          </p:cNvPr>
          <p:cNvSpPr>
            <a:spLocks noGrp="1"/>
          </p:cNvSpPr>
          <p:nvPr>
            <p:ph type="subTitle" idx="1"/>
          </p:nvPr>
        </p:nvSpPr>
        <p:spPr>
          <a:xfrm>
            <a:off x="4049485" y="3503823"/>
            <a:ext cx="76694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C306163-7552-4F54-AEFE-A5D73720713D}"/>
              </a:ext>
            </a:extLst>
          </p:cNvPr>
          <p:cNvSpPr>
            <a:spLocks noGrp="1"/>
          </p:cNvSpPr>
          <p:nvPr>
            <p:ph type="ftr" sz="quarter" idx="11"/>
          </p:nvPr>
        </p:nvSpPr>
        <p:spPr>
          <a:xfrm>
            <a:off x="6561907" y="6354178"/>
            <a:ext cx="2586446" cy="365125"/>
          </a:xfrm>
        </p:spPr>
        <p:txBody>
          <a:bodyPr/>
          <a:lstStyle/>
          <a:p>
            <a:endParaRPr lang="en-US"/>
          </a:p>
        </p:txBody>
      </p:sp>
      <p:pic>
        <p:nvPicPr>
          <p:cNvPr id="7" name="Picture 6">
            <a:extLst>
              <a:ext uri="{FF2B5EF4-FFF2-40B4-BE49-F238E27FC236}">
                <a16:creationId xmlns:a16="http://schemas.microsoft.com/office/drawing/2014/main" id="{6841550A-EA2D-40DE-B277-AE3549BDD706}"/>
              </a:ext>
            </a:extLst>
          </p:cNvPr>
          <p:cNvPicPr>
            <a:picLocks noChangeAspect="1"/>
          </p:cNvPicPr>
          <p:nvPr/>
        </p:nvPicPr>
        <p:blipFill>
          <a:blip r:embed="rId2"/>
          <a:stretch>
            <a:fillRect/>
          </a:stretch>
        </p:blipFill>
        <p:spPr>
          <a:xfrm>
            <a:off x="4049485" y="2784522"/>
            <a:ext cx="7669433" cy="128027"/>
          </a:xfrm>
          <a:prstGeom prst="rect">
            <a:avLst/>
          </a:prstGeom>
        </p:spPr>
      </p:pic>
    </p:spTree>
    <p:extLst>
      <p:ext uri="{BB962C8B-B14F-4D97-AF65-F5344CB8AC3E}">
        <p14:creationId xmlns:p14="http://schemas.microsoft.com/office/powerpoint/2010/main" val="654213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3F5B-56BF-4502-8C5A-3C5DC2F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1045-0F47-4228-B91C-9949D4F29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3DCCD10-930C-4A63-B757-65712E065E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9515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5271-7802-4A62-BEC5-145D89DB1C62}"/>
              </a:ext>
            </a:extLst>
          </p:cNvPr>
          <p:cNvSpPr>
            <a:spLocks noGrp="1"/>
          </p:cNvSpPr>
          <p:nvPr>
            <p:ph type="title"/>
          </p:nvPr>
        </p:nvSpPr>
        <p:spPr>
          <a:xfrm>
            <a:off x="3194957" y="740728"/>
            <a:ext cx="8152493"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6B0179-B359-4202-8BD5-34B7C5243EAE}"/>
              </a:ext>
            </a:extLst>
          </p:cNvPr>
          <p:cNvSpPr>
            <a:spLocks noGrp="1"/>
          </p:cNvSpPr>
          <p:nvPr>
            <p:ph type="body" idx="1"/>
          </p:nvPr>
        </p:nvSpPr>
        <p:spPr>
          <a:xfrm>
            <a:off x="3194956" y="4589463"/>
            <a:ext cx="815249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7893E1A-A887-4007-8D83-08EEE329571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1078810-251A-4464-8B05-1D66A742E592}"/>
              </a:ext>
            </a:extLst>
          </p:cNvPr>
          <p:cNvPicPr>
            <a:picLocks noChangeAspect="1"/>
          </p:cNvPicPr>
          <p:nvPr/>
        </p:nvPicPr>
        <p:blipFill>
          <a:blip r:embed="rId2"/>
          <a:stretch>
            <a:fillRect/>
          </a:stretch>
        </p:blipFill>
        <p:spPr>
          <a:xfrm>
            <a:off x="3413535" y="4381546"/>
            <a:ext cx="7669433" cy="128027"/>
          </a:xfrm>
          <a:prstGeom prst="rect">
            <a:avLst/>
          </a:prstGeom>
        </p:spPr>
      </p:pic>
    </p:spTree>
    <p:extLst>
      <p:ext uri="{BB962C8B-B14F-4D97-AF65-F5344CB8AC3E}">
        <p14:creationId xmlns:p14="http://schemas.microsoft.com/office/powerpoint/2010/main" val="861677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6C85-CA87-4AB3-B174-D6EA071B7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AB4A5-BB33-4CD5-B135-6BCBD4C6D6B5}"/>
              </a:ext>
            </a:extLst>
          </p:cNvPr>
          <p:cNvSpPr>
            <a:spLocks noGrp="1"/>
          </p:cNvSpPr>
          <p:nvPr>
            <p:ph sz="half" idx="1"/>
          </p:nvPr>
        </p:nvSpPr>
        <p:spPr>
          <a:xfrm>
            <a:off x="3194957" y="1825625"/>
            <a:ext cx="37392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C103E-912F-414E-B641-F5525F51E171}"/>
              </a:ext>
            </a:extLst>
          </p:cNvPr>
          <p:cNvSpPr>
            <a:spLocks noGrp="1"/>
          </p:cNvSpPr>
          <p:nvPr>
            <p:ph sz="half" idx="2"/>
          </p:nvPr>
        </p:nvSpPr>
        <p:spPr>
          <a:xfrm>
            <a:off x="7328262" y="1825625"/>
            <a:ext cx="40255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32E70BD-3BB9-4BE1-AF59-16EC5B76720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67303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FBF6-22B3-422E-86C3-17D6BE900D39}"/>
              </a:ext>
            </a:extLst>
          </p:cNvPr>
          <p:cNvSpPr>
            <a:spLocks noGrp="1"/>
          </p:cNvSpPr>
          <p:nvPr>
            <p:ph type="title"/>
          </p:nvPr>
        </p:nvSpPr>
        <p:spPr>
          <a:xfrm>
            <a:off x="2991394" y="365125"/>
            <a:ext cx="836399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3495C-BE71-489D-A125-EF07ECD371B1}"/>
              </a:ext>
            </a:extLst>
          </p:cNvPr>
          <p:cNvSpPr>
            <a:spLocks noGrp="1"/>
          </p:cNvSpPr>
          <p:nvPr>
            <p:ph type="body" idx="1"/>
          </p:nvPr>
        </p:nvSpPr>
        <p:spPr>
          <a:xfrm>
            <a:off x="2991393" y="1690688"/>
            <a:ext cx="38813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D0137-C5E8-4293-8CC3-03552DDF40CA}"/>
              </a:ext>
            </a:extLst>
          </p:cNvPr>
          <p:cNvSpPr>
            <a:spLocks noGrp="1"/>
          </p:cNvSpPr>
          <p:nvPr>
            <p:ph sz="half" idx="2"/>
          </p:nvPr>
        </p:nvSpPr>
        <p:spPr>
          <a:xfrm>
            <a:off x="2991393" y="2529635"/>
            <a:ext cx="388139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46265-4031-4DCC-A761-F920AAE5A057}"/>
              </a:ext>
            </a:extLst>
          </p:cNvPr>
          <p:cNvSpPr>
            <a:spLocks noGrp="1"/>
          </p:cNvSpPr>
          <p:nvPr>
            <p:ph type="body" sz="quarter" idx="3"/>
          </p:nvPr>
        </p:nvSpPr>
        <p:spPr>
          <a:xfrm>
            <a:off x="7405051" y="1705723"/>
            <a:ext cx="39487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F0145-808D-48BF-AEF7-40E8888FB649}"/>
              </a:ext>
            </a:extLst>
          </p:cNvPr>
          <p:cNvSpPr>
            <a:spLocks noGrp="1"/>
          </p:cNvSpPr>
          <p:nvPr>
            <p:ph sz="quarter" idx="4"/>
          </p:nvPr>
        </p:nvSpPr>
        <p:spPr>
          <a:xfrm>
            <a:off x="7405050" y="2514600"/>
            <a:ext cx="39487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CB44D2C-0034-4155-9D61-D0BEB35BC93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2057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59A0-D391-4FC8-85F8-D6A45667CD7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FC3DC07-7DD7-4893-AC16-AB1B938E7D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801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6EF74-2780-4EE2-BEE6-DC1ADF6F9F2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371541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EC83E4-08C9-4870-A452-F61358AEF5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8966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2DBB-166C-4822-B2B1-27ABF0FE8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6F28B-D522-4413-A212-DD53550ED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49A5D-E8FB-43FF-AAE7-5B1D7F856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B5D3A-F0DC-438C-B3C4-376068D489F1}"/>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12/6/2019</a:t>
            </a:fld>
            <a:endParaRPr lang="en-US"/>
          </a:p>
        </p:txBody>
      </p:sp>
      <p:sp>
        <p:nvSpPr>
          <p:cNvPr id="6" name="Footer Placeholder 5">
            <a:extLst>
              <a:ext uri="{FF2B5EF4-FFF2-40B4-BE49-F238E27FC236}">
                <a16:creationId xmlns:a16="http://schemas.microsoft.com/office/drawing/2014/main" id="{886C5309-A449-4D2A-B04F-639B2B816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56663-5796-4B3D-BB6F-8B31F3A715A8}"/>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69451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8DEF-74E0-4994-9DF9-0E8FF6663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1F9E0-1249-4D59-B82C-14F55F94D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99F0FD-7C66-4699-872F-163BA1A8A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1C419-B763-4ACB-B4D6-5CEFB1826D33}"/>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12/6/2019</a:t>
            </a:fld>
            <a:endParaRPr lang="en-US"/>
          </a:p>
        </p:txBody>
      </p:sp>
      <p:sp>
        <p:nvSpPr>
          <p:cNvPr id="6" name="Footer Placeholder 5">
            <a:extLst>
              <a:ext uri="{FF2B5EF4-FFF2-40B4-BE49-F238E27FC236}">
                <a16:creationId xmlns:a16="http://schemas.microsoft.com/office/drawing/2014/main" id="{B8D96355-F62D-4FE8-8B66-B1E71AAD3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550AF2-EB43-4B5D-BBD4-15ADE5AB31E4}"/>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1521150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284-2081-4B85-81AC-C22A5AA4EA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B21E0-1239-4D25-83B4-3782000E1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CC0D-3F32-4CA2-A220-D179BBB723E8}"/>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12/6/2019</a:t>
            </a:fld>
            <a:endParaRPr lang="en-US"/>
          </a:p>
        </p:txBody>
      </p:sp>
      <p:sp>
        <p:nvSpPr>
          <p:cNvPr id="5" name="Footer Placeholder 4">
            <a:extLst>
              <a:ext uri="{FF2B5EF4-FFF2-40B4-BE49-F238E27FC236}">
                <a16:creationId xmlns:a16="http://schemas.microsoft.com/office/drawing/2014/main" id="{0E3E6F67-08DC-458E-A3E7-62815D1EA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82FB2-A5EA-45D5-B629-2B89F171BBF6}"/>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1061409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20816-379D-419F-83A2-899B10388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68D14C-14C9-4BBD-82B0-EABAF90DB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881F2-DFAD-4E35-8BBC-A938C7EFE770}"/>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12/6/2019</a:t>
            </a:fld>
            <a:endParaRPr lang="en-US"/>
          </a:p>
        </p:txBody>
      </p:sp>
      <p:sp>
        <p:nvSpPr>
          <p:cNvPr id="5" name="Footer Placeholder 4">
            <a:extLst>
              <a:ext uri="{FF2B5EF4-FFF2-40B4-BE49-F238E27FC236}">
                <a16:creationId xmlns:a16="http://schemas.microsoft.com/office/drawing/2014/main" id="{F8EA2615-8A70-45C0-8417-AEF38F629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DA4FD-771B-4C80-BA55-7C9BF0BAD089}"/>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1571789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389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BFA3-5DAE-4C08-85AF-855C33B6F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76951-522C-4E22-932C-040172193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F93E0-43B6-4375-B2DC-C88402E84E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1CC48-1466-4B1F-9085-DAB41BDAAB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C3EBBD9-4569-404F-A6F2-0F4D45326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88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4463-C17A-4DC2-8A72-507B9369C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753DC-400C-4FD9-AB00-F952347527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D211B-7A8A-42CF-A4B0-35C4AF7B7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16F67-78DF-42FE-A883-1D1F5D415F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7327AFA-704B-4288-979F-771500865F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4D25E00-828E-45DB-89D1-6C46D7F0A1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583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6AD3-0AB9-453B-A2B1-EA8B6DE6B8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A28F7-1262-4AE5-A2C5-F3A8CB79E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3A362-C9CD-4729-B803-B5E3C6A1E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A07CC-B420-406B-9AEF-A1C1F7BB1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B4DBC-BDD8-47C7-9DCC-568A83602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03777-D3E8-4B2D-B4F4-352DFF2402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7D4C41C-0B5A-4049-8B3C-1AB95E683A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D13839F-FD2C-48B7-9A83-F0818846E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727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764-0CDE-4BD6-BF04-1C8A33DAA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7EBE41-2AFA-40A1-ADB1-C301901518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28857DE-F021-49DA-8038-41C3A38204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F069F2-C627-450D-A119-673174A118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9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A6EF74-2780-4EE2-BEE6-DC1ADF6F9F2C}"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822386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704A3-EF05-4E54-AB2E-62BECAE498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341500E-3260-4EF3-AA17-99F1485BAE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D747EAF-7C85-4503-BCD5-89063E14F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75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A6EF74-2780-4EE2-BEE6-DC1ADF6F9F2C}"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44618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A6EF74-2780-4EE2-BEE6-DC1ADF6F9F2C}"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89426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6EF74-2780-4EE2-BEE6-DC1ADF6F9F2C}"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43985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A6EF74-2780-4EE2-BEE6-DC1ADF6F9F2C}"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28000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A6EF74-2780-4EE2-BEE6-DC1ADF6F9F2C}"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28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6EF74-2780-4EE2-BEE6-DC1ADF6F9F2C}" type="datetimeFigureOut">
              <a:rPr lang="en-US" smtClean="0"/>
              <a:pPr/>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49BE0-F21A-413D-A620-A587A605E353}" type="slidenum">
              <a:rPr lang="en-US" smtClean="0"/>
              <a:pPr/>
              <a:t>‹#›</a:t>
            </a:fld>
            <a:endParaRPr lang="en-US"/>
          </a:p>
        </p:txBody>
      </p:sp>
    </p:spTree>
    <p:extLst>
      <p:ext uri="{BB962C8B-B14F-4D97-AF65-F5344CB8AC3E}">
        <p14:creationId xmlns:p14="http://schemas.microsoft.com/office/powerpoint/2010/main" val="1295010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71E06-65DE-4536-8D04-051C70302F98}" type="datetimeFigureOut">
              <a:rPr lang="en-US" smtClean="0"/>
              <a:pPr/>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8EA39-7992-4BE4-B05D-FC8F7D892AE9}" type="slidenum">
              <a:rPr lang="en-US" smtClean="0"/>
              <a:pPr/>
              <a:t>‹#›</a:t>
            </a:fld>
            <a:endParaRPr lang="en-US"/>
          </a:p>
        </p:txBody>
      </p:sp>
    </p:spTree>
    <p:extLst>
      <p:ext uri="{BB962C8B-B14F-4D97-AF65-F5344CB8AC3E}">
        <p14:creationId xmlns:p14="http://schemas.microsoft.com/office/powerpoint/2010/main" val="3401542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795CD-7867-486A-A976-3D9C433A415A}"/>
              </a:ext>
            </a:extLst>
          </p:cNvPr>
          <p:cNvSpPr>
            <a:spLocks noGrp="1"/>
          </p:cNvSpPr>
          <p:nvPr>
            <p:ph type="title"/>
          </p:nvPr>
        </p:nvSpPr>
        <p:spPr>
          <a:xfrm>
            <a:off x="4088673" y="297657"/>
            <a:ext cx="726512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5679B7-C330-4C6B-B84E-C0EE905E28D8}"/>
              </a:ext>
            </a:extLst>
          </p:cNvPr>
          <p:cNvSpPr>
            <a:spLocks noGrp="1"/>
          </p:cNvSpPr>
          <p:nvPr>
            <p:ph type="body" idx="1"/>
          </p:nvPr>
        </p:nvSpPr>
        <p:spPr>
          <a:xfrm>
            <a:off x="4088674" y="1825625"/>
            <a:ext cx="726512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407A5F-6D1D-4F99-9C18-6563DCF2DA21}"/>
              </a:ext>
            </a:extLst>
          </p:cNvPr>
          <p:cNvSpPr>
            <a:spLocks noGrp="1"/>
          </p:cNvSpPr>
          <p:nvPr>
            <p:ph type="ftr" sz="quarter" idx="3"/>
          </p:nvPr>
        </p:nvSpPr>
        <p:spPr>
          <a:xfrm>
            <a:off x="4802777" y="6377780"/>
            <a:ext cx="2586446" cy="365125"/>
          </a:xfrm>
          <a:prstGeom prst="rect">
            <a:avLst/>
          </a:prstGeom>
        </p:spPr>
        <p:txBody>
          <a:bodyPr vert="horz" lIns="91440" tIns="45720" rIns="91440" bIns="45720" rtlCol="0" anchor="ctr"/>
          <a:lstStyle>
            <a:lvl1pPr algn="ctr">
              <a:defRPr sz="1600">
                <a:solidFill>
                  <a:schemeClr val="tx2"/>
                </a:solidFill>
              </a:defRPr>
            </a:lvl1pPr>
          </a:lstStyle>
          <a:p>
            <a:endParaRPr lang="en-US"/>
          </a:p>
        </p:txBody>
      </p:sp>
      <p:sp>
        <p:nvSpPr>
          <p:cNvPr id="8" name="Rectangle 7">
            <a:extLst>
              <a:ext uri="{FF2B5EF4-FFF2-40B4-BE49-F238E27FC236}">
                <a16:creationId xmlns:a16="http://schemas.microsoft.com/office/drawing/2014/main" id="{08C75F91-676B-49EF-871A-E358D0E55C0C}"/>
              </a:ext>
            </a:extLst>
          </p:cNvPr>
          <p:cNvSpPr/>
          <p:nvPr/>
        </p:nvSpPr>
        <p:spPr>
          <a:xfrm>
            <a:off x="-1" y="0"/>
            <a:ext cx="3735978"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42D56D1B-6E1D-4AD6-B07A-8B810A0ECE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834" y="297657"/>
            <a:ext cx="3343263" cy="2153746"/>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200116925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85C8B-5B6B-4F7E-A290-0F26C530B17C}"/>
              </a:ext>
            </a:extLst>
          </p:cNvPr>
          <p:cNvSpPr>
            <a:spLocks noGrp="1"/>
          </p:cNvSpPr>
          <p:nvPr>
            <p:ph type="title"/>
          </p:nvPr>
        </p:nvSpPr>
        <p:spPr>
          <a:xfrm>
            <a:off x="2664822" y="365125"/>
            <a:ext cx="868897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F9790D-FBE5-4BEA-8EC5-C72F736D8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FA563-75E3-4FE9-A8B8-796E1671F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A535EF-391B-4C41-B2A2-46EEB16D3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59BBC53-B2EB-481C-9766-639DBD714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Wave 8">
            <a:extLst>
              <a:ext uri="{FF2B5EF4-FFF2-40B4-BE49-F238E27FC236}">
                <a16:creationId xmlns:a16="http://schemas.microsoft.com/office/drawing/2014/main" id="{9CA44737-2F31-468C-B40E-7BE2CC4D29FC}"/>
              </a:ext>
            </a:extLst>
          </p:cNvPr>
          <p:cNvSpPr/>
          <p:nvPr/>
        </p:nvSpPr>
        <p:spPr>
          <a:xfrm>
            <a:off x="-2" y="5830093"/>
            <a:ext cx="12191999" cy="1325563"/>
          </a:xfrm>
          <a:prstGeom prst="wav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Wave 9">
            <a:extLst>
              <a:ext uri="{FF2B5EF4-FFF2-40B4-BE49-F238E27FC236}">
                <a16:creationId xmlns:a16="http://schemas.microsoft.com/office/drawing/2014/main" id="{8F2D4E3B-F21E-4063-875D-0325B6155937}"/>
              </a:ext>
            </a:extLst>
          </p:cNvPr>
          <p:cNvSpPr/>
          <p:nvPr/>
        </p:nvSpPr>
        <p:spPr>
          <a:xfrm>
            <a:off x="-2" y="6171067"/>
            <a:ext cx="12191999" cy="1325563"/>
          </a:xfrm>
          <a:prstGeom prst="wav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708EB89A-1EF2-40CA-8942-D57D7654EB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4151"/>
            <a:ext cx="2348864" cy="1513150"/>
          </a:xfrm>
          <a:prstGeom prst="rect">
            <a:avLst/>
          </a:prstGeom>
        </p:spPr>
      </p:pic>
    </p:spTree>
    <p:extLst>
      <p:ext uri="{BB962C8B-B14F-4D97-AF65-F5344CB8AC3E}">
        <p14:creationId xmlns:p14="http://schemas.microsoft.com/office/powerpoint/2010/main" val="67420220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35.xml"/><Relationship Id="rId1" Type="http://schemas.openxmlformats.org/officeDocument/2006/relationships/tags" Target="../tags/tag12.xml"/><Relationship Id="rId6" Type="http://schemas.openxmlformats.org/officeDocument/2006/relationships/diagramQuickStyle" Target="../diagrams/quickStyle2.xml"/><Relationship Id="rId11" Type="http://schemas.openxmlformats.org/officeDocument/2006/relationships/image" Target="../media/image10.jpg"/><Relationship Id="rId5" Type="http://schemas.openxmlformats.org/officeDocument/2006/relationships/diagramLayout" Target="../diagrams/layout2.xml"/><Relationship Id="rId10" Type="http://schemas.openxmlformats.org/officeDocument/2006/relationships/image" Target="../media/image9.jpeg"/><Relationship Id="rId4" Type="http://schemas.openxmlformats.org/officeDocument/2006/relationships/diagramData" Target="../diagrams/data2.xml"/><Relationship Id="rId9"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35.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ags" Target="../tags/tag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ags" Target="../tags/tag1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ags" Target="../tags/tag1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19.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20.xml"/><Relationship Id="rId5" Type="http://schemas.openxmlformats.org/officeDocument/2006/relationships/image" Target="../media/image19.png"/><Relationship Id="rId4" Type="http://schemas.microsoft.com/office/2017/06/relationships/model3d" Target="../media/model3d1.glb"/></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9.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9.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35.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63751" y="826246"/>
            <a:ext cx="8153400" cy="2438400"/>
          </a:xfrm>
        </p:spPr>
        <p:txBody>
          <a:bodyPr>
            <a:normAutofit/>
          </a:bodyPr>
          <a:lstStyle/>
          <a:p>
            <a:pPr algn="ctr"/>
            <a:r>
              <a:rPr lang="en-US" sz="4800" dirty="0"/>
              <a:t>History of the Ohio Society of </a:t>
            </a:r>
          </a:p>
          <a:p>
            <a:pPr algn="ctr"/>
            <a:r>
              <a:rPr lang="en-US" sz="4800" dirty="0"/>
              <a:t>Radiologic Technologists</a:t>
            </a:r>
          </a:p>
        </p:txBody>
      </p:sp>
      <p:sp>
        <p:nvSpPr>
          <p:cNvPr id="2" name="TextBox 1">
            <a:extLst>
              <a:ext uri="{FF2B5EF4-FFF2-40B4-BE49-F238E27FC236}">
                <a16:creationId xmlns:a16="http://schemas.microsoft.com/office/drawing/2014/main" id="{E6DB2613-7752-4B4E-A0F3-3D3054AA0CB5}"/>
              </a:ext>
            </a:extLst>
          </p:cNvPr>
          <p:cNvSpPr txBox="1"/>
          <p:nvPr/>
        </p:nvSpPr>
        <p:spPr>
          <a:xfrm>
            <a:off x="5370260" y="3833446"/>
            <a:ext cx="5140382" cy="646331"/>
          </a:xfrm>
          <a:prstGeom prst="rect">
            <a:avLst/>
          </a:prstGeom>
          <a:noFill/>
        </p:spPr>
        <p:txBody>
          <a:bodyPr wrap="none" rtlCol="0">
            <a:spAutoFit/>
          </a:bodyPr>
          <a:lstStyle/>
          <a:p>
            <a:r>
              <a:rPr lang="en-US" sz="3600" dirty="0"/>
              <a:t>OSRT Leadership Academy</a:t>
            </a:r>
          </a:p>
        </p:txBody>
      </p:sp>
    </p:spTree>
    <p:custDataLst>
      <p:tags r:id="rId1"/>
    </p:custDataLst>
    <p:extLst>
      <p:ext uri="{BB962C8B-B14F-4D97-AF65-F5344CB8AC3E}">
        <p14:creationId xmlns:p14="http://schemas.microsoft.com/office/powerpoint/2010/main" val="194763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70" y="2003287"/>
            <a:ext cx="4792599" cy="4351338"/>
          </a:xfrm>
        </p:spPr>
        <p:txBody>
          <a:bodyPr>
            <a:noAutofit/>
          </a:bodyPr>
          <a:lstStyle/>
          <a:p>
            <a:r>
              <a:rPr lang="en-US" sz="3200" dirty="0"/>
              <a:t>David Shields, R.T. </a:t>
            </a:r>
          </a:p>
          <a:p>
            <a:r>
              <a:rPr lang="en-US" sz="3200" dirty="0"/>
              <a:t>Nancy Dome-Hatfield, R.T.</a:t>
            </a:r>
          </a:p>
          <a:p>
            <a:r>
              <a:rPr lang="en-US" sz="3200" dirty="0"/>
              <a:t>Angie Arnold, R.T.</a:t>
            </a:r>
          </a:p>
        </p:txBody>
      </p:sp>
      <p:sp>
        <p:nvSpPr>
          <p:cNvPr id="3" name="Rectangle 2"/>
          <p:cNvSpPr/>
          <p:nvPr/>
        </p:nvSpPr>
        <p:spPr>
          <a:xfrm>
            <a:off x="2530929" y="664417"/>
            <a:ext cx="6809014" cy="923330"/>
          </a:xfrm>
          <a:prstGeom prst="rect">
            <a:avLst/>
          </a:prstGeom>
        </p:spPr>
        <p:txBody>
          <a:bodyPr wrap="square">
            <a:spAutoFit/>
          </a:bodyPr>
          <a:lstStyle/>
          <a:p>
            <a:pPr algn="ctr"/>
            <a:r>
              <a:rPr lang="en-US" sz="5400" dirty="0"/>
              <a:t>Historically speaking…</a:t>
            </a:r>
          </a:p>
        </p:txBody>
      </p:sp>
      <p:pic>
        <p:nvPicPr>
          <p:cNvPr id="7" name="Picture 6"/>
          <p:cNvPicPr>
            <a:picLocks noChangeAspect="1"/>
          </p:cNvPicPr>
          <p:nvPr/>
        </p:nvPicPr>
        <p:blipFill>
          <a:blip r:embed="rId4" cstate="print"/>
          <a:stretch>
            <a:fillRect/>
          </a:stretch>
        </p:blipFill>
        <p:spPr>
          <a:xfrm>
            <a:off x="7505586" y="2076370"/>
            <a:ext cx="1880103" cy="2563310"/>
          </a:xfrm>
          <a:prstGeom prst="rect">
            <a:avLst/>
          </a:prstGeom>
          <a:ln>
            <a:noFill/>
          </a:ln>
          <a:effectLst>
            <a:outerShdw blurRad="292100" dist="139700" dir="2700000" algn="tl" rotWithShape="0">
              <a:srgbClr val="333333">
                <a:alpha val="65000"/>
              </a:srgbClr>
            </a:outerShdw>
          </a:effectLst>
        </p:spPr>
      </p:pic>
      <p:pic>
        <p:nvPicPr>
          <p:cNvPr id="1026" name="Picture 2" descr="Meeting Co chairs"/>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9913527" y="2076370"/>
            <a:ext cx="1880103" cy="2705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resident 7 David Shiel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519" y="2263074"/>
            <a:ext cx="1849396" cy="23318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372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822" y="365125"/>
            <a:ext cx="6602269" cy="1325563"/>
          </a:xfrm>
        </p:spPr>
        <p:txBody>
          <a:bodyPr>
            <a:noAutofit/>
          </a:bodyPr>
          <a:lstStyle/>
          <a:p>
            <a:r>
              <a:rPr lang="en-US" sz="6600" dirty="0"/>
              <a:t>Publications </a:t>
            </a:r>
            <a:r>
              <a:rPr lang="en-US" sz="6600" dirty="0">
                <a:ea typeface="ＭＳ Ｐゴシック" pitchFamily="34" charset="-128"/>
              </a:rPr>
              <a:t> </a:t>
            </a:r>
            <a:endParaRPr lang="en-US" sz="6600" dirty="0"/>
          </a:p>
        </p:txBody>
      </p:sp>
      <p:graphicFrame>
        <p:nvGraphicFramePr>
          <p:cNvPr id="9" name="Diagram 8">
            <a:extLst>
              <a:ext uri="{FF2B5EF4-FFF2-40B4-BE49-F238E27FC236}">
                <a16:creationId xmlns:a16="http://schemas.microsoft.com/office/drawing/2014/main" id="{202B35D2-4DDF-4572-88F0-72D0EEA76B82}"/>
              </a:ext>
            </a:extLst>
          </p:cNvPr>
          <p:cNvGraphicFramePr/>
          <p:nvPr>
            <p:extLst>
              <p:ext uri="{D42A27DB-BD31-4B8C-83A1-F6EECF244321}">
                <p14:modId xmlns:p14="http://schemas.microsoft.com/office/powerpoint/2010/main" val="1855881875"/>
              </p:ext>
            </p:extLst>
          </p:nvPr>
        </p:nvGraphicFramePr>
        <p:xfrm>
          <a:off x="1318845" y="1571674"/>
          <a:ext cx="7754815" cy="4237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A person wearing glasses and smiling at the camera&#10;&#10;Description automatically generated">
            <a:extLst>
              <a:ext uri="{FF2B5EF4-FFF2-40B4-BE49-F238E27FC236}">
                <a16:creationId xmlns:a16="http://schemas.microsoft.com/office/drawing/2014/main" id="{7A3A85A1-67FC-4246-B9F7-B578AF1312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9030" y="2749940"/>
            <a:ext cx="1261369" cy="1881363"/>
          </a:xfrm>
          <a:prstGeom prst="rect">
            <a:avLst/>
          </a:prstGeom>
          <a:ln>
            <a:noFill/>
          </a:ln>
          <a:effectLst>
            <a:outerShdw blurRad="292100" dist="139700" dir="2700000" algn="tl" rotWithShape="0">
              <a:srgbClr val="333333">
                <a:alpha val="65000"/>
              </a:srgbClr>
            </a:outerShdw>
          </a:effectLst>
        </p:spPr>
      </p:pic>
      <p:pic>
        <p:nvPicPr>
          <p:cNvPr id="13" name="Picture 12" descr="A close up of a person wearing glasses and smiling at the camera&#10;&#10;Description automatically generated">
            <a:extLst>
              <a:ext uri="{FF2B5EF4-FFF2-40B4-BE49-F238E27FC236}">
                <a16:creationId xmlns:a16="http://schemas.microsoft.com/office/drawing/2014/main" id="{E4A7B5AE-346F-4CA7-8C30-7E9EF89435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90077" y="705709"/>
            <a:ext cx="1270322" cy="1881363"/>
          </a:xfrm>
          <a:prstGeom prst="rect">
            <a:avLst/>
          </a:prstGeom>
          <a:ln>
            <a:noFill/>
          </a:ln>
          <a:effectLst>
            <a:outerShdw blurRad="292100" dist="139700" dir="2700000" algn="tl" rotWithShape="0">
              <a:srgbClr val="333333">
                <a:alpha val="65000"/>
              </a:srgbClr>
            </a:outerShdw>
          </a:effectLst>
        </p:spPr>
      </p:pic>
      <p:pic>
        <p:nvPicPr>
          <p:cNvPr id="15" name="Picture 14" descr="A person wearing glasses&#10;&#10;Description automatically generated">
            <a:extLst>
              <a:ext uri="{FF2B5EF4-FFF2-40B4-BE49-F238E27FC236}">
                <a16:creationId xmlns:a16="http://schemas.microsoft.com/office/drawing/2014/main" id="{E5CEEFF6-6470-4944-A065-8130235937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14176" y="4794171"/>
            <a:ext cx="1271908" cy="188136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784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10F3-D1FD-493D-83AF-A02F7534E29E}"/>
              </a:ext>
            </a:extLst>
          </p:cNvPr>
          <p:cNvSpPr>
            <a:spLocks noGrp="1"/>
          </p:cNvSpPr>
          <p:nvPr>
            <p:ph type="title"/>
          </p:nvPr>
        </p:nvSpPr>
        <p:spPr>
          <a:xfrm>
            <a:off x="2664822" y="18255"/>
            <a:ext cx="8688977" cy="1325563"/>
          </a:xfrm>
        </p:spPr>
        <p:txBody>
          <a:bodyPr/>
          <a:lstStyle/>
          <a:p>
            <a:r>
              <a:rPr lang="en-US" dirty="0"/>
              <a:t>OSRT Staff</a:t>
            </a:r>
          </a:p>
        </p:txBody>
      </p:sp>
      <p:graphicFrame>
        <p:nvGraphicFramePr>
          <p:cNvPr id="4" name="Content Placeholder 3">
            <a:extLst>
              <a:ext uri="{FF2B5EF4-FFF2-40B4-BE49-F238E27FC236}">
                <a16:creationId xmlns:a16="http://schemas.microsoft.com/office/drawing/2014/main" id="{EC36CF39-BD08-4F69-A33A-F58A57EBBAD1}"/>
              </a:ext>
            </a:extLst>
          </p:cNvPr>
          <p:cNvGraphicFramePr>
            <a:graphicFrameLocks noGrp="1"/>
          </p:cNvGraphicFramePr>
          <p:nvPr>
            <p:ph idx="1"/>
            <p:extLst>
              <p:ext uri="{D42A27DB-BD31-4B8C-83A1-F6EECF244321}">
                <p14:modId xmlns:p14="http://schemas.microsoft.com/office/powerpoint/2010/main" val="3782535369"/>
              </p:ext>
            </p:extLst>
          </p:nvPr>
        </p:nvGraphicFramePr>
        <p:xfrm>
          <a:off x="674077" y="1143000"/>
          <a:ext cx="10843845" cy="492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26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History of the OSRT Education &amp; Research Foundation (OSRTERF)</a:t>
            </a:r>
            <a:r>
              <a:rPr lang="en-US" dirty="0">
                <a:ea typeface="ＭＳ Ｐゴシック" pitchFamily="34" charset="-128"/>
              </a:rPr>
              <a:t> </a:t>
            </a:r>
            <a:endParaRPr lang="en-US" dirty="0"/>
          </a:p>
        </p:txBody>
      </p:sp>
      <p:sp>
        <p:nvSpPr>
          <p:cNvPr id="3" name="Content Placeholder 2"/>
          <p:cNvSpPr>
            <a:spLocks noGrp="1"/>
          </p:cNvSpPr>
          <p:nvPr>
            <p:ph idx="1"/>
          </p:nvPr>
        </p:nvSpPr>
        <p:spPr>
          <a:xfrm>
            <a:off x="838200" y="1690688"/>
            <a:ext cx="10515600" cy="4481512"/>
          </a:xfrm>
        </p:spPr>
        <p:txBody>
          <a:bodyPr>
            <a:normAutofit/>
          </a:bodyPr>
          <a:lstStyle/>
          <a:p>
            <a:r>
              <a:rPr lang="en-US" sz="4000" dirty="0"/>
              <a:t>2007 Mariner Project</a:t>
            </a:r>
          </a:p>
          <a:p>
            <a:r>
              <a:rPr lang="en-US" sz="4000" dirty="0"/>
              <a:t>Promotion of strategies to help maintain a strong organization</a:t>
            </a:r>
          </a:p>
          <a:p>
            <a:r>
              <a:rPr lang="en-US" sz="4000" dirty="0"/>
              <a:t>Recommendation offered by ASRT focused on the need for OSRT to develop a distinct Foundation, separate from OSRT’s business organization</a:t>
            </a:r>
            <a:endParaRPr lang="en-US" dirty="0"/>
          </a:p>
        </p:txBody>
      </p:sp>
    </p:spTree>
    <p:custDataLst>
      <p:tags r:id="rId1"/>
    </p:custDataLst>
    <p:extLst>
      <p:ext uri="{BB962C8B-B14F-4D97-AF65-F5344CB8AC3E}">
        <p14:creationId xmlns:p14="http://schemas.microsoft.com/office/powerpoint/2010/main" val="344890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669" y="153192"/>
            <a:ext cx="8688977" cy="1325563"/>
          </a:xfrm>
        </p:spPr>
        <p:txBody>
          <a:bodyPr>
            <a:normAutofit/>
          </a:bodyPr>
          <a:lstStyle/>
          <a:p>
            <a:r>
              <a:rPr lang="en-US" sz="4000" dirty="0"/>
              <a:t>Necessity for Two Separate Organizations</a:t>
            </a:r>
          </a:p>
        </p:txBody>
      </p:sp>
      <p:graphicFrame>
        <p:nvGraphicFramePr>
          <p:cNvPr id="4" name="Content Placeholder 3">
            <a:extLst>
              <a:ext uri="{FF2B5EF4-FFF2-40B4-BE49-F238E27FC236}">
                <a16:creationId xmlns:a16="http://schemas.microsoft.com/office/drawing/2014/main" id="{BDE7E383-C6B8-485C-B4B6-D26875260275}"/>
              </a:ext>
            </a:extLst>
          </p:cNvPr>
          <p:cNvGraphicFramePr>
            <a:graphicFrameLocks noGrp="1"/>
          </p:cNvGraphicFramePr>
          <p:nvPr>
            <p:ph idx="1"/>
            <p:extLst>
              <p:ext uri="{D42A27DB-BD31-4B8C-83A1-F6EECF244321}">
                <p14:modId xmlns:p14="http://schemas.microsoft.com/office/powerpoint/2010/main" val="1038540491"/>
              </p:ext>
            </p:extLst>
          </p:nvPr>
        </p:nvGraphicFramePr>
        <p:xfrm>
          <a:off x="-1" y="1478755"/>
          <a:ext cx="11904785" cy="4237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0517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822" y="365125"/>
            <a:ext cx="8688977" cy="1059229"/>
          </a:xfrm>
        </p:spPr>
        <p:txBody>
          <a:bodyPr>
            <a:normAutofit/>
          </a:bodyPr>
          <a:lstStyle/>
          <a:p>
            <a:r>
              <a:rPr lang="en-US" sz="4000" dirty="0"/>
              <a:t>Necessity for Two Separate Organizations</a:t>
            </a:r>
          </a:p>
        </p:txBody>
      </p:sp>
      <p:sp>
        <p:nvSpPr>
          <p:cNvPr id="3" name="Content Placeholder 2"/>
          <p:cNvSpPr>
            <a:spLocks noGrp="1"/>
          </p:cNvSpPr>
          <p:nvPr>
            <p:ph idx="1"/>
          </p:nvPr>
        </p:nvSpPr>
        <p:spPr>
          <a:xfrm>
            <a:off x="527538" y="1825625"/>
            <a:ext cx="8563708" cy="4351338"/>
          </a:xfrm>
        </p:spPr>
        <p:txBody>
          <a:bodyPr>
            <a:noAutofit/>
          </a:bodyPr>
          <a:lstStyle/>
          <a:p>
            <a:r>
              <a:rPr lang="en-US" sz="3600" dirty="0"/>
              <a:t>501(c)(</a:t>
            </a:r>
            <a:r>
              <a:rPr lang="en-US" sz="3600" u="sng" dirty="0"/>
              <a:t>6</a:t>
            </a:r>
            <a:r>
              <a:rPr lang="en-US" sz="3600" dirty="0"/>
              <a:t>)</a:t>
            </a:r>
          </a:p>
          <a:p>
            <a:pPr lvl="2"/>
            <a:r>
              <a:rPr lang="en-US" sz="2800" dirty="0"/>
              <a:t>Members share a common business interest</a:t>
            </a:r>
          </a:p>
          <a:p>
            <a:pPr lvl="2"/>
            <a:r>
              <a:rPr lang="en-US" sz="2800" dirty="0"/>
              <a:t>Tax exempt business league, chamber of commerce, boards of trade, and similar organizations</a:t>
            </a:r>
          </a:p>
          <a:p>
            <a:r>
              <a:rPr lang="en-US" sz="3600" dirty="0"/>
              <a:t>Forbidden Activities</a:t>
            </a:r>
          </a:p>
          <a:p>
            <a:pPr lvl="2"/>
            <a:r>
              <a:rPr lang="en-US" sz="2800" dirty="0"/>
              <a:t>Net earnings to benefit private individuals</a:t>
            </a:r>
          </a:p>
          <a:p>
            <a:pPr lvl="2"/>
            <a:r>
              <a:rPr lang="en-US" sz="2800" dirty="0"/>
              <a:t>Regular engagement in a business for profit</a:t>
            </a:r>
          </a:p>
        </p:txBody>
      </p:sp>
      <p:pic>
        <p:nvPicPr>
          <p:cNvPr id="5" name="Picture 4"/>
          <p:cNvPicPr>
            <a:picLocks noChangeAspect="1"/>
          </p:cNvPicPr>
          <p:nvPr/>
        </p:nvPicPr>
        <p:blipFill>
          <a:blip r:embed="rId4" cstate="print"/>
          <a:stretch>
            <a:fillRect/>
          </a:stretch>
        </p:blipFill>
        <p:spPr>
          <a:xfrm>
            <a:off x="8910726" y="1985290"/>
            <a:ext cx="2542718" cy="3152775"/>
          </a:xfrm>
          <a:prstGeom prst="rect">
            <a:avLst/>
          </a:prstGeom>
        </p:spPr>
      </p:pic>
    </p:spTree>
    <p:custDataLst>
      <p:tags r:id="rId1"/>
    </p:custDataLst>
    <p:extLst>
      <p:ext uri="{BB962C8B-B14F-4D97-AF65-F5344CB8AC3E}">
        <p14:creationId xmlns:p14="http://schemas.microsoft.com/office/powerpoint/2010/main" val="335236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Commonalities</a:t>
            </a:r>
            <a:r>
              <a:rPr lang="en-US" sz="5400" dirty="0">
                <a:ea typeface="ＭＳ Ｐゴシック" pitchFamily="34" charset="-128"/>
              </a:rPr>
              <a:t> </a:t>
            </a:r>
            <a:endParaRPr lang="en-US" sz="5400" dirty="0"/>
          </a:p>
        </p:txBody>
      </p:sp>
      <p:sp>
        <p:nvSpPr>
          <p:cNvPr id="4" name="Content Placeholder 3"/>
          <p:cNvSpPr>
            <a:spLocks noGrp="1"/>
          </p:cNvSpPr>
          <p:nvPr>
            <p:ph idx="1"/>
          </p:nvPr>
        </p:nvSpPr>
        <p:spPr/>
        <p:txBody>
          <a:bodyPr>
            <a:normAutofit/>
          </a:bodyPr>
          <a:lstStyle/>
          <a:p>
            <a:r>
              <a:rPr lang="en-US" sz="2400" dirty="0"/>
              <a:t>Exempt from federal income tax and sometimes state and local tax</a:t>
            </a:r>
          </a:p>
          <a:p>
            <a:r>
              <a:rPr lang="en-US" sz="2400" dirty="0"/>
              <a:t>Both file an IRS form 990</a:t>
            </a:r>
          </a:p>
          <a:p>
            <a:r>
              <a:rPr lang="en-US" sz="2400" dirty="0"/>
              <a:t>No inside member may gain unreasonable benefits to detriment of organization</a:t>
            </a:r>
          </a:p>
          <a:p>
            <a:r>
              <a:rPr lang="en-US" sz="2400" dirty="0"/>
              <a:t>Political activity rules</a:t>
            </a:r>
          </a:p>
          <a:p>
            <a:r>
              <a:rPr lang="en-US" sz="2400" dirty="0"/>
              <a:t>Unrelated business income (UBI) rules</a:t>
            </a:r>
          </a:p>
        </p:txBody>
      </p:sp>
      <p:pic>
        <p:nvPicPr>
          <p:cNvPr id="7" name="Content Placeholder 6"/>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8855972" y="3429000"/>
            <a:ext cx="2497827" cy="2343311"/>
          </a:xfrm>
        </p:spPr>
      </p:pic>
    </p:spTree>
    <p:custDataLst>
      <p:tags r:id="rId1"/>
    </p:custDataLst>
    <p:extLst>
      <p:ext uri="{BB962C8B-B14F-4D97-AF65-F5344CB8AC3E}">
        <p14:creationId xmlns:p14="http://schemas.microsoft.com/office/powerpoint/2010/main" val="255084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Differences</a:t>
            </a:r>
            <a:r>
              <a:rPr lang="en-US" sz="6600" dirty="0">
                <a:ea typeface="ＭＳ Ｐゴシック" pitchFamily="34" charset="-128"/>
              </a:rPr>
              <a:t> </a:t>
            </a:r>
            <a:endParaRPr lang="en-US" sz="6600" dirty="0"/>
          </a:p>
        </p:txBody>
      </p:sp>
      <p:sp>
        <p:nvSpPr>
          <p:cNvPr id="4" name="Content Placeholder 3"/>
          <p:cNvSpPr>
            <a:spLocks noGrp="1"/>
          </p:cNvSpPr>
          <p:nvPr>
            <p:ph idx="1"/>
          </p:nvPr>
        </p:nvSpPr>
        <p:spPr>
          <a:xfrm>
            <a:off x="644769" y="1966302"/>
            <a:ext cx="6617677" cy="4351338"/>
          </a:xfrm>
        </p:spPr>
        <p:txBody>
          <a:bodyPr>
            <a:normAutofit/>
          </a:bodyPr>
          <a:lstStyle/>
          <a:p>
            <a:pPr lvl="0">
              <a:buClr>
                <a:srgbClr val="30ACEC">
                  <a:lumMod val="75000"/>
                </a:srgbClr>
              </a:buClr>
            </a:pPr>
            <a:r>
              <a:rPr lang="en-US" sz="2800" dirty="0">
                <a:solidFill>
                  <a:prstClr val="black"/>
                </a:solidFill>
              </a:rPr>
              <a:t>Contributions to 501(c)(3) are tax deductible</a:t>
            </a:r>
          </a:p>
          <a:p>
            <a:pPr lvl="0">
              <a:buClr>
                <a:srgbClr val="30ACEC">
                  <a:lumMod val="75000"/>
                </a:srgbClr>
              </a:buClr>
              <a:buNone/>
            </a:pPr>
            <a:endParaRPr lang="en-US" sz="2800" dirty="0">
              <a:solidFill>
                <a:prstClr val="black"/>
              </a:solidFill>
            </a:endParaRPr>
          </a:p>
          <a:p>
            <a:pPr lvl="0">
              <a:buClr>
                <a:srgbClr val="30ACEC">
                  <a:lumMod val="75000"/>
                </a:srgbClr>
              </a:buClr>
            </a:pPr>
            <a:r>
              <a:rPr lang="en-US" sz="2800" dirty="0">
                <a:solidFill>
                  <a:prstClr val="black"/>
                </a:solidFill>
              </a:rPr>
              <a:t>501(c)(3) supported by contributions and grants; 501(c)(6) dependent upon member revenue</a:t>
            </a:r>
          </a:p>
          <a:p>
            <a:endParaRPr lang="en-US" sz="2000" dirty="0"/>
          </a:p>
        </p:txBody>
      </p:sp>
      <p:pic>
        <p:nvPicPr>
          <p:cNvPr id="7" name="Content Placeholder 4"/>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7800975" y="2097088"/>
            <a:ext cx="4391025" cy="2927350"/>
          </a:xfrm>
        </p:spPr>
      </p:pic>
    </p:spTree>
    <p:custDataLst>
      <p:tags r:id="rId1"/>
    </p:custDataLst>
    <p:extLst>
      <p:ext uri="{BB962C8B-B14F-4D97-AF65-F5344CB8AC3E}">
        <p14:creationId xmlns:p14="http://schemas.microsoft.com/office/powerpoint/2010/main" val="4212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a:t>Breakin</a:t>
            </a:r>
            <a:r>
              <a:rPr lang="en-US" sz="6000" dirty="0"/>
              <a:t>' Up Is Hard To Do</a:t>
            </a:r>
          </a:p>
        </p:txBody>
      </p:sp>
      <p:sp>
        <p:nvSpPr>
          <p:cNvPr id="3" name="Content Placeholder 2"/>
          <p:cNvSpPr>
            <a:spLocks noGrp="1"/>
          </p:cNvSpPr>
          <p:nvPr>
            <p:ph idx="1"/>
          </p:nvPr>
        </p:nvSpPr>
        <p:spPr/>
        <p:txBody>
          <a:bodyPr>
            <a:normAutofit/>
          </a:bodyPr>
          <a:lstStyle/>
          <a:p>
            <a:r>
              <a:rPr lang="en-US" sz="3600" dirty="0"/>
              <a:t>Establishment of two Organizational Entities </a:t>
            </a:r>
          </a:p>
          <a:p>
            <a:pPr lvl="2"/>
            <a:r>
              <a:rPr lang="en-US" sz="2800" dirty="0"/>
              <a:t>Business operations-501(c)(6) organization</a:t>
            </a:r>
          </a:p>
          <a:p>
            <a:pPr marL="914400" lvl="2" indent="0">
              <a:buNone/>
            </a:pPr>
            <a:endParaRPr lang="en-US" sz="2800" dirty="0"/>
          </a:p>
          <a:p>
            <a:pPr lvl="2"/>
            <a:r>
              <a:rPr lang="en-US" sz="2800" dirty="0"/>
              <a:t>Philanthropic-501(c)(3) organization</a:t>
            </a:r>
          </a:p>
        </p:txBody>
      </p:sp>
    </p:spTree>
    <p:custDataLst>
      <p:tags r:id="rId1"/>
    </p:custDataLst>
    <p:extLst>
      <p:ext uri="{BB962C8B-B14F-4D97-AF65-F5344CB8AC3E}">
        <p14:creationId xmlns:p14="http://schemas.microsoft.com/office/powerpoint/2010/main" val="2513369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 </a:t>
            </a:r>
            <a:endParaRPr lang="en-US" dirty="0"/>
          </a:p>
        </p:txBody>
      </p:sp>
      <p:sp>
        <p:nvSpPr>
          <p:cNvPr id="3" name="Content Placeholder 2"/>
          <p:cNvSpPr>
            <a:spLocks noGrp="1"/>
          </p:cNvSpPr>
          <p:nvPr>
            <p:ph idx="1"/>
          </p:nvPr>
        </p:nvSpPr>
        <p:spPr/>
        <p:txBody>
          <a:bodyPr>
            <a:normAutofit/>
          </a:bodyPr>
          <a:lstStyle/>
          <a:p>
            <a:r>
              <a:rPr lang="en-US" sz="3200" dirty="0"/>
              <a:t>Unanimous Board approval to formally separate into two organizations effective Feb. 1, 2008</a:t>
            </a:r>
          </a:p>
          <a:p>
            <a:r>
              <a:rPr lang="en-US" sz="3200" dirty="0"/>
              <a:t>Final bylaws for two separate organizations were approved by the OSRT membership on September 30, 2008.</a:t>
            </a:r>
          </a:p>
        </p:txBody>
      </p:sp>
      <p:pic>
        <p:nvPicPr>
          <p:cNvPr id="6" name="Picture 5" descr="A close up of a sign&#10;&#10;Description generated with very high confidence">
            <a:extLst>
              <a:ext uri="{FF2B5EF4-FFF2-40B4-BE49-F238E27FC236}">
                <a16:creationId xmlns:a16="http://schemas.microsoft.com/office/drawing/2014/main" id="{E3FFF9AB-BEAC-45ED-9C11-8A2AD53B0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2168" y="5228801"/>
            <a:ext cx="2382676" cy="1534932"/>
          </a:xfrm>
          <a:prstGeom prst="rect">
            <a:avLst/>
          </a:prstGeom>
        </p:spPr>
      </p:pic>
      <p:pic>
        <p:nvPicPr>
          <p:cNvPr id="9"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800600"/>
            <a:ext cx="12191999" cy="2057400"/>
          </a:xfrm>
          <a:prstGeom prst="rect">
            <a:avLst/>
          </a:prstGeom>
        </p:spPr>
      </p:pic>
    </p:spTree>
    <p:custDataLst>
      <p:tags r:id="rId1"/>
    </p:custDataLst>
    <p:extLst>
      <p:ext uri="{BB962C8B-B14F-4D97-AF65-F5344CB8AC3E}">
        <p14:creationId xmlns:p14="http://schemas.microsoft.com/office/powerpoint/2010/main" val="240514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History of the Ohio Society of Radiologic Technologists</a:t>
            </a:r>
          </a:p>
        </p:txBody>
      </p:sp>
      <p:sp>
        <p:nvSpPr>
          <p:cNvPr id="3" name="Content Placeholder 2"/>
          <p:cNvSpPr>
            <a:spLocks noGrp="1"/>
          </p:cNvSpPr>
          <p:nvPr>
            <p:ph idx="1"/>
          </p:nvPr>
        </p:nvSpPr>
        <p:spPr>
          <a:xfrm>
            <a:off x="838200" y="2039815"/>
            <a:ext cx="10515600" cy="4137148"/>
          </a:xfrm>
        </p:spPr>
        <p:txBody>
          <a:bodyPr>
            <a:normAutofit/>
          </a:bodyPr>
          <a:lstStyle/>
          <a:p>
            <a:pPr marL="0" lvl="0" indent="0">
              <a:buClr>
                <a:srgbClr val="30ACEC">
                  <a:lumMod val="75000"/>
                </a:srgbClr>
              </a:buClr>
              <a:buNone/>
            </a:pPr>
            <a:r>
              <a:rPr lang="en-US" sz="3600" dirty="0">
                <a:solidFill>
                  <a:prstClr val="black"/>
                </a:solidFill>
              </a:rPr>
              <a:t>On November 12 and 13, 1938 forty-eight x-ray technicians met in Lima, Ohio and signed an Affiliation Charter of the American Society of X-ray Technicians, thus officially forming the Ohio Society of X-ray Technicians.</a:t>
            </a:r>
          </a:p>
          <a:p>
            <a:pPr marL="0" indent="0">
              <a:buNone/>
            </a:pPr>
            <a:endParaRPr lang="en-US" sz="2800" dirty="0"/>
          </a:p>
        </p:txBody>
      </p:sp>
    </p:spTree>
    <p:custDataLst>
      <p:tags r:id="rId1"/>
    </p:custDataLst>
    <p:extLst>
      <p:ext uri="{BB962C8B-B14F-4D97-AF65-F5344CB8AC3E}">
        <p14:creationId xmlns:p14="http://schemas.microsoft.com/office/powerpoint/2010/main" val="400049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5B0D-6092-4ECA-8115-3FBFD23A2D65}"/>
              </a:ext>
            </a:extLst>
          </p:cNvPr>
          <p:cNvSpPr>
            <a:spLocks noGrp="1"/>
          </p:cNvSpPr>
          <p:nvPr>
            <p:ph type="title"/>
          </p:nvPr>
        </p:nvSpPr>
        <p:spPr/>
        <p:txBody>
          <a:bodyPr/>
          <a:lstStyle/>
          <a:p>
            <a:endParaRPr lang="en-US"/>
          </a:p>
        </p:txBody>
      </p:sp>
      <p:sp>
        <p:nvSpPr>
          <p:cNvPr id="8" name="Content Placeholder 7"/>
          <p:cNvSpPr>
            <a:spLocks noGrp="1"/>
          </p:cNvSpPr>
          <p:nvPr>
            <p:ph idx="1"/>
          </p:nvPr>
        </p:nvSpPr>
        <p:spPr>
          <a:xfrm>
            <a:off x="838200" y="1825625"/>
            <a:ext cx="7180385" cy="4351338"/>
          </a:xfrm>
        </p:spPr>
        <p:txBody>
          <a:bodyPr>
            <a:normAutofit/>
          </a:bodyPr>
          <a:lstStyle/>
          <a:p>
            <a:r>
              <a:rPr lang="en-US" sz="3600" dirty="0"/>
              <a:t>The resolution separating the two organizations was finalized when the membership voted and unanimously approved the resolution on </a:t>
            </a:r>
            <a:r>
              <a:rPr lang="en-US" sz="3600" b="1" u="sng" dirty="0"/>
              <a:t>November 30, 2008</a:t>
            </a:r>
            <a:r>
              <a:rPr lang="en-US" sz="3600" dirty="0"/>
              <a:t>.</a:t>
            </a:r>
          </a:p>
          <a:p>
            <a:endParaRPr lang="en-US" sz="3600" dirty="0"/>
          </a:p>
        </p:txBody>
      </p:sp>
      <mc:AlternateContent xmlns:mc="http://schemas.openxmlformats.org/markup-compatibility/2006">
        <mc:Choice xmlns:am3d="http://schemas.microsoft.com/office/drawing/2017/model3d" Requires="am3d">
          <p:graphicFrame>
            <p:nvGraphicFramePr>
              <p:cNvPr id="3" name="3D Model 2" descr="Train track - split">
                <a:extLst>
                  <a:ext uri="{FF2B5EF4-FFF2-40B4-BE49-F238E27FC236}">
                    <a16:creationId xmlns:a16="http://schemas.microsoft.com/office/drawing/2014/main" id="{30C95300-9E2B-49FA-A678-06DC6547EF53}"/>
                  </a:ext>
                </a:extLst>
              </p:cNvPr>
              <p:cNvGraphicFramePr>
                <a:graphicFrameLocks/>
              </p:cNvGraphicFramePr>
              <p:nvPr>
                <p:extLst>
                  <p:ext uri="{D42A27DB-BD31-4B8C-83A1-F6EECF244321}">
                    <p14:modId xmlns:p14="http://schemas.microsoft.com/office/powerpoint/2010/main" val="2081929508"/>
                  </p:ext>
                </p:extLst>
              </p:nvPr>
            </p:nvGraphicFramePr>
            <p:xfrm>
              <a:off x="7805342" y="1690688"/>
              <a:ext cx="3933055" cy="3315266"/>
            </p:xfrm>
            <a:graphic>
              <a:graphicData uri="http://schemas.microsoft.com/office/drawing/2017/model3d">
                <am3d:model3d r:embed="rId4">
                  <am3d:spPr>
                    <a:xfrm>
                      <a:off x="0" y="0"/>
                      <a:ext cx="3933055" cy="3315266"/>
                    </a:xfrm>
                    <a:prstGeom prst="rect">
                      <a:avLst/>
                    </a:prstGeom>
                  </am3d:spPr>
                  <am3d:camera>
                    <am3d:pos x="0" y="0" z="65398384"/>
                    <am3d:up dx="0" dy="36000000" dz="0"/>
                    <am3d:lookAt x="0" y="0" z="0"/>
                    <am3d:perspective fov="1728893"/>
                  </am3d:camera>
                  <am3d:trans>
                    <am3d:meterPerModelUnit n="8333334" d="1000000"/>
                    <am3d:preTrans dx="-1" dy="-975001" dz="-4"/>
                    <am3d:scale>
                      <am3d:sx n="1000000" d="1000000"/>
                      <am3d:sy n="1000000" d="1000000"/>
                      <am3d:sz n="1000000" d="1000000"/>
                    </am3d:scale>
                    <am3d:rot ax="3085344" ay="-1447060" az="-1627412"/>
                    <am3d:postTrans dx="0" dy="0" dz="0"/>
                  </am3d:trans>
                  <am3d:raster rName="Office3DRenderer" rVer="16.0.8326">
                    <am3d:blip r:embed="rId5"/>
                  </am3d:raster>
                  <am3d:winViewport/>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Train track - split">
                <a:extLst>
                  <a:ext uri="{FF2B5EF4-FFF2-40B4-BE49-F238E27FC236}">
                    <a16:creationId xmlns:a16="http://schemas.microsoft.com/office/drawing/2014/main" id="{30C95300-9E2B-49FA-A678-06DC6547EF53}"/>
                  </a:ext>
                </a:extLst>
              </p:cNvPr>
              <p:cNvPicPr>
                <a:picLocks noGrp="1" noRot="1" noChangeAspect="1" noMove="1" noResize="1" noEditPoints="1" noAdjustHandles="1" noChangeArrowheads="1" noChangeShapeType="1" noCrop="1"/>
              </p:cNvPicPr>
              <p:nvPr/>
            </p:nvPicPr>
            <p:blipFill>
              <a:blip r:embed="rId5"/>
              <a:stretch>
                <a:fillRect/>
              </a:stretch>
            </p:blipFill>
            <p:spPr>
              <a:xfrm>
                <a:off x="7805342" y="1690688"/>
                <a:ext cx="3933055" cy="3315266"/>
              </a:xfrm>
              <a:prstGeom prst="rect">
                <a:avLst/>
              </a:prstGeom>
            </p:spPr>
          </p:pic>
        </mc:Fallback>
      </mc:AlternateContent>
    </p:spTree>
    <p:custDataLst>
      <p:tags r:id="rId1"/>
    </p:custDataLst>
    <p:extLst>
      <p:ext uri="{BB962C8B-B14F-4D97-AF65-F5344CB8AC3E}">
        <p14:creationId xmlns:p14="http://schemas.microsoft.com/office/powerpoint/2010/main" val="393047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past is a part of our future!</a:t>
            </a:r>
            <a:r>
              <a:rPr lang="en-US" dirty="0">
                <a:ea typeface="ＭＳ Ｐゴシック" pitchFamily="34" charset="-128"/>
              </a:rPr>
              <a:t> </a:t>
            </a:r>
            <a:endParaRPr lang="en-US" dirty="0"/>
          </a:p>
        </p:txBody>
      </p:sp>
      <p:sp>
        <p:nvSpPr>
          <p:cNvPr id="5" name="Rectangle 4"/>
          <p:cNvSpPr/>
          <p:nvPr/>
        </p:nvSpPr>
        <p:spPr>
          <a:xfrm>
            <a:off x="7756210" y="2563586"/>
            <a:ext cx="3886061" cy="1938992"/>
          </a:xfrm>
          <a:prstGeom prst="rect">
            <a:avLst/>
          </a:prstGeom>
        </p:spPr>
        <p:txBody>
          <a:bodyPr wrap="square">
            <a:spAutoFit/>
          </a:bodyPr>
          <a:lstStyle/>
          <a:p>
            <a:r>
              <a:rPr lang="en-US" sz="4000" dirty="0"/>
              <a:t>This concludes </a:t>
            </a:r>
          </a:p>
          <a:p>
            <a:r>
              <a:rPr lang="en-US" sz="4000" dirty="0"/>
              <a:t>your history lesson! </a:t>
            </a:r>
          </a:p>
        </p:txBody>
      </p:sp>
      <p:grpSp>
        <p:nvGrpSpPr>
          <p:cNvPr id="10" name="Group 9"/>
          <p:cNvGrpSpPr/>
          <p:nvPr/>
        </p:nvGrpSpPr>
        <p:grpSpPr>
          <a:xfrm>
            <a:off x="1235330" y="1690688"/>
            <a:ext cx="5254026" cy="4010573"/>
            <a:chOff x="1622191" y="1527795"/>
            <a:chExt cx="5254026" cy="4010573"/>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191" y="1527795"/>
              <a:ext cx="5254026" cy="4010573"/>
            </a:xfrm>
            <a:prstGeom prst="rect">
              <a:avLst/>
            </a:prstGeom>
          </p:spPr>
        </p:pic>
        <p:pic>
          <p:nvPicPr>
            <p:cNvPr id="8" name="Picture 7"/>
            <p:cNvPicPr>
              <a:picLocks noChangeAspect="1"/>
            </p:cNvPicPr>
            <p:nvPr/>
          </p:nvPicPr>
          <p:blipFill>
            <a:blip r:embed="rId5" cstate="print"/>
            <a:stretch>
              <a:fillRect/>
            </a:stretch>
          </p:blipFill>
          <p:spPr>
            <a:xfrm>
              <a:off x="2214709" y="2563586"/>
              <a:ext cx="1124714" cy="1554483"/>
            </a:xfrm>
            <a:prstGeom prst="rect">
              <a:avLst/>
            </a:prstGeom>
          </p:spPr>
        </p:pic>
        <p:pic>
          <p:nvPicPr>
            <p:cNvPr id="9" name="Picture 8"/>
            <p:cNvPicPr>
              <a:picLocks noChangeAspect="1"/>
            </p:cNvPicPr>
            <p:nvPr/>
          </p:nvPicPr>
          <p:blipFill>
            <a:blip r:embed="rId6" cstate="print"/>
            <a:stretch>
              <a:fillRect/>
            </a:stretch>
          </p:blipFill>
          <p:spPr>
            <a:xfrm>
              <a:off x="5048828" y="3340827"/>
              <a:ext cx="1248558" cy="1420280"/>
            </a:xfrm>
            <a:prstGeom prst="rect">
              <a:avLst/>
            </a:prstGeom>
          </p:spPr>
        </p:pic>
      </p:grpSp>
    </p:spTree>
    <p:custDataLst>
      <p:tags r:id="rId1"/>
    </p:custDataLst>
    <p:extLst>
      <p:ext uri="{BB962C8B-B14F-4D97-AF65-F5344CB8AC3E}">
        <p14:creationId xmlns:p14="http://schemas.microsoft.com/office/powerpoint/2010/main" val="367426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88" y="165903"/>
            <a:ext cx="8688977" cy="1325563"/>
          </a:xfrm>
        </p:spPr>
        <p:txBody>
          <a:bodyPr>
            <a:normAutofit/>
          </a:bodyPr>
          <a:lstStyle/>
          <a:p>
            <a:r>
              <a:rPr lang="en-US" sz="5400" dirty="0"/>
              <a:t>First Annual Meeting</a:t>
            </a:r>
            <a:r>
              <a:rPr lang="en-US" sz="5400" dirty="0">
                <a:ea typeface="ＭＳ Ｐゴシック" pitchFamily="34" charset="-128"/>
              </a:rPr>
              <a:t> </a:t>
            </a:r>
            <a:endParaRPr lang="en-US" sz="5400" dirty="0"/>
          </a:p>
        </p:txBody>
      </p:sp>
      <p:sp>
        <p:nvSpPr>
          <p:cNvPr id="3" name="Content Placeholder 2"/>
          <p:cNvSpPr>
            <a:spLocks noGrp="1"/>
          </p:cNvSpPr>
          <p:nvPr>
            <p:ph idx="4294967295"/>
          </p:nvPr>
        </p:nvSpPr>
        <p:spPr>
          <a:xfrm>
            <a:off x="1919288" y="1958975"/>
            <a:ext cx="10272712" cy="2725738"/>
          </a:xfrm>
        </p:spPr>
        <p:txBody>
          <a:bodyPr>
            <a:normAutofit/>
          </a:bodyPr>
          <a:lstStyle/>
          <a:p>
            <a:pPr marL="0" indent="0">
              <a:buNone/>
            </a:pPr>
            <a:r>
              <a:rPr lang="en-US" sz="9600" dirty="0">
                <a:solidFill>
                  <a:prstClr val="black"/>
                </a:solidFill>
                <a:latin typeface="Calibri"/>
              </a:rPr>
              <a:t>			</a:t>
            </a:r>
            <a:endParaRPr lang="en-US" dirty="0">
              <a:ea typeface="ＭＳ Ｐゴシック" pitchFamily="34" charset="-128"/>
            </a:endParaRPr>
          </a:p>
        </p:txBody>
      </p:sp>
      <p:pic>
        <p:nvPicPr>
          <p:cNvPr id="5" name="Content Placeholder 3"/>
          <p:cNvPicPr>
            <a:picLocks noChangeAspect="1"/>
          </p:cNvPicPr>
          <p:nvPr/>
        </p:nvPicPr>
        <p:blipFill>
          <a:blip r:embed="rId4" cstate="print"/>
          <a:stretch>
            <a:fillRect/>
          </a:stretch>
        </p:blipFill>
        <p:spPr>
          <a:xfrm>
            <a:off x="1823168" y="1509051"/>
            <a:ext cx="8881216" cy="376034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3555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Changes to the Annual Meeting</a:t>
            </a:r>
          </a:p>
        </p:txBody>
      </p:sp>
      <p:sp>
        <p:nvSpPr>
          <p:cNvPr id="3" name="Content Placeholder 2"/>
          <p:cNvSpPr>
            <a:spLocks noGrp="1"/>
          </p:cNvSpPr>
          <p:nvPr>
            <p:ph idx="1"/>
          </p:nvPr>
        </p:nvSpPr>
        <p:spPr/>
        <p:txBody>
          <a:bodyPr>
            <a:normAutofit/>
          </a:bodyPr>
          <a:lstStyle/>
          <a:p>
            <a:r>
              <a:rPr lang="en-US" sz="3200" dirty="0"/>
              <a:t>1975 Student Quiz Bowl</a:t>
            </a:r>
          </a:p>
          <a:p>
            <a:r>
              <a:rPr lang="en-US" sz="3200" dirty="0"/>
              <a:t>1995 Education Meeting and Business Meeting combined</a:t>
            </a:r>
          </a:p>
          <a:p>
            <a:r>
              <a:rPr lang="en-US" sz="3200" dirty="0"/>
              <a:t>One Annual Meeting each spring</a:t>
            </a:r>
          </a:p>
        </p:txBody>
      </p:sp>
    </p:spTree>
    <p:custDataLst>
      <p:tags r:id="rId1"/>
    </p:custDataLst>
    <p:extLst>
      <p:ext uri="{BB962C8B-B14F-4D97-AF65-F5344CB8AC3E}">
        <p14:creationId xmlns:p14="http://schemas.microsoft.com/office/powerpoint/2010/main" val="127142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OSRT Life Members</a:t>
            </a:r>
          </a:p>
        </p:txBody>
      </p:sp>
      <p:sp>
        <p:nvSpPr>
          <p:cNvPr id="5" name="Content Placeholder 4"/>
          <p:cNvSpPr>
            <a:spLocks noGrp="1"/>
          </p:cNvSpPr>
          <p:nvPr>
            <p:ph sz="half" idx="1"/>
          </p:nvPr>
        </p:nvSpPr>
        <p:spPr/>
        <p:txBody>
          <a:bodyPr>
            <a:normAutofit fontScale="85000" lnSpcReduction="20000"/>
          </a:bodyPr>
          <a:lstStyle/>
          <a:p>
            <a:r>
              <a:rPr lang="en-US" dirty="0" err="1"/>
              <a:t>Rubygrant</a:t>
            </a:r>
            <a:r>
              <a:rPr lang="en-US" dirty="0"/>
              <a:t> Pennell, R.T.</a:t>
            </a:r>
          </a:p>
          <a:p>
            <a:r>
              <a:rPr lang="en-US" dirty="0"/>
              <a:t>Mary E. Adkins, R.T.</a:t>
            </a:r>
          </a:p>
          <a:p>
            <a:r>
              <a:rPr lang="en-US" dirty="0"/>
              <a:t>Mildred Jacobi Ridgeway, R.T.</a:t>
            </a:r>
          </a:p>
          <a:p>
            <a:r>
              <a:rPr lang="en-US" dirty="0"/>
              <a:t>David G. Shields, R.T.</a:t>
            </a:r>
          </a:p>
          <a:p>
            <a:r>
              <a:rPr lang="en-US" dirty="0"/>
              <a:t>Elizabeth M. </a:t>
            </a:r>
            <a:r>
              <a:rPr lang="en-US" dirty="0" err="1"/>
              <a:t>Broadhurst</a:t>
            </a:r>
            <a:r>
              <a:rPr lang="en-US" dirty="0"/>
              <a:t>, R.T.</a:t>
            </a:r>
          </a:p>
          <a:p>
            <a:r>
              <a:rPr lang="en-US" dirty="0"/>
              <a:t>Ray L. Berg, R.T.</a:t>
            </a:r>
          </a:p>
          <a:p>
            <a:r>
              <a:rPr lang="en-US" dirty="0"/>
              <a:t>Roy E. Bell, R.T.</a:t>
            </a:r>
          </a:p>
          <a:p>
            <a:r>
              <a:rPr lang="en-US" dirty="0"/>
              <a:t>Joan L. Parsons, R.T.</a:t>
            </a:r>
          </a:p>
          <a:p>
            <a:r>
              <a:rPr lang="en-US" dirty="0"/>
              <a:t>Rose Fitz, R.T.</a:t>
            </a:r>
          </a:p>
          <a:p>
            <a:r>
              <a:rPr lang="en-US" dirty="0"/>
              <a:t>W. Jay Huston, R.T.</a:t>
            </a:r>
          </a:p>
          <a:p>
            <a:r>
              <a:rPr lang="en-US" dirty="0"/>
              <a:t>William Thomas, R.T.</a:t>
            </a:r>
          </a:p>
        </p:txBody>
      </p:sp>
      <p:sp>
        <p:nvSpPr>
          <p:cNvPr id="9" name="Content Placeholder 8"/>
          <p:cNvSpPr>
            <a:spLocks noGrp="1"/>
          </p:cNvSpPr>
          <p:nvPr>
            <p:ph sz="half" idx="2"/>
          </p:nvPr>
        </p:nvSpPr>
        <p:spPr/>
        <p:txBody>
          <a:bodyPr>
            <a:normAutofit fontScale="85000" lnSpcReduction="20000"/>
          </a:bodyPr>
          <a:lstStyle/>
          <a:p>
            <a:r>
              <a:rPr lang="en-US" dirty="0"/>
              <a:t>Nancy Dome-Hatfield, R.T.</a:t>
            </a:r>
          </a:p>
          <a:p>
            <a:r>
              <a:rPr lang="en-US" dirty="0"/>
              <a:t>Philip W. Ballinger, R.T.</a:t>
            </a:r>
          </a:p>
          <a:p>
            <a:r>
              <a:rPr lang="en-US" dirty="0"/>
              <a:t>William Lee </a:t>
            </a:r>
            <a:r>
              <a:rPr lang="en-US" dirty="0" err="1"/>
              <a:t>Shadle</a:t>
            </a:r>
            <a:r>
              <a:rPr lang="en-US" dirty="0"/>
              <a:t>, R.T.</a:t>
            </a:r>
          </a:p>
          <a:p>
            <a:r>
              <a:rPr lang="en-US" dirty="0"/>
              <a:t>Denise E. Moore, R.T.</a:t>
            </a:r>
          </a:p>
          <a:p>
            <a:r>
              <a:rPr lang="en-US" dirty="0"/>
              <a:t>Nina K. Kowalczyk, R.T. </a:t>
            </a:r>
          </a:p>
          <a:p>
            <a:r>
              <a:rPr lang="en-US" dirty="0"/>
              <a:t>Francine Knutson Todd, R.T.</a:t>
            </a:r>
          </a:p>
          <a:p>
            <a:r>
              <a:rPr lang="en-US" dirty="0"/>
              <a:t>Linnea Hopewell, R.T.</a:t>
            </a:r>
          </a:p>
          <a:p>
            <a:r>
              <a:rPr lang="en-US" dirty="0"/>
              <a:t>Sheryl Bacon, R.T.</a:t>
            </a:r>
          </a:p>
          <a:p>
            <a:r>
              <a:rPr lang="en-US" dirty="0"/>
              <a:t>Julie Gill, R.T.</a:t>
            </a:r>
          </a:p>
          <a:p>
            <a:r>
              <a:rPr lang="en-US" dirty="0"/>
              <a:t>Deborah </a:t>
            </a:r>
            <a:r>
              <a:rPr lang="en-US" dirty="0" err="1"/>
              <a:t>O’Mellan</a:t>
            </a:r>
            <a:r>
              <a:rPr lang="en-US" dirty="0"/>
              <a:t>, R.T.</a:t>
            </a:r>
          </a:p>
          <a:p>
            <a:r>
              <a:rPr lang="en-US" dirty="0"/>
              <a:t>Angie Arnold, R.T.</a:t>
            </a:r>
          </a:p>
        </p:txBody>
      </p:sp>
    </p:spTree>
    <p:custDataLst>
      <p:tags r:id="rId1"/>
    </p:custDataLst>
    <p:extLst>
      <p:ext uri="{BB962C8B-B14F-4D97-AF65-F5344CB8AC3E}">
        <p14:creationId xmlns:p14="http://schemas.microsoft.com/office/powerpoint/2010/main" val="249570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Honorary Members</a:t>
            </a:r>
          </a:p>
        </p:txBody>
      </p:sp>
      <p:sp>
        <p:nvSpPr>
          <p:cNvPr id="3" name="Content Placeholder 2"/>
          <p:cNvSpPr>
            <a:spLocks noGrp="1"/>
          </p:cNvSpPr>
          <p:nvPr>
            <p:ph sz="half" idx="1"/>
          </p:nvPr>
        </p:nvSpPr>
        <p:spPr/>
        <p:txBody>
          <a:bodyPr>
            <a:noAutofit/>
          </a:bodyPr>
          <a:lstStyle/>
          <a:p>
            <a:r>
              <a:rPr lang="en-US" sz="2000" dirty="0"/>
              <a:t>Laura </a:t>
            </a:r>
            <a:r>
              <a:rPr lang="en-US" sz="2000" dirty="0" err="1"/>
              <a:t>Kahle</a:t>
            </a:r>
            <a:r>
              <a:rPr lang="en-US" sz="2000" dirty="0"/>
              <a:t>, R.T., Cincinnati, OH </a:t>
            </a:r>
          </a:p>
          <a:p>
            <a:r>
              <a:rPr lang="en-US" sz="2000" dirty="0"/>
              <a:t>Clark Warren, Royal Oak, MI </a:t>
            </a:r>
          </a:p>
          <a:p>
            <a:r>
              <a:rPr lang="en-US" sz="2000" dirty="0"/>
              <a:t>Mary C. </a:t>
            </a:r>
            <a:r>
              <a:rPr lang="en-US" sz="2000" dirty="0" err="1"/>
              <a:t>Zarlengo</a:t>
            </a:r>
            <a:r>
              <a:rPr lang="en-US" sz="2000" dirty="0"/>
              <a:t>, Wooster, OH </a:t>
            </a:r>
          </a:p>
          <a:p>
            <a:r>
              <a:rPr lang="en-US" sz="2000" dirty="0"/>
              <a:t>Roland C. McGowan, R.T., Minneapolis, MN </a:t>
            </a:r>
          </a:p>
          <a:p>
            <a:r>
              <a:rPr lang="en-US" sz="2000" dirty="0"/>
              <a:t>Kenneth Lutz, R.T., West Chester, PA</a:t>
            </a:r>
          </a:p>
          <a:p>
            <a:r>
              <a:rPr lang="en-US" sz="2000" dirty="0"/>
              <a:t>James Curry, M.D., Mansfield, OH</a:t>
            </a:r>
          </a:p>
        </p:txBody>
      </p:sp>
      <p:sp>
        <p:nvSpPr>
          <p:cNvPr id="2" name="Content Placeholder 1"/>
          <p:cNvSpPr>
            <a:spLocks noGrp="1"/>
          </p:cNvSpPr>
          <p:nvPr>
            <p:ph sz="half" idx="2"/>
          </p:nvPr>
        </p:nvSpPr>
        <p:spPr/>
        <p:txBody>
          <a:bodyPr>
            <a:normAutofit/>
          </a:bodyPr>
          <a:lstStyle/>
          <a:p>
            <a:r>
              <a:rPr lang="en-US" sz="2000" dirty="0"/>
              <a:t>John </a:t>
            </a:r>
            <a:r>
              <a:rPr lang="en-US" sz="2000" dirty="0" err="1"/>
              <a:t>Schloss</a:t>
            </a:r>
            <a:r>
              <a:rPr lang="en-US" sz="2000" dirty="0"/>
              <a:t>, R.T., Lansdown, PA </a:t>
            </a:r>
          </a:p>
          <a:p>
            <a:r>
              <a:rPr lang="en-US" sz="2000" dirty="0"/>
              <a:t>Elsie Thomas, Fort Myers, FL </a:t>
            </a:r>
          </a:p>
          <a:p>
            <a:r>
              <a:rPr lang="en-US" sz="2000" dirty="0"/>
              <a:t>Joseph Fodor III, R.T., FASRT, Mason, OH </a:t>
            </a:r>
          </a:p>
          <a:p>
            <a:r>
              <a:rPr lang="en-US" sz="2000" dirty="0"/>
              <a:t>Robert Todd, Huron, OH </a:t>
            </a:r>
          </a:p>
          <a:p>
            <a:r>
              <a:rPr lang="en-US" sz="2000" dirty="0"/>
              <a:t>Fred </a:t>
            </a:r>
            <a:r>
              <a:rPr lang="en-US" sz="2000" dirty="0" err="1"/>
              <a:t>Vierow</a:t>
            </a:r>
            <a:r>
              <a:rPr lang="en-US" sz="2000" dirty="0"/>
              <a:t>, Columbus, OH </a:t>
            </a:r>
          </a:p>
          <a:p>
            <a:r>
              <a:rPr lang="en-US" sz="2000" dirty="0"/>
              <a:t>Jonathan </a:t>
            </a:r>
            <a:r>
              <a:rPr lang="en-US" sz="2000" dirty="0" err="1"/>
              <a:t>Mazal</a:t>
            </a:r>
            <a:r>
              <a:rPr lang="en-US" sz="2000" dirty="0"/>
              <a:t>, MS, RRA, R.T. (R)</a:t>
            </a:r>
          </a:p>
        </p:txBody>
      </p:sp>
    </p:spTree>
    <p:custDataLst>
      <p:tags r:id="rId1"/>
    </p:custDataLst>
    <p:extLst>
      <p:ext uri="{BB962C8B-B14F-4D97-AF65-F5344CB8AC3E}">
        <p14:creationId xmlns:p14="http://schemas.microsoft.com/office/powerpoint/2010/main" val="289823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Ohio ASRT Fellows (FASRT) </a:t>
            </a:r>
            <a:r>
              <a:rPr lang="en-US" dirty="0">
                <a:ea typeface="ＭＳ Ｐゴシック" pitchFamily="34" charset="-128"/>
              </a:rPr>
              <a:t> </a:t>
            </a:r>
            <a:endParaRPr lang="en-US" dirty="0"/>
          </a:p>
        </p:txBody>
      </p:sp>
      <p:sp>
        <p:nvSpPr>
          <p:cNvPr id="3" name="Content Placeholder 2"/>
          <p:cNvSpPr>
            <a:spLocks noGrp="1"/>
          </p:cNvSpPr>
          <p:nvPr>
            <p:ph sz="half" idx="1"/>
          </p:nvPr>
        </p:nvSpPr>
        <p:spPr/>
        <p:txBody>
          <a:bodyPr>
            <a:normAutofit/>
          </a:bodyPr>
          <a:lstStyle/>
          <a:p>
            <a:r>
              <a:rPr lang="en-US" sz="3100" dirty="0"/>
              <a:t> </a:t>
            </a:r>
            <a:r>
              <a:rPr lang="en-US" sz="3200" dirty="0"/>
              <a:t>Roy Bell 1982</a:t>
            </a:r>
          </a:p>
          <a:p>
            <a:r>
              <a:rPr lang="en-US" sz="3200" dirty="0"/>
              <a:t>Joseph Fodor III 1988</a:t>
            </a:r>
          </a:p>
          <a:p>
            <a:r>
              <a:rPr lang="en-US" sz="3200" dirty="0"/>
              <a:t>Jack Malott 1988</a:t>
            </a:r>
          </a:p>
          <a:p>
            <a:r>
              <a:rPr lang="en-US" sz="3200" dirty="0"/>
              <a:t>Philip Ballinger 2003</a:t>
            </a:r>
          </a:p>
          <a:p>
            <a:endParaRPr lang="en-US" sz="3100" dirty="0"/>
          </a:p>
        </p:txBody>
      </p:sp>
      <p:sp>
        <p:nvSpPr>
          <p:cNvPr id="4" name="Content Placeholder 3"/>
          <p:cNvSpPr>
            <a:spLocks noGrp="1"/>
          </p:cNvSpPr>
          <p:nvPr>
            <p:ph sz="half" idx="2"/>
          </p:nvPr>
        </p:nvSpPr>
        <p:spPr/>
        <p:txBody>
          <a:bodyPr>
            <a:normAutofit/>
          </a:bodyPr>
          <a:lstStyle/>
          <a:p>
            <a:r>
              <a:rPr lang="en-US" sz="3600" dirty="0"/>
              <a:t>Nina Kowalczyk 2005</a:t>
            </a:r>
          </a:p>
          <a:p>
            <a:r>
              <a:rPr lang="en-US" sz="3600" dirty="0"/>
              <a:t>Kevin Rush 2010</a:t>
            </a:r>
          </a:p>
          <a:p>
            <a:r>
              <a:rPr lang="en-US" sz="3600" dirty="0"/>
              <a:t>Tricia Leggett 2018</a:t>
            </a:r>
          </a:p>
          <a:p>
            <a:r>
              <a:rPr lang="en-US" sz="3600" dirty="0"/>
              <a:t>Julie Gill 2019</a:t>
            </a:r>
          </a:p>
          <a:p>
            <a:r>
              <a:rPr lang="en-US" sz="3600" dirty="0"/>
              <a:t>Jonathan Mazal 2019</a:t>
            </a:r>
          </a:p>
          <a:p>
            <a:endParaRPr lang="en-US" sz="3600" dirty="0"/>
          </a:p>
        </p:txBody>
      </p:sp>
    </p:spTree>
    <p:custDataLst>
      <p:tags r:id="rId1"/>
    </p:custDataLst>
    <p:extLst>
      <p:ext uri="{BB962C8B-B14F-4D97-AF65-F5344CB8AC3E}">
        <p14:creationId xmlns:p14="http://schemas.microsoft.com/office/powerpoint/2010/main" val="248380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Past Presidents of the OSRT-ASRT </a:t>
            </a:r>
          </a:p>
        </p:txBody>
      </p:sp>
      <p:graphicFrame>
        <p:nvGraphicFramePr>
          <p:cNvPr id="4" name="Content Placeholder 3">
            <a:extLst>
              <a:ext uri="{FF2B5EF4-FFF2-40B4-BE49-F238E27FC236}">
                <a16:creationId xmlns:a16="http://schemas.microsoft.com/office/drawing/2014/main" id="{D5E44426-5E9F-4CD0-8059-D4AD743175C6}"/>
              </a:ext>
            </a:extLst>
          </p:cNvPr>
          <p:cNvGraphicFramePr>
            <a:graphicFrameLocks noGrp="1"/>
          </p:cNvGraphicFramePr>
          <p:nvPr>
            <p:ph idx="1"/>
            <p:extLst>
              <p:ext uri="{D42A27DB-BD31-4B8C-83A1-F6EECF244321}">
                <p14:modId xmlns:p14="http://schemas.microsoft.com/office/powerpoint/2010/main" val="1828938589"/>
              </p:ext>
            </p:extLst>
          </p:nvPr>
        </p:nvGraphicFramePr>
        <p:xfrm>
          <a:off x="838200" y="1690688"/>
          <a:ext cx="10515599" cy="448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9815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prstClr val="black"/>
                </a:solidFill>
              </a:rPr>
              <a:t>Distinguished Honors</a:t>
            </a:r>
            <a:r>
              <a:rPr lang="en-US" sz="5400" dirty="0">
                <a:ea typeface="ＭＳ Ｐゴシック" pitchFamily="34" charset="-128"/>
              </a:rPr>
              <a:t> </a:t>
            </a:r>
            <a:endParaRPr lang="en-US" sz="5400" dirty="0"/>
          </a:p>
        </p:txBody>
      </p:sp>
      <p:sp>
        <p:nvSpPr>
          <p:cNvPr id="3" name="Content Placeholder 2"/>
          <p:cNvSpPr>
            <a:spLocks noGrp="1"/>
          </p:cNvSpPr>
          <p:nvPr>
            <p:ph idx="1"/>
          </p:nvPr>
        </p:nvSpPr>
        <p:spPr/>
        <p:txBody>
          <a:bodyPr>
            <a:normAutofit/>
          </a:bodyPr>
          <a:lstStyle/>
          <a:p>
            <a:r>
              <a:rPr lang="en-US" sz="4000" dirty="0"/>
              <a:t> Technologist of the Year Award</a:t>
            </a:r>
          </a:p>
          <a:p>
            <a:endParaRPr lang="en-US" sz="4000" dirty="0"/>
          </a:p>
          <a:p>
            <a:r>
              <a:rPr lang="en-US" sz="4000" dirty="0"/>
              <a:t>Past-President Honor Lecture</a:t>
            </a:r>
          </a:p>
          <a:p>
            <a:pPr lvl="1"/>
            <a:r>
              <a:rPr lang="en-US" sz="3600" dirty="0"/>
              <a:t>Previously the Penn-Hu-Mac-Par-Gill Honorary Lecture</a:t>
            </a:r>
          </a:p>
        </p:txBody>
      </p:sp>
    </p:spTree>
    <p:custDataLst>
      <p:tags r:id="rId1"/>
    </p:custDataLst>
    <p:extLst>
      <p:ext uri="{BB962C8B-B14F-4D97-AF65-F5344CB8AC3E}">
        <p14:creationId xmlns:p14="http://schemas.microsoft.com/office/powerpoint/2010/main" val="2368523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RT">
  <a:themeElements>
    <a:clrScheme name="Custom 1">
      <a:dk1>
        <a:srgbClr val="002060"/>
      </a:dk1>
      <a:lt1>
        <a:srgbClr val="FFFFFF"/>
      </a:lt1>
      <a:dk2>
        <a:srgbClr val="002060"/>
      </a:dk2>
      <a:lt2>
        <a:srgbClr val="FFFFFF"/>
      </a:lt2>
      <a:accent1>
        <a:srgbClr val="B4C6E7"/>
      </a:accent1>
      <a:accent2>
        <a:srgbClr val="D7B5C6"/>
      </a:accent2>
      <a:accent3>
        <a:srgbClr val="F7CBAC"/>
      </a:accent3>
      <a:accent4>
        <a:srgbClr val="FEE599"/>
      </a:accent4>
      <a:accent5>
        <a:srgbClr val="BDD7EE"/>
      </a:accent5>
      <a:accent6>
        <a:srgbClr val="C5E0B3"/>
      </a:accent6>
      <a:hlink>
        <a:srgbClr val="00B0F0"/>
      </a:hlink>
      <a:folHlink>
        <a:srgbClr val="D7B5C6"/>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id="{55D70D0C-0D27-4B2C-B9F1-069FCA8D6E46}" vid="{17A786C8-A7D3-401D-AC25-065571442D17}"/>
    </a:ext>
  </a:extLst>
</a:theme>
</file>

<file path=ppt/theme/theme4.xml><?xml version="1.0" encoding="utf-8"?>
<a:theme xmlns:a="http://schemas.openxmlformats.org/drawingml/2006/main" name="1_OSR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3" id="{2E35F420-A926-407E-9B71-AE91DA22C910}" vid="{30D490FB-9C41-4CF5-9873-5A990207D34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11603</TotalTime>
  <Words>2177</Words>
  <Application>Microsoft Office PowerPoint</Application>
  <PresentationFormat>Widescreen</PresentationFormat>
  <Paragraphs>188</Paragraphs>
  <Slides>21</Slides>
  <Notes>20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Calibri Light</vt:lpstr>
      <vt:lpstr>Cambria</vt:lpstr>
      <vt:lpstr>Custom Design</vt:lpstr>
      <vt:lpstr>1_Custom Design</vt:lpstr>
      <vt:lpstr>OSRT</vt:lpstr>
      <vt:lpstr>1_OSRT 3</vt:lpstr>
      <vt:lpstr>PowerPoint Presentation</vt:lpstr>
      <vt:lpstr>History of the Ohio Society of Radiologic Technologists</vt:lpstr>
      <vt:lpstr>First Annual Meeting </vt:lpstr>
      <vt:lpstr>Changes to the Annual Meeting</vt:lpstr>
      <vt:lpstr>OSRT Life Members</vt:lpstr>
      <vt:lpstr>Honorary Members</vt:lpstr>
      <vt:lpstr>Ohio ASRT Fellows (FASRT)  </vt:lpstr>
      <vt:lpstr>Past Presidents of the OSRT-ASRT </vt:lpstr>
      <vt:lpstr>Distinguished Honors </vt:lpstr>
      <vt:lpstr>PowerPoint Presentation</vt:lpstr>
      <vt:lpstr>Publications  </vt:lpstr>
      <vt:lpstr>OSRT Staff</vt:lpstr>
      <vt:lpstr>History of the OSRT Education &amp; Research Foundation (OSRTERF) </vt:lpstr>
      <vt:lpstr>Necessity for Two Separate Organizations</vt:lpstr>
      <vt:lpstr>Necessity for Two Separate Organizations</vt:lpstr>
      <vt:lpstr>Commonalities </vt:lpstr>
      <vt:lpstr>Differences </vt:lpstr>
      <vt:lpstr>Breakin' Up Is Hard To Do</vt:lpstr>
      <vt:lpstr> </vt:lpstr>
      <vt:lpstr>PowerPoint Presentation</vt:lpstr>
      <vt:lpstr>Our past is a part of our future! </vt:lpstr>
    </vt:vector>
  </TitlesOfParts>
  <Company>University of Cincinnati Blue Ash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Parliamentary Procedure</dc:title>
  <dc:creator>Julia Gill</dc:creator>
  <cp:lastModifiedBy>lauren.huffman79@gmail.com</cp:lastModifiedBy>
  <cp:revision>99</cp:revision>
  <cp:lastPrinted>2019-01-28T22:07:38Z</cp:lastPrinted>
  <dcterms:created xsi:type="dcterms:W3CDTF">2016-10-13T15:44:33Z</dcterms:created>
  <dcterms:modified xsi:type="dcterms:W3CDTF">2019-12-06T15:36:42Z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EC8886E2-FEA8-4AC5-AC34-CAC34A97A610</vt:lpwstr>
  </property>
  <property fmtid="{D5CDD505-2E9C-101B-9397-08002B2CF9AE}" pid="3" name="ArticulatePath">
    <vt:lpwstr>OSRT Leadership Academy Professional Associations 2018</vt:lpwstr>
  </property>
</Properties>
</file>