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9"/>
  </p:notesMasterIdLst>
  <p:sldIdLst>
    <p:sldId id="256" r:id="rId3"/>
    <p:sldId id="259" r:id="rId4"/>
    <p:sldId id="260" r:id="rId5"/>
    <p:sldId id="267" r:id="rId6"/>
    <p:sldId id="268" r:id="rId7"/>
    <p:sldId id="273" r:id="rId8"/>
    <p:sldId id="270" r:id="rId9"/>
    <p:sldId id="269" r:id="rId10"/>
    <p:sldId id="271" r:id="rId11"/>
    <p:sldId id="272" r:id="rId12"/>
    <p:sldId id="275" r:id="rId13"/>
    <p:sldId id="276" r:id="rId14"/>
    <p:sldId id="277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6" autoAdjust="0"/>
    <p:restoredTop sz="81630" autoAdjust="0"/>
  </p:normalViewPr>
  <p:slideViewPr>
    <p:cSldViewPr snapToGrid="0">
      <p:cViewPr varScale="1">
        <p:scale>
          <a:sx n="59" d="100"/>
          <a:sy n="59" d="100"/>
        </p:scale>
        <p:origin x="12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F486C-6F15-406E-A056-7BBD3839A25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7E183-A713-4001-8D6C-9893617EB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7E183-A713-4001-8D6C-9893617EBE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71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408A4-5699-4CEA-A87D-0723909B8D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884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408A4-5699-4CEA-A87D-0723909B8D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884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408A4-5699-4CEA-A87D-0723909B8D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884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408A4-5699-4CEA-A87D-0723909B8D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884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986DD-92A7-499B-8C6E-1CF09F0A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6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7E183-A713-4001-8D6C-9893617EBE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45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408A4-5699-4CEA-A87D-0723909B8D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481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408A4-5699-4CEA-A87D-0723909B8D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29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408A4-5699-4CEA-A87D-0723909B8D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29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408A4-5699-4CEA-A87D-0723909B8D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448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408A4-5699-4CEA-A87D-0723909B8D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097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408A4-5699-4CEA-A87D-0723909B8D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884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Laugh here.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408A4-5699-4CEA-A87D-0723909B8D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82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AE2F7-DC50-43BB-87ED-D0BDC8F9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7178A-D7A8-4817-9E12-4652892C0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25F2F-B0C4-408F-B662-8D8ABCD6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39A32D-0A98-46AB-8AB6-73664D7EAD5C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D9176-3955-4250-A015-7FD3ADF00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9344F-FE5C-4A66-B1F5-8B30829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0A1A50-E85A-4691-B733-38663A36F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6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8DEF-74E0-4994-9DF9-0E8FF666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21F9E0-1249-4D59-B82C-14F55F94D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9F0FD-7C66-4699-872F-163BA1A8A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1C419-B763-4ACB-B4D6-5CEFB1826D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4957" y="6356350"/>
            <a:ext cx="1595846" cy="365125"/>
          </a:xfrm>
          <a:prstGeom prst="rect">
            <a:avLst/>
          </a:prstGeom>
        </p:spPr>
        <p:txBody>
          <a:bodyPr/>
          <a:lstStyle/>
          <a:p>
            <a:fld id="{79984454-2DFD-4348-9C46-73CA0C9BD8C7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96355-F62D-4FE8-8B66-B1E71AAD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50AF2-EB43-4B5D-BBD4-15ADE5AB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05702" y="6356350"/>
            <a:ext cx="1648097" cy="365125"/>
          </a:xfrm>
          <a:prstGeom prst="rect">
            <a:avLst/>
          </a:prstGeom>
        </p:spPr>
        <p:txBody>
          <a:bodyPr/>
          <a:lstStyle/>
          <a:p>
            <a:fld id="{9F4727A3-0A4B-4E62-963B-A9B71258A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4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A284-2081-4B85-81AC-C22A5AA4E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B21E0-1239-4D25-83B4-3782000E1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2CC0D-3F32-4CA2-A220-D179BBB72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4957" y="6356350"/>
            <a:ext cx="1595846" cy="365125"/>
          </a:xfrm>
          <a:prstGeom prst="rect">
            <a:avLst/>
          </a:prstGeom>
        </p:spPr>
        <p:txBody>
          <a:bodyPr/>
          <a:lstStyle/>
          <a:p>
            <a:fld id="{79984454-2DFD-4348-9C46-73CA0C9BD8C7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E6F67-08DC-458E-A3E7-62815D1EA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82FB2-A5EA-45D5-B629-2B89F171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05702" y="6356350"/>
            <a:ext cx="1648097" cy="365125"/>
          </a:xfrm>
          <a:prstGeom prst="rect">
            <a:avLst/>
          </a:prstGeom>
        </p:spPr>
        <p:txBody>
          <a:bodyPr/>
          <a:lstStyle/>
          <a:p>
            <a:fld id="{9F4727A3-0A4B-4E62-963B-A9B71258A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32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720816-379D-419F-83A2-899B10388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8D14C-14C9-4BBD-82B0-EABAF90DB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881F2-DFAD-4E35-8BBC-A938C7EF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4957" y="6356350"/>
            <a:ext cx="1595846" cy="365125"/>
          </a:xfrm>
          <a:prstGeom prst="rect">
            <a:avLst/>
          </a:prstGeom>
        </p:spPr>
        <p:txBody>
          <a:bodyPr/>
          <a:lstStyle/>
          <a:p>
            <a:fld id="{79984454-2DFD-4348-9C46-73CA0C9BD8C7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A2615-8A70-45C0-8417-AEF38F629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DA4FD-771B-4C80-BA55-7C9BF0BA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05702" y="6356350"/>
            <a:ext cx="1648097" cy="365125"/>
          </a:xfrm>
          <a:prstGeom prst="rect">
            <a:avLst/>
          </a:prstGeom>
        </p:spPr>
        <p:txBody>
          <a:bodyPr/>
          <a:lstStyle/>
          <a:p>
            <a:fld id="{9F4727A3-0A4B-4E62-963B-A9B71258A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57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AE2F7-DC50-43BB-87ED-D0BDC8F9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7178A-D7A8-4817-9E12-4652892C0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25F2F-B0C4-408F-B662-8D8ABCD6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9A32D-0A98-46AB-8AB6-73664D7EAD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D9176-3955-4250-A015-7FD3ADF00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9344F-FE5C-4A66-B1F5-8B30829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A1A50-E85A-4691-B733-38663A36F4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913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0BFA3-5DAE-4C08-85AF-855C33B6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76951-522C-4E22-932C-040172193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F93E0-43B6-4375-B2DC-C88402E84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9A32D-0A98-46AB-8AB6-73664D7EAD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1CC48-1466-4B1F-9085-DAB41BDAA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EBBD9-4569-404F-A6F2-0F4D4532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A1A50-E85A-4691-B733-38663A36F4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65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34463-C17A-4DC2-8A72-507B9369C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753DC-400C-4FD9-AB00-F95234752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D211B-7A8A-42CF-A4B0-35C4AF7B7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16F67-78DF-42FE-A883-1D1F5D41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9A32D-0A98-46AB-8AB6-73664D7EAD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27AFA-704B-4288-979F-77150086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25E00-828E-45DB-89D1-6C46D7F0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A1A50-E85A-4691-B733-38663A36F4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072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86AD3-0AB9-453B-A2B1-EA8B6DE6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A28F7-1262-4AE5-A2C5-F3A8CB79E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3A362-C9CD-4729-B803-B5E3C6A1E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A07CC-B420-406B-9AEF-A1C1F7BB1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3B4DBC-BDD8-47C7-9DCC-568A83602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03777-D3E8-4B2D-B4F4-352DFF24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9A32D-0A98-46AB-8AB6-73664D7EAD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D4C41C-0B5A-4049-8B3C-1AB95E68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3839F-FD2C-48B7-9A83-F0818846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A1A50-E85A-4691-B733-38663A36F4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146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7764-0CDE-4BD6-BF04-1C8A33DA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7EBE41-2AFA-40A1-ADB1-C3019015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9A32D-0A98-46AB-8AB6-73664D7EAD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857DE-F021-49DA-8038-41C3A382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069F2-C627-450D-A119-673174A11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A1A50-E85A-4691-B733-38663A36F4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000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7704A3-EF05-4E54-AB2E-62BECAE4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9A32D-0A98-46AB-8AB6-73664D7EAD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500E-3260-4EF3-AA17-99F1485B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47EAF-7C85-4503-BCD5-89063E14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A1A50-E85A-4691-B733-38663A36F4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43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58A43-C791-47E0-BD6F-F86D020F9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485" y="138697"/>
            <a:ext cx="761129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076D8-D14F-4B0F-8894-F85B6FE92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9485" y="3503823"/>
            <a:ext cx="766943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06163-7552-4F54-AEFE-A5D73720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61907" y="6354178"/>
            <a:ext cx="2586446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41550A-EA2D-40DE-B277-AE3549BD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85" y="2784522"/>
            <a:ext cx="7669433" cy="1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2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23F5B-56BF-4502-8C5A-3C5DC2F06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1045-0F47-4228-B91C-9949D4F29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CCD10-930C-4A63-B757-65712E06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5271-7802-4A62-BEC5-145D89DB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957" y="740728"/>
            <a:ext cx="815249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B0179-B359-4202-8BD5-34B7C5243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4956" y="4589463"/>
            <a:ext cx="815249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93E1A-A887-4007-8D83-08EEE3295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078810-251A-4464-8B05-1D66A742E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535" y="4381546"/>
            <a:ext cx="7669433" cy="1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9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6C85-CA87-4AB3-B174-D6EA071B7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AB4A5-BB33-4CD5-B135-6BCBD4C6D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4957" y="1825625"/>
            <a:ext cx="373924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C103E-912F-414E-B641-F5525F51E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8262" y="1825625"/>
            <a:ext cx="402553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E70BD-3BB9-4BE1-AF59-16EC5B76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7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2FBF6-22B3-422E-86C3-17D6BE90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394" y="365125"/>
            <a:ext cx="836399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3495C-BE71-489D-A125-EF07ECD37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1393" y="1690688"/>
            <a:ext cx="38813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D0137-C5E8-4293-8CC3-03552DDF4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91393" y="2529635"/>
            <a:ext cx="388139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046265-4031-4DCC-A761-F920AAE5A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5051" y="1705723"/>
            <a:ext cx="39487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BF0145-808D-48BF-AEF7-40E8888FB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5050" y="2514600"/>
            <a:ext cx="394874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B44D2C-0034-4155-9D61-D0BEB35B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8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059A0-D391-4FC8-85F8-D6A45667C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C3DC07-7DD7-4893-AC16-AB1B938E7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6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C83E4-08C9-4870-A452-F61358AE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1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12DBB-166C-4822-B2B1-27ABF0FE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6F28B-D522-4413-A212-DD53550ED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F49A5D-E8FB-43FF-AAE7-5B1D7F856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B5D3A-F0DC-438C-B3C4-376068D4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4957" y="6356350"/>
            <a:ext cx="1595846" cy="365125"/>
          </a:xfrm>
          <a:prstGeom prst="rect">
            <a:avLst/>
          </a:prstGeom>
        </p:spPr>
        <p:txBody>
          <a:bodyPr/>
          <a:lstStyle/>
          <a:p>
            <a:fld id="{79984454-2DFD-4348-9C46-73CA0C9BD8C7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C5309-A449-4D2A-B04F-639B2B816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56663-5796-4B3D-BB6F-8B31F3A71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05702" y="6356350"/>
            <a:ext cx="1648097" cy="365125"/>
          </a:xfrm>
          <a:prstGeom prst="rect">
            <a:avLst/>
          </a:prstGeom>
        </p:spPr>
        <p:txBody>
          <a:bodyPr/>
          <a:lstStyle/>
          <a:p>
            <a:fld id="{9F4727A3-0A4B-4E62-963B-A9B71258A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1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D795CD-7867-486A-A976-3D9C433A4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673" y="297657"/>
            <a:ext cx="72651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679B7-C330-4C6B-B84E-C0EE905E2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8674" y="1825625"/>
            <a:ext cx="72651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07A5F-6D1D-4F99-9C18-6563DCF2D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2777" y="6377780"/>
            <a:ext cx="2586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C75F91-676B-49EF-871A-E358D0E55C0C}"/>
              </a:ext>
            </a:extLst>
          </p:cNvPr>
          <p:cNvSpPr/>
          <p:nvPr/>
        </p:nvSpPr>
        <p:spPr>
          <a:xfrm>
            <a:off x="-1" y="0"/>
            <a:ext cx="3735978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42D56D1B-6E1D-4AD6-B07A-8B810A0ECE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4" y="297657"/>
            <a:ext cx="3343263" cy="2153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31110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85C8B-5B6B-4F7E-A290-0F26C530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822" y="365125"/>
            <a:ext cx="86889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9790D-FBE5-4BEA-8EC5-C72F736D8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FA563-75E3-4FE9-A8B8-796E1671F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9A32D-0A98-46AB-8AB6-73664D7EAD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535EF-391B-4C41-B2A2-46EEB16D3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BBC53-B2EB-481C-9766-639DBD714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A1A50-E85A-4691-B733-38663A36F4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Wave 8">
            <a:extLst>
              <a:ext uri="{FF2B5EF4-FFF2-40B4-BE49-F238E27FC236}">
                <a16:creationId xmlns:a16="http://schemas.microsoft.com/office/drawing/2014/main" id="{9CA44737-2F31-468C-B40E-7BE2CC4D29FC}"/>
              </a:ext>
            </a:extLst>
          </p:cNvPr>
          <p:cNvSpPr/>
          <p:nvPr/>
        </p:nvSpPr>
        <p:spPr>
          <a:xfrm>
            <a:off x="-2" y="5830093"/>
            <a:ext cx="12191999" cy="1325563"/>
          </a:xfrm>
          <a:prstGeom prst="wav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Wave 9">
            <a:extLst>
              <a:ext uri="{FF2B5EF4-FFF2-40B4-BE49-F238E27FC236}">
                <a16:creationId xmlns:a16="http://schemas.microsoft.com/office/drawing/2014/main" id="{8F2D4E3B-F21E-4063-875D-0325B6155937}"/>
              </a:ext>
            </a:extLst>
          </p:cNvPr>
          <p:cNvSpPr/>
          <p:nvPr/>
        </p:nvSpPr>
        <p:spPr>
          <a:xfrm>
            <a:off x="-2" y="6171067"/>
            <a:ext cx="12191999" cy="1325563"/>
          </a:xfrm>
          <a:prstGeom prst="wav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708EB89A-1EF2-40CA-8942-D57D7654EB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51"/>
            <a:ext cx="2348864" cy="151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8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bLHZmVHSP7A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A0ZnwC_uEi8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727C-3ED5-4C28-B679-664CE280E7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Communication and Transparency</a:t>
            </a:r>
            <a:endParaRPr lang="en-US" dirty="0"/>
          </a:p>
        </p:txBody>
      </p:sp>
      <p:pic>
        <p:nvPicPr>
          <p:cNvPr id="4" name="Picture 2" descr="Image may contain: text, water, outdoor and nature">
            <a:extLst>
              <a:ext uri="{FF2B5EF4-FFF2-40B4-BE49-F238E27FC236}">
                <a16:creationId xmlns:a16="http://schemas.microsoft.com/office/drawing/2014/main" id="{EC1D7736-701C-49D1-85DC-A4CF2A587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78" y="2826900"/>
            <a:ext cx="2351751" cy="41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242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457202"/>
            <a:ext cx="10272889" cy="809896"/>
          </a:xfrm>
        </p:spPr>
        <p:txBody>
          <a:bodyPr/>
          <a:lstStyle/>
          <a:p>
            <a:r>
              <a:rPr lang="en-US" dirty="0"/>
              <a:t>Importance of Effective Communication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7234" y="1409597"/>
            <a:ext cx="4480560" cy="466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5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Conflict Resolution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Just because you have good interpersonal skills, treat people with respect, and use good manners doesn’t guarantee you’ll get along with every person in every situation</a:t>
            </a:r>
          </a:p>
          <a:p>
            <a:r>
              <a:rPr lang="en-US" sz="3200" dirty="0"/>
              <a:t>You can count on some interpersonal conflict—it’s a given</a:t>
            </a:r>
          </a:p>
          <a:p>
            <a:pPr>
              <a:buFontTx/>
              <a:buChar char="•"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545" y="1606017"/>
            <a:ext cx="3832556" cy="421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61221" y="6256421"/>
            <a:ext cx="3708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https://www.skillsyouneed.com/ips/conflict-resolution.html</a:t>
            </a:r>
          </a:p>
        </p:txBody>
      </p:sp>
    </p:spTree>
    <p:extLst>
      <p:ext uri="{BB962C8B-B14F-4D97-AF65-F5344CB8AC3E}">
        <p14:creationId xmlns:p14="http://schemas.microsoft.com/office/powerpoint/2010/main" val="400757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Using Communication Skills to Resolve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0027" y="2185740"/>
            <a:ext cx="4986528" cy="3368674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Active listening skills are vital</a:t>
            </a:r>
          </a:p>
          <a:p>
            <a:r>
              <a:rPr lang="en-US" sz="3200" dirty="0">
                <a:ea typeface="ＭＳ Ｐゴシック" pitchFamily="34" charset="-128"/>
              </a:rPr>
              <a:t>Don’t just hear the other person talking to you, but </a:t>
            </a:r>
            <a:r>
              <a:rPr lang="en-US" sz="3200" b="1" dirty="0">
                <a:ea typeface="ＭＳ Ｐゴシック" pitchFamily="34" charset="-128"/>
              </a:rPr>
              <a:t>listen</a:t>
            </a:r>
            <a:r>
              <a:rPr lang="en-US" sz="3200" dirty="0">
                <a:ea typeface="ＭＳ Ｐゴシック" pitchFamily="34" charset="-128"/>
              </a:rPr>
              <a:t> to them and make sure that you understand what (s)he is saying</a:t>
            </a:r>
          </a:p>
          <a:p>
            <a:r>
              <a:rPr lang="en-US" sz="3200" dirty="0">
                <a:ea typeface="ＭＳ Ｐゴシック" pitchFamily="34" charset="-128"/>
              </a:rPr>
              <a:t>When you are speaking, be clear and concise and ask questions to make sure that the other person understood your meaning</a:t>
            </a:r>
            <a:endParaRPr lang="en-US" dirty="0">
              <a:ea typeface="ＭＳ Ｐゴシック" pitchFamily="34" charset="-128"/>
            </a:endParaRPr>
          </a:p>
        </p:txBody>
      </p:sp>
      <p:pic>
        <p:nvPicPr>
          <p:cNvPr id="2050" name="Picture 2" descr="C:\Users\Terri\Documents\humor\image00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19" y="1690688"/>
            <a:ext cx="317182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507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Using Communication Skills to Resolve Conflict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5763" y="2169698"/>
            <a:ext cx="4986528" cy="3368674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Choose your battles wisely.  Decide which conflicts are really worth tackling and which ones you can let go.</a:t>
            </a:r>
          </a:p>
          <a:p>
            <a:r>
              <a:rPr lang="en-US" sz="3200" dirty="0">
                <a:ea typeface="ＭＳ Ｐゴシック" pitchFamily="34" charset="-128"/>
              </a:rPr>
              <a:t>Is it an issue that just rubs you the wrong way or is it an issue that you believe is not in the best interest of the membership or profession?</a:t>
            </a:r>
          </a:p>
          <a:p>
            <a:r>
              <a:rPr lang="en-US" sz="3200" dirty="0">
                <a:ea typeface="ＭＳ Ｐゴシック" pitchFamily="34" charset="-128"/>
              </a:rPr>
              <a:t>When you decide to confront an issue, make sure that you have all the facts first—complete and accurate information.  No assumptions!!</a:t>
            </a:r>
            <a:endParaRPr lang="en-US" dirty="0">
              <a:ea typeface="ＭＳ Ｐゴシック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77" y="2020321"/>
            <a:ext cx="3320717" cy="386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855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1371599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Using Communication Skills to Resolve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462" y="2485623"/>
            <a:ext cx="10272889" cy="3161768"/>
          </a:xfrm>
        </p:spPr>
        <p:txBody>
          <a:bodyPr>
            <a:normAutofit/>
          </a:bodyPr>
          <a:lstStyle/>
          <a:p>
            <a:r>
              <a:rPr lang="en-US" sz="3200" dirty="0"/>
              <a:t>Once you fully understand the other person’s point of view and (s)he understands you, there should be a middle ground where you can compromise and both feel like your needs have been met and that you acted in the best interest of the membership and/or profession.</a:t>
            </a: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8284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819" y="685800"/>
            <a:ext cx="5747778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Top Ten List for Being a Good Board 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2905" y="2666999"/>
            <a:ext cx="4651205" cy="25717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en-US" dirty="0">
                <a:hlinkClick r:id="rId4"/>
              </a:rPr>
              <a:t>OSRT Top Ten List for Board Members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97473A5-B92B-4632-B14B-E56E223220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11" y="2638425"/>
            <a:ext cx="5339325" cy="288847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C810EF6-7876-4396-AFA7-654BEDCD110F}"/>
              </a:ext>
            </a:extLst>
          </p:cNvPr>
          <p:cNvSpPr/>
          <p:nvPr/>
        </p:nvSpPr>
        <p:spPr>
          <a:xfrm>
            <a:off x="1189732" y="5554524"/>
            <a:ext cx="5787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http://wexfordcoa.org/event/coa-board-directors-meeting/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670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C61F2F-950A-488F-A991-3ABFBFF10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Have a Board Meeting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C01CB-98EE-4012-B4DA-E632DB7470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LA faculty will serve as President, Senior Chairperson of the Board and Parliamentarian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1026A7-AF4F-4236-992F-377FB2D1F1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2 groups: each group will choose an initiative from our Strategic Plan SWOT analysis to present to the Board for approval</a:t>
            </a:r>
          </a:p>
          <a:p>
            <a:r>
              <a:rPr lang="en-US" dirty="0"/>
              <a:t>Can we all come to a consensus for an action to be taken by the Board?</a:t>
            </a:r>
          </a:p>
        </p:txBody>
      </p:sp>
    </p:spTree>
    <p:extLst>
      <p:ext uri="{BB962C8B-B14F-4D97-AF65-F5344CB8AC3E}">
        <p14:creationId xmlns:p14="http://schemas.microsoft.com/office/powerpoint/2010/main" val="162317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D1A00-46F3-46AC-9557-183C4529F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Internal Board Communication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04084-1453-406E-AD66-006C25951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All communication among and between board members should be done to:</a:t>
            </a:r>
          </a:p>
          <a:p>
            <a:pPr lvl="1"/>
            <a:r>
              <a:rPr lang="en-US" sz="2800" dirty="0"/>
              <a:t>Learn more about an issue or item.</a:t>
            </a:r>
          </a:p>
          <a:p>
            <a:pPr lvl="1"/>
            <a:r>
              <a:rPr lang="en-US" sz="2800" dirty="0"/>
              <a:t>Provide information not previously discussed.</a:t>
            </a:r>
          </a:p>
          <a:p>
            <a:pPr lvl="1"/>
            <a:r>
              <a:rPr lang="en-US" sz="2800" dirty="0"/>
              <a:t>Advocate for or against an issue or item with reason.</a:t>
            </a:r>
          </a:p>
          <a:p>
            <a:pPr lvl="1"/>
            <a:r>
              <a:rPr lang="en-US" sz="2800" dirty="0"/>
              <a:t>Question assumptions: playing the devil’s advocate.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8DA5FD-C593-4FD2-A9BD-95F9C15841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0313" y="4254649"/>
            <a:ext cx="1320348" cy="154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16BA66-2194-43AF-AFBD-860B5AF4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Internal Board Communication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08AC6F-1AB8-4597-A5FD-40B657407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5313"/>
            <a:ext cx="51816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It is okay, actually very healthy, to bring diverse viewpoints to the table.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200" dirty="0"/>
              <a:t>Debate is helpful in making diverse views of the membership known. Debate can and should be expected. However, debate must be constructive and respectful</a:t>
            </a:r>
            <a:r>
              <a:rPr lang="en-US" dirty="0"/>
              <a:t>. </a:t>
            </a:r>
          </a:p>
          <a:p>
            <a:pPr lvl="1"/>
            <a:r>
              <a:rPr lang="en-US" sz="2800" dirty="0"/>
              <a:t>“Help me to understand…”</a:t>
            </a:r>
          </a:p>
          <a:p>
            <a:pPr lvl="1"/>
            <a:r>
              <a:rPr lang="en-US" sz="2800" dirty="0"/>
              <a:t>“Can you explain that a little further for me?”</a:t>
            </a:r>
          </a:p>
          <a:p>
            <a:endParaRPr lang="en-US" dirty="0"/>
          </a:p>
        </p:txBody>
      </p:sp>
      <p:pic>
        <p:nvPicPr>
          <p:cNvPr id="7" name="Picture 2" descr="Image result for communication cartoons">
            <a:extLst>
              <a:ext uri="{FF2B5EF4-FFF2-40B4-BE49-F238E27FC236}">
                <a16:creationId xmlns:a16="http://schemas.microsoft.com/office/drawing/2014/main" id="{941FC797-DDEA-4652-A308-A435E4E860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569" y="1740561"/>
            <a:ext cx="479486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97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1031965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Internal Board Communication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462" y="1290774"/>
            <a:ext cx="10272889" cy="42232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	According to Board Forward®, “While it is perfectly acceptable to respectfully express a dissenting opinion at the board table, as a board you have the responsibility to speak to the members of your association with a common voice and vision. Once a board decision is made — regardless of your personal point of view — you have an obligation to publicly support it.”</a:t>
            </a:r>
          </a:p>
          <a:p>
            <a:pPr marL="0" indent="0">
              <a:buNone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851" y="4197210"/>
            <a:ext cx="2183613" cy="191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57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979713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External Board Communication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512" y="1293223"/>
            <a:ext cx="10272889" cy="4706593"/>
          </a:xfrm>
        </p:spPr>
        <p:txBody>
          <a:bodyPr>
            <a:normAutofit/>
          </a:bodyPr>
          <a:lstStyle/>
          <a:p>
            <a:r>
              <a:rPr lang="en-US" sz="3200" dirty="0"/>
              <a:t>Board members represent those that elected them to serve so you must communicate with them to find out their concerns, thoughts, and desires.</a:t>
            </a:r>
          </a:p>
          <a:p>
            <a:r>
              <a:rPr lang="en-US" sz="3200" dirty="0"/>
              <a:t>Henry Ford said, “Coming together is a beginning; keeping together is progress; working together is success.”</a:t>
            </a:r>
          </a:p>
          <a:p>
            <a:pPr>
              <a:buNone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938" y="4126163"/>
            <a:ext cx="3130550" cy="187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2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979713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External Board Communication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512" y="2125014"/>
            <a:ext cx="10272889" cy="38748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According to Board Forward®, associations should</a:t>
            </a:r>
          </a:p>
          <a:p>
            <a:pPr lvl="1"/>
            <a:r>
              <a:rPr lang="en-US" sz="2800" dirty="0"/>
              <a:t>enable members to collaborate in-person and online;</a:t>
            </a:r>
          </a:p>
          <a:p>
            <a:pPr lvl="1"/>
            <a:r>
              <a:rPr lang="en-US" sz="2800" dirty="0"/>
              <a:t>foster a sense of community among members;</a:t>
            </a:r>
          </a:p>
          <a:p>
            <a:pPr lvl="1"/>
            <a:r>
              <a:rPr lang="en-US" sz="2800" dirty="0"/>
              <a:t>enhance existing knowledge with networking, education and sharing of best practices; and</a:t>
            </a:r>
          </a:p>
          <a:p>
            <a:pPr lvl="1"/>
            <a:r>
              <a:rPr lang="en-US" sz="2800" dirty="0"/>
              <a:t>ask members what they need and then deliver those needs.</a:t>
            </a:r>
          </a:p>
          <a:p>
            <a:pPr>
              <a:buFontTx/>
              <a:buChar char="•"/>
            </a:pP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533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992776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What is Transparency?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4389" y="1815922"/>
            <a:ext cx="4228012" cy="3840296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3200" dirty="0"/>
              <a:t>Transparency is a condition of freedom of </a:t>
            </a:r>
            <a:r>
              <a:rPr lang="en-US" sz="3200" b="1" dirty="0"/>
              <a:t>information</a:t>
            </a:r>
            <a:r>
              <a:rPr lang="en-US" sz="3200" dirty="0"/>
              <a:t>, </a:t>
            </a:r>
            <a:r>
              <a:rPr lang="en-US" sz="3200" b="1" dirty="0"/>
              <a:t>participation</a:t>
            </a:r>
            <a:r>
              <a:rPr lang="en-US" sz="3200" dirty="0"/>
              <a:t> and </a:t>
            </a:r>
            <a:r>
              <a:rPr lang="en-US" sz="3200" b="1" dirty="0"/>
              <a:t>accountability</a:t>
            </a:r>
            <a:r>
              <a:rPr lang="en-US" sz="3200" dirty="0"/>
              <a:t> via open communication. </a:t>
            </a:r>
          </a:p>
          <a:p>
            <a:pPr marL="0" indent="0">
              <a:buNone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4558" y="1449977"/>
            <a:ext cx="4241442" cy="424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1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1162593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Transparency in an Organization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926" y="1922417"/>
            <a:ext cx="10272889" cy="3332816"/>
          </a:xfrm>
        </p:spPr>
        <p:txBody>
          <a:bodyPr>
            <a:normAutofit fontScale="92500" lnSpcReduction="10000"/>
          </a:bodyPr>
          <a:lstStyle/>
          <a:p>
            <a:r>
              <a:rPr lang="en-US" sz="4100" dirty="0"/>
              <a:t>Trust is built through transparency:</a:t>
            </a:r>
          </a:p>
          <a:p>
            <a:pPr lvl="1"/>
            <a:r>
              <a:rPr lang="en-US" sz="4000" dirty="0"/>
              <a:t>Finances</a:t>
            </a:r>
          </a:p>
          <a:p>
            <a:pPr lvl="1"/>
            <a:r>
              <a:rPr lang="en-US" sz="4000" dirty="0"/>
              <a:t>Personnel</a:t>
            </a:r>
          </a:p>
          <a:p>
            <a:pPr lvl="1"/>
            <a:r>
              <a:rPr lang="en-US" sz="4000" dirty="0"/>
              <a:t>Issues of interest</a:t>
            </a:r>
          </a:p>
          <a:p>
            <a:pPr lvl="1"/>
            <a:r>
              <a:rPr lang="en-US" sz="4000" dirty="0"/>
              <a:t>Important decisions</a:t>
            </a:r>
          </a:p>
          <a:p>
            <a:pPr lvl="1"/>
            <a:r>
              <a:rPr lang="en-US" sz="4000" dirty="0"/>
              <a:t>Motions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7280" y="3133300"/>
            <a:ext cx="3776535" cy="212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0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1371599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Communicating Board Business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462" y="2331075"/>
            <a:ext cx="10272889" cy="3316315"/>
          </a:xfrm>
        </p:spPr>
        <p:txBody>
          <a:bodyPr>
            <a:normAutofit/>
          </a:bodyPr>
          <a:lstStyle/>
          <a:p>
            <a:r>
              <a:rPr lang="en-US" sz="3200" dirty="0"/>
              <a:t>The business of the Board is communicated to the membership via email blasts, in the </a:t>
            </a:r>
            <a:r>
              <a:rPr lang="en-US" sz="3200" i="1" dirty="0"/>
              <a:t>Cardinal Rays</a:t>
            </a:r>
            <a:r>
              <a:rPr lang="en-US" sz="3200" dirty="0"/>
              <a:t> President’s column, on the website, and at the Annual Meeting Business Session.</a:t>
            </a:r>
          </a:p>
          <a:p>
            <a:r>
              <a:rPr lang="en-US" sz="3200" dirty="0"/>
              <a:t>Board members also talk with members to let them know what is happening on a state and national level.</a:t>
            </a:r>
          </a:p>
          <a:p>
            <a:pPr>
              <a:buFontTx/>
              <a:buChar char="•"/>
            </a:pP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294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SRT 1">
  <a:themeElements>
    <a:clrScheme name="Custom 1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B4C6E7"/>
      </a:accent1>
      <a:accent2>
        <a:srgbClr val="D7B5C6"/>
      </a:accent2>
      <a:accent3>
        <a:srgbClr val="F7CBAC"/>
      </a:accent3>
      <a:accent4>
        <a:srgbClr val="FEE599"/>
      </a:accent4>
      <a:accent5>
        <a:srgbClr val="BDD7EE"/>
      </a:accent5>
      <a:accent6>
        <a:srgbClr val="C5E0B3"/>
      </a:accent6>
      <a:hlink>
        <a:srgbClr val="00B0F0"/>
      </a:hlink>
      <a:folHlink>
        <a:srgbClr val="D7B5C6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RT 1" id="{5602A23A-2CAF-4B83-96D0-ED880E447BBC}" vid="{4D0098C7-2D14-4DD8-9DEA-35637279E9CF}"/>
    </a:ext>
  </a:extLst>
</a:theme>
</file>

<file path=ppt/theme/theme2.xml><?xml version="1.0" encoding="utf-8"?>
<a:theme xmlns:a="http://schemas.openxmlformats.org/drawingml/2006/main" name="1_OSRT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RT 3" id="{2E35F420-A926-407E-9B71-AE91DA22C910}" vid="{30D490FB-9C41-4CF5-9873-5A990207D34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OSRT 1</Template>
  <TotalTime>61</TotalTime>
  <Words>743</Words>
  <Application>Microsoft Office PowerPoint</Application>
  <PresentationFormat>Widescreen</PresentationFormat>
  <Paragraphs>75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OSRT 1</vt:lpstr>
      <vt:lpstr>1_OSRT 3</vt:lpstr>
      <vt:lpstr>Communication and Transparency</vt:lpstr>
      <vt:lpstr>Internal Board Communication </vt:lpstr>
      <vt:lpstr>Internal Board Communication </vt:lpstr>
      <vt:lpstr>Internal Board Communication </vt:lpstr>
      <vt:lpstr>External Board Communication </vt:lpstr>
      <vt:lpstr>External Board Communication </vt:lpstr>
      <vt:lpstr>What is Transparency? </vt:lpstr>
      <vt:lpstr>Transparency in an Organization </vt:lpstr>
      <vt:lpstr>Communicating Board Business </vt:lpstr>
      <vt:lpstr>Importance of Effective Communication</vt:lpstr>
      <vt:lpstr>Conflict Resolution </vt:lpstr>
      <vt:lpstr>Using Communication Skills to Resolve Conflict</vt:lpstr>
      <vt:lpstr>Using Communication Skills to Resolve Conflict </vt:lpstr>
      <vt:lpstr>Using Communication Skills to Resolve Conflict</vt:lpstr>
      <vt:lpstr>Top Ten List for Being a Good Board Member</vt:lpstr>
      <vt:lpstr>Let’s Have a Board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Terri Bruckner</dc:creator>
  <cp:lastModifiedBy>lauren.huffman79@gmail.com</cp:lastModifiedBy>
  <cp:revision>15</cp:revision>
  <dcterms:created xsi:type="dcterms:W3CDTF">2019-06-05T01:12:31Z</dcterms:created>
  <dcterms:modified xsi:type="dcterms:W3CDTF">2020-02-17T03:07:37Z</dcterms:modified>
</cp:coreProperties>
</file>