
<file path=[Content_Types].xml><?xml version="1.0" encoding="utf-8"?>
<Types xmlns="http://schemas.openxmlformats.org/package/2006/content-types">
  <Default Extension="gif" ContentType="image/gif"/>
  <Default Extension="glb" ContentType="model/gltf.binary"/>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4.xml" ContentType="application/vnd.openxmlformats-officedocument.presentationml.tags+xml"/>
  <Override PartName="/ppt/tags/tag25.xml" ContentType="application/vnd.openxmlformats-officedocument.presentationml.tags+xml"/>
  <Override PartName="/ppt/notesSlides/notesSlide21.xml" ContentType="application/vnd.openxmlformats-officedocument.presentationml.notesSlide+xml"/>
  <Override PartName="/ppt/tags/tag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1" r:id="rId2"/>
  </p:sldMasterIdLst>
  <p:notesMasterIdLst>
    <p:notesMasterId r:id="rId30"/>
  </p:notesMasterIdLst>
  <p:sldIdLst>
    <p:sldId id="293" r:id="rId3"/>
    <p:sldId id="296" r:id="rId4"/>
    <p:sldId id="322" r:id="rId5"/>
    <p:sldId id="321" r:id="rId6"/>
    <p:sldId id="297" r:id="rId7"/>
    <p:sldId id="298" r:id="rId8"/>
    <p:sldId id="303" r:id="rId9"/>
    <p:sldId id="300" r:id="rId10"/>
    <p:sldId id="299" r:id="rId11"/>
    <p:sldId id="304" r:id="rId12"/>
    <p:sldId id="306" r:id="rId13"/>
    <p:sldId id="305" r:id="rId14"/>
    <p:sldId id="301" r:id="rId15"/>
    <p:sldId id="302" r:id="rId16"/>
    <p:sldId id="308" r:id="rId17"/>
    <p:sldId id="309" r:id="rId18"/>
    <p:sldId id="310" r:id="rId19"/>
    <p:sldId id="311" r:id="rId20"/>
    <p:sldId id="312" r:id="rId21"/>
    <p:sldId id="313" r:id="rId22"/>
    <p:sldId id="314" r:id="rId23"/>
    <p:sldId id="315" r:id="rId24"/>
    <p:sldId id="317" r:id="rId25"/>
    <p:sldId id="318" r:id="rId26"/>
    <p:sldId id="320" r:id="rId27"/>
    <p:sldId id="319" r:id="rId28"/>
    <p:sldId id="274" r:id="rId29"/>
  </p:sldIdLst>
  <p:sldSz cx="9144000" cy="6858000" type="screen4x3"/>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71" autoAdjust="0"/>
    <p:restoredTop sz="71429" autoAdjust="0"/>
  </p:normalViewPr>
  <p:slideViewPr>
    <p:cSldViewPr>
      <p:cViewPr varScale="1">
        <p:scale>
          <a:sx n="51" d="100"/>
          <a:sy n="51" d="100"/>
        </p:scale>
        <p:origin x="1770"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A9D8F5-D20A-40F1-B8AD-1AEFD1F460F3}" type="doc">
      <dgm:prSet loTypeId="urn:microsoft.com/office/officeart/2008/layout/VerticalCurvedList" loCatId="list" qsTypeId="urn:microsoft.com/office/officeart/2005/8/quickstyle/simple3" qsCatId="simple" csTypeId="urn:microsoft.com/office/officeart/2005/8/colors/colorful4" csCatId="colorful"/>
      <dgm:spPr/>
      <dgm:t>
        <a:bodyPr/>
        <a:lstStyle/>
        <a:p>
          <a:endParaRPr lang="en-US"/>
        </a:p>
      </dgm:t>
    </dgm:pt>
    <dgm:pt modelId="{618D1BBE-4237-4322-9172-D686167A2894}">
      <dgm:prSet/>
      <dgm:spPr/>
      <dgm:t>
        <a:bodyPr/>
        <a:lstStyle/>
        <a:p>
          <a:r>
            <a:rPr lang="en-US"/>
            <a:t>Be prepared for them</a:t>
          </a:r>
        </a:p>
      </dgm:t>
    </dgm:pt>
    <dgm:pt modelId="{1F1FEDF3-D8FC-46A8-95F6-8B41AC01212A}" type="parTrans" cxnId="{071BA0B9-2BEE-42DF-A312-060C88A1FAF5}">
      <dgm:prSet/>
      <dgm:spPr/>
      <dgm:t>
        <a:bodyPr/>
        <a:lstStyle/>
        <a:p>
          <a:endParaRPr lang="en-US"/>
        </a:p>
      </dgm:t>
    </dgm:pt>
    <dgm:pt modelId="{909FDFC5-5FAF-45A6-B4D2-CB12C39C614B}" type="sibTrans" cxnId="{071BA0B9-2BEE-42DF-A312-060C88A1FAF5}">
      <dgm:prSet/>
      <dgm:spPr/>
      <dgm:t>
        <a:bodyPr/>
        <a:lstStyle/>
        <a:p>
          <a:endParaRPr lang="en-US"/>
        </a:p>
      </dgm:t>
    </dgm:pt>
    <dgm:pt modelId="{A0150249-3B85-4B39-A21F-D87C5E7F3E68}">
      <dgm:prSet/>
      <dgm:spPr/>
      <dgm:t>
        <a:bodyPr/>
        <a:lstStyle/>
        <a:p>
          <a:r>
            <a:rPr lang="en-US"/>
            <a:t>Make them feel welcomed</a:t>
          </a:r>
        </a:p>
      </dgm:t>
    </dgm:pt>
    <dgm:pt modelId="{ACC6D904-9226-477A-8075-9F573AB4DBAF}" type="parTrans" cxnId="{584C1F29-B48D-4099-A47C-ED760CB0EEE1}">
      <dgm:prSet/>
      <dgm:spPr/>
      <dgm:t>
        <a:bodyPr/>
        <a:lstStyle/>
        <a:p>
          <a:endParaRPr lang="en-US"/>
        </a:p>
      </dgm:t>
    </dgm:pt>
    <dgm:pt modelId="{3335042A-1344-4103-BE58-77973FA248EC}" type="sibTrans" cxnId="{584C1F29-B48D-4099-A47C-ED760CB0EEE1}">
      <dgm:prSet/>
      <dgm:spPr/>
      <dgm:t>
        <a:bodyPr/>
        <a:lstStyle/>
        <a:p>
          <a:endParaRPr lang="en-US"/>
        </a:p>
      </dgm:t>
    </dgm:pt>
    <dgm:pt modelId="{8CB39AF6-DA70-464C-8007-6AE2766029F6}">
      <dgm:prSet/>
      <dgm:spPr/>
      <dgm:t>
        <a:bodyPr/>
        <a:lstStyle/>
        <a:p>
          <a:r>
            <a:rPr lang="en-US"/>
            <a:t>Provide good training</a:t>
          </a:r>
        </a:p>
      </dgm:t>
    </dgm:pt>
    <dgm:pt modelId="{BF649ECA-98DE-4BF7-B52E-1D5F901A6D49}" type="parTrans" cxnId="{88803855-498F-486F-9360-0F3DBC9DB2AF}">
      <dgm:prSet/>
      <dgm:spPr/>
      <dgm:t>
        <a:bodyPr/>
        <a:lstStyle/>
        <a:p>
          <a:endParaRPr lang="en-US"/>
        </a:p>
      </dgm:t>
    </dgm:pt>
    <dgm:pt modelId="{4DB1EF00-5FCF-428D-8C4E-5CF65350DAC6}" type="sibTrans" cxnId="{88803855-498F-486F-9360-0F3DBC9DB2AF}">
      <dgm:prSet/>
      <dgm:spPr/>
      <dgm:t>
        <a:bodyPr/>
        <a:lstStyle/>
        <a:p>
          <a:endParaRPr lang="en-US"/>
        </a:p>
      </dgm:t>
    </dgm:pt>
    <dgm:pt modelId="{031F0902-2CA0-429B-BBC2-72EDA4572F68}">
      <dgm:prSet/>
      <dgm:spPr/>
      <dgm:t>
        <a:bodyPr/>
        <a:lstStyle/>
        <a:p>
          <a:r>
            <a:rPr lang="en-US"/>
            <a:t>Involve them in interesting activities</a:t>
          </a:r>
        </a:p>
      </dgm:t>
    </dgm:pt>
    <dgm:pt modelId="{5F242427-2F0A-4448-96CE-9B05264A7CD0}" type="parTrans" cxnId="{A0F2ED75-C405-43FE-B01A-E9C05D69C74C}">
      <dgm:prSet/>
      <dgm:spPr/>
      <dgm:t>
        <a:bodyPr/>
        <a:lstStyle/>
        <a:p>
          <a:endParaRPr lang="en-US"/>
        </a:p>
      </dgm:t>
    </dgm:pt>
    <dgm:pt modelId="{7F56F3D8-6703-424C-B7A5-63AA389E4E68}" type="sibTrans" cxnId="{A0F2ED75-C405-43FE-B01A-E9C05D69C74C}">
      <dgm:prSet/>
      <dgm:spPr/>
      <dgm:t>
        <a:bodyPr/>
        <a:lstStyle/>
        <a:p>
          <a:endParaRPr lang="en-US"/>
        </a:p>
      </dgm:t>
    </dgm:pt>
    <dgm:pt modelId="{0F5B5B48-2D9C-42D6-B8B6-32C0AF359CEB}">
      <dgm:prSet/>
      <dgm:spPr/>
      <dgm:t>
        <a:bodyPr/>
        <a:lstStyle/>
        <a:p>
          <a:r>
            <a:rPr lang="en-US"/>
            <a:t>Communicate time requirements ahead of time</a:t>
          </a:r>
        </a:p>
      </dgm:t>
    </dgm:pt>
    <dgm:pt modelId="{66EBAE1F-42EF-4031-897A-83BDE604D558}" type="parTrans" cxnId="{ADFF8D94-653E-475E-B858-E291B344C03F}">
      <dgm:prSet/>
      <dgm:spPr/>
      <dgm:t>
        <a:bodyPr/>
        <a:lstStyle/>
        <a:p>
          <a:endParaRPr lang="en-US"/>
        </a:p>
      </dgm:t>
    </dgm:pt>
    <dgm:pt modelId="{C3B20C3D-2F3F-4D30-9C2A-B4F163708FDB}" type="sibTrans" cxnId="{ADFF8D94-653E-475E-B858-E291B344C03F}">
      <dgm:prSet/>
      <dgm:spPr/>
      <dgm:t>
        <a:bodyPr/>
        <a:lstStyle/>
        <a:p>
          <a:endParaRPr lang="en-US"/>
        </a:p>
      </dgm:t>
    </dgm:pt>
    <dgm:pt modelId="{8DBABC43-3815-4E36-96E7-FF5F1F6EE599}">
      <dgm:prSet/>
      <dgm:spPr/>
      <dgm:t>
        <a:bodyPr/>
        <a:lstStyle/>
        <a:p>
          <a:r>
            <a:rPr lang="en-US"/>
            <a:t>Communicate on a regular basis</a:t>
          </a:r>
        </a:p>
      </dgm:t>
    </dgm:pt>
    <dgm:pt modelId="{08CCDABF-484A-433B-9487-B5243242BA8B}" type="parTrans" cxnId="{4C1627AE-F254-43A0-A5F5-7887975F7DC4}">
      <dgm:prSet/>
      <dgm:spPr/>
      <dgm:t>
        <a:bodyPr/>
        <a:lstStyle/>
        <a:p>
          <a:endParaRPr lang="en-US"/>
        </a:p>
      </dgm:t>
    </dgm:pt>
    <dgm:pt modelId="{0C32ACFC-8099-4DFC-9AD5-82236EC600D5}" type="sibTrans" cxnId="{4C1627AE-F254-43A0-A5F5-7887975F7DC4}">
      <dgm:prSet/>
      <dgm:spPr/>
      <dgm:t>
        <a:bodyPr/>
        <a:lstStyle/>
        <a:p>
          <a:endParaRPr lang="en-US"/>
        </a:p>
      </dgm:t>
    </dgm:pt>
    <dgm:pt modelId="{DA311CDE-DA42-460D-8072-F87CD2467134}" type="pres">
      <dgm:prSet presAssocID="{16A9D8F5-D20A-40F1-B8AD-1AEFD1F460F3}" presName="Name0" presStyleCnt="0">
        <dgm:presLayoutVars>
          <dgm:chMax val="7"/>
          <dgm:chPref val="7"/>
          <dgm:dir/>
        </dgm:presLayoutVars>
      </dgm:prSet>
      <dgm:spPr/>
    </dgm:pt>
    <dgm:pt modelId="{9F72952D-273C-43C8-8985-3730FE8A97CA}" type="pres">
      <dgm:prSet presAssocID="{16A9D8F5-D20A-40F1-B8AD-1AEFD1F460F3}" presName="Name1" presStyleCnt="0"/>
      <dgm:spPr/>
    </dgm:pt>
    <dgm:pt modelId="{86AB4A5D-3123-4EFC-A75F-2B7B57845C60}" type="pres">
      <dgm:prSet presAssocID="{16A9D8F5-D20A-40F1-B8AD-1AEFD1F460F3}" presName="cycle" presStyleCnt="0"/>
      <dgm:spPr/>
    </dgm:pt>
    <dgm:pt modelId="{0ECF6521-C085-4722-B3A3-A84CC7ACA2EC}" type="pres">
      <dgm:prSet presAssocID="{16A9D8F5-D20A-40F1-B8AD-1AEFD1F460F3}" presName="srcNode" presStyleLbl="node1" presStyleIdx="0" presStyleCnt="6"/>
      <dgm:spPr/>
    </dgm:pt>
    <dgm:pt modelId="{8DF59454-1D61-443D-90FF-771680A67182}" type="pres">
      <dgm:prSet presAssocID="{16A9D8F5-D20A-40F1-B8AD-1AEFD1F460F3}" presName="conn" presStyleLbl="parChTrans1D2" presStyleIdx="0" presStyleCnt="1"/>
      <dgm:spPr/>
    </dgm:pt>
    <dgm:pt modelId="{5F323388-815E-4F56-80E8-A2E2566FD377}" type="pres">
      <dgm:prSet presAssocID="{16A9D8F5-D20A-40F1-B8AD-1AEFD1F460F3}" presName="extraNode" presStyleLbl="node1" presStyleIdx="0" presStyleCnt="6"/>
      <dgm:spPr/>
    </dgm:pt>
    <dgm:pt modelId="{45D1FBE1-7126-49DC-9460-52B839B0BD10}" type="pres">
      <dgm:prSet presAssocID="{16A9D8F5-D20A-40F1-B8AD-1AEFD1F460F3}" presName="dstNode" presStyleLbl="node1" presStyleIdx="0" presStyleCnt="6"/>
      <dgm:spPr/>
    </dgm:pt>
    <dgm:pt modelId="{9F5EC08A-F1D3-40CD-A27F-60A94954E3E9}" type="pres">
      <dgm:prSet presAssocID="{618D1BBE-4237-4322-9172-D686167A2894}" presName="text_1" presStyleLbl="node1" presStyleIdx="0" presStyleCnt="6">
        <dgm:presLayoutVars>
          <dgm:bulletEnabled val="1"/>
        </dgm:presLayoutVars>
      </dgm:prSet>
      <dgm:spPr/>
    </dgm:pt>
    <dgm:pt modelId="{E3D00E97-C2B5-4153-815D-B8B0C71BE318}" type="pres">
      <dgm:prSet presAssocID="{618D1BBE-4237-4322-9172-D686167A2894}" presName="accent_1" presStyleCnt="0"/>
      <dgm:spPr/>
    </dgm:pt>
    <dgm:pt modelId="{3793E83B-A24A-4D6D-9F4C-30BC03B0845E}" type="pres">
      <dgm:prSet presAssocID="{618D1BBE-4237-4322-9172-D686167A2894}" presName="accentRepeatNode" presStyleLbl="solidFgAcc1" presStyleIdx="0" presStyleCnt="6"/>
      <dgm:spPr/>
    </dgm:pt>
    <dgm:pt modelId="{750DC8F1-DF0A-4F6D-B669-FFA19139D4AD}" type="pres">
      <dgm:prSet presAssocID="{A0150249-3B85-4B39-A21F-D87C5E7F3E68}" presName="text_2" presStyleLbl="node1" presStyleIdx="1" presStyleCnt="6">
        <dgm:presLayoutVars>
          <dgm:bulletEnabled val="1"/>
        </dgm:presLayoutVars>
      </dgm:prSet>
      <dgm:spPr/>
    </dgm:pt>
    <dgm:pt modelId="{78A96FC9-3EFE-4C6D-8CE1-B0096775B322}" type="pres">
      <dgm:prSet presAssocID="{A0150249-3B85-4B39-A21F-D87C5E7F3E68}" presName="accent_2" presStyleCnt="0"/>
      <dgm:spPr/>
    </dgm:pt>
    <dgm:pt modelId="{7DDE8E38-45CE-4662-BD2B-E94D800BC70E}" type="pres">
      <dgm:prSet presAssocID="{A0150249-3B85-4B39-A21F-D87C5E7F3E68}" presName="accentRepeatNode" presStyleLbl="solidFgAcc1" presStyleIdx="1" presStyleCnt="6"/>
      <dgm:spPr/>
    </dgm:pt>
    <dgm:pt modelId="{EB6606F5-C7A6-4955-B1FD-BA5C9CD4FABA}" type="pres">
      <dgm:prSet presAssocID="{8CB39AF6-DA70-464C-8007-6AE2766029F6}" presName="text_3" presStyleLbl="node1" presStyleIdx="2" presStyleCnt="6">
        <dgm:presLayoutVars>
          <dgm:bulletEnabled val="1"/>
        </dgm:presLayoutVars>
      </dgm:prSet>
      <dgm:spPr/>
    </dgm:pt>
    <dgm:pt modelId="{92D5DF7B-24AA-4215-A42A-C858A864C7CE}" type="pres">
      <dgm:prSet presAssocID="{8CB39AF6-DA70-464C-8007-6AE2766029F6}" presName="accent_3" presStyleCnt="0"/>
      <dgm:spPr/>
    </dgm:pt>
    <dgm:pt modelId="{61FF8187-4690-48ED-AE21-96BBD8A10A16}" type="pres">
      <dgm:prSet presAssocID="{8CB39AF6-DA70-464C-8007-6AE2766029F6}" presName="accentRepeatNode" presStyleLbl="solidFgAcc1" presStyleIdx="2" presStyleCnt="6"/>
      <dgm:spPr/>
    </dgm:pt>
    <dgm:pt modelId="{1288107E-D825-4B6F-A472-1CA39AC9BB91}" type="pres">
      <dgm:prSet presAssocID="{031F0902-2CA0-429B-BBC2-72EDA4572F68}" presName="text_4" presStyleLbl="node1" presStyleIdx="3" presStyleCnt="6">
        <dgm:presLayoutVars>
          <dgm:bulletEnabled val="1"/>
        </dgm:presLayoutVars>
      </dgm:prSet>
      <dgm:spPr/>
    </dgm:pt>
    <dgm:pt modelId="{937724B6-4DF7-490E-99DB-14B897693DC1}" type="pres">
      <dgm:prSet presAssocID="{031F0902-2CA0-429B-BBC2-72EDA4572F68}" presName="accent_4" presStyleCnt="0"/>
      <dgm:spPr/>
    </dgm:pt>
    <dgm:pt modelId="{42794149-C2B5-4051-BBAB-7AB768BCBA63}" type="pres">
      <dgm:prSet presAssocID="{031F0902-2CA0-429B-BBC2-72EDA4572F68}" presName="accentRepeatNode" presStyleLbl="solidFgAcc1" presStyleIdx="3" presStyleCnt="6"/>
      <dgm:spPr/>
    </dgm:pt>
    <dgm:pt modelId="{B2C642CF-EE40-4AD5-B76D-70FC42323F20}" type="pres">
      <dgm:prSet presAssocID="{0F5B5B48-2D9C-42D6-B8B6-32C0AF359CEB}" presName="text_5" presStyleLbl="node1" presStyleIdx="4" presStyleCnt="6">
        <dgm:presLayoutVars>
          <dgm:bulletEnabled val="1"/>
        </dgm:presLayoutVars>
      </dgm:prSet>
      <dgm:spPr/>
    </dgm:pt>
    <dgm:pt modelId="{0A80EF3D-5797-4BE7-A9A7-DD25EB636C55}" type="pres">
      <dgm:prSet presAssocID="{0F5B5B48-2D9C-42D6-B8B6-32C0AF359CEB}" presName="accent_5" presStyleCnt="0"/>
      <dgm:spPr/>
    </dgm:pt>
    <dgm:pt modelId="{FE6E316F-BF8F-46C0-9E95-0BA0AB950D08}" type="pres">
      <dgm:prSet presAssocID="{0F5B5B48-2D9C-42D6-B8B6-32C0AF359CEB}" presName="accentRepeatNode" presStyleLbl="solidFgAcc1" presStyleIdx="4" presStyleCnt="6"/>
      <dgm:spPr/>
    </dgm:pt>
    <dgm:pt modelId="{4B2AA0EA-3C90-425D-B887-3B67409B8174}" type="pres">
      <dgm:prSet presAssocID="{8DBABC43-3815-4E36-96E7-FF5F1F6EE599}" presName="text_6" presStyleLbl="node1" presStyleIdx="5" presStyleCnt="6">
        <dgm:presLayoutVars>
          <dgm:bulletEnabled val="1"/>
        </dgm:presLayoutVars>
      </dgm:prSet>
      <dgm:spPr/>
    </dgm:pt>
    <dgm:pt modelId="{282045E0-F3F7-4997-9244-78CB89D073DB}" type="pres">
      <dgm:prSet presAssocID="{8DBABC43-3815-4E36-96E7-FF5F1F6EE599}" presName="accent_6" presStyleCnt="0"/>
      <dgm:spPr/>
    </dgm:pt>
    <dgm:pt modelId="{C75DE091-6726-4621-B74C-BAB9396BF65F}" type="pres">
      <dgm:prSet presAssocID="{8DBABC43-3815-4E36-96E7-FF5F1F6EE599}" presName="accentRepeatNode" presStyleLbl="solidFgAcc1" presStyleIdx="5" presStyleCnt="6"/>
      <dgm:spPr/>
    </dgm:pt>
  </dgm:ptLst>
  <dgm:cxnLst>
    <dgm:cxn modelId="{584C1F29-B48D-4099-A47C-ED760CB0EEE1}" srcId="{16A9D8F5-D20A-40F1-B8AD-1AEFD1F460F3}" destId="{A0150249-3B85-4B39-A21F-D87C5E7F3E68}" srcOrd="1" destOrd="0" parTransId="{ACC6D904-9226-477A-8075-9F573AB4DBAF}" sibTransId="{3335042A-1344-4103-BE58-77973FA248EC}"/>
    <dgm:cxn modelId="{4B54AD2B-6B6A-4A23-90A2-C59CFED8C2F5}" type="presOf" srcId="{A0150249-3B85-4B39-A21F-D87C5E7F3E68}" destId="{750DC8F1-DF0A-4F6D-B669-FFA19139D4AD}" srcOrd="0" destOrd="0" presId="urn:microsoft.com/office/officeart/2008/layout/VerticalCurvedList"/>
    <dgm:cxn modelId="{5E0DE55C-91F1-4D23-B1D0-15CDF47E3917}" type="presOf" srcId="{0F5B5B48-2D9C-42D6-B8B6-32C0AF359CEB}" destId="{B2C642CF-EE40-4AD5-B76D-70FC42323F20}" srcOrd="0" destOrd="0" presId="urn:microsoft.com/office/officeart/2008/layout/VerticalCurvedList"/>
    <dgm:cxn modelId="{58DA2A41-AEDE-4F69-A3E0-1FD48E947353}" type="presOf" srcId="{031F0902-2CA0-429B-BBC2-72EDA4572F68}" destId="{1288107E-D825-4B6F-A472-1CA39AC9BB91}" srcOrd="0" destOrd="0" presId="urn:microsoft.com/office/officeart/2008/layout/VerticalCurvedList"/>
    <dgm:cxn modelId="{75FF6F4B-5A67-4414-B1C0-0D8C19A52129}" type="presOf" srcId="{618D1BBE-4237-4322-9172-D686167A2894}" destId="{9F5EC08A-F1D3-40CD-A27F-60A94954E3E9}" srcOrd="0" destOrd="0" presId="urn:microsoft.com/office/officeart/2008/layout/VerticalCurvedList"/>
    <dgm:cxn modelId="{21FDE570-9678-4C80-8922-073CB7C3663B}" type="presOf" srcId="{8DBABC43-3815-4E36-96E7-FF5F1F6EE599}" destId="{4B2AA0EA-3C90-425D-B887-3B67409B8174}" srcOrd="0" destOrd="0" presId="urn:microsoft.com/office/officeart/2008/layout/VerticalCurvedList"/>
    <dgm:cxn modelId="{88803855-498F-486F-9360-0F3DBC9DB2AF}" srcId="{16A9D8F5-D20A-40F1-B8AD-1AEFD1F460F3}" destId="{8CB39AF6-DA70-464C-8007-6AE2766029F6}" srcOrd="2" destOrd="0" parTransId="{BF649ECA-98DE-4BF7-B52E-1D5F901A6D49}" sibTransId="{4DB1EF00-5FCF-428D-8C4E-5CF65350DAC6}"/>
    <dgm:cxn modelId="{A0F2ED75-C405-43FE-B01A-E9C05D69C74C}" srcId="{16A9D8F5-D20A-40F1-B8AD-1AEFD1F460F3}" destId="{031F0902-2CA0-429B-BBC2-72EDA4572F68}" srcOrd="3" destOrd="0" parTransId="{5F242427-2F0A-4448-96CE-9B05264A7CD0}" sibTransId="{7F56F3D8-6703-424C-B7A5-63AA389E4E68}"/>
    <dgm:cxn modelId="{ADFF8D94-653E-475E-B858-E291B344C03F}" srcId="{16A9D8F5-D20A-40F1-B8AD-1AEFD1F460F3}" destId="{0F5B5B48-2D9C-42D6-B8B6-32C0AF359CEB}" srcOrd="4" destOrd="0" parTransId="{66EBAE1F-42EF-4031-897A-83BDE604D558}" sibTransId="{C3B20C3D-2F3F-4D30-9C2A-B4F163708FDB}"/>
    <dgm:cxn modelId="{F43597A0-80B1-45A6-973B-1AAEA16B10B5}" type="presOf" srcId="{16A9D8F5-D20A-40F1-B8AD-1AEFD1F460F3}" destId="{DA311CDE-DA42-460D-8072-F87CD2467134}" srcOrd="0" destOrd="0" presId="urn:microsoft.com/office/officeart/2008/layout/VerticalCurvedList"/>
    <dgm:cxn modelId="{4C1627AE-F254-43A0-A5F5-7887975F7DC4}" srcId="{16A9D8F5-D20A-40F1-B8AD-1AEFD1F460F3}" destId="{8DBABC43-3815-4E36-96E7-FF5F1F6EE599}" srcOrd="5" destOrd="0" parTransId="{08CCDABF-484A-433B-9487-B5243242BA8B}" sibTransId="{0C32ACFC-8099-4DFC-9AD5-82236EC600D5}"/>
    <dgm:cxn modelId="{071BA0B9-2BEE-42DF-A312-060C88A1FAF5}" srcId="{16A9D8F5-D20A-40F1-B8AD-1AEFD1F460F3}" destId="{618D1BBE-4237-4322-9172-D686167A2894}" srcOrd="0" destOrd="0" parTransId="{1F1FEDF3-D8FC-46A8-95F6-8B41AC01212A}" sibTransId="{909FDFC5-5FAF-45A6-B4D2-CB12C39C614B}"/>
    <dgm:cxn modelId="{CADCDCD1-5A3E-4819-83D6-1F37D47A4AE0}" type="presOf" srcId="{909FDFC5-5FAF-45A6-B4D2-CB12C39C614B}" destId="{8DF59454-1D61-443D-90FF-771680A67182}" srcOrd="0" destOrd="0" presId="urn:microsoft.com/office/officeart/2008/layout/VerticalCurvedList"/>
    <dgm:cxn modelId="{4457C1E1-ECD4-4EF9-B139-C55FD3BBFFBF}" type="presOf" srcId="{8CB39AF6-DA70-464C-8007-6AE2766029F6}" destId="{EB6606F5-C7A6-4955-B1FD-BA5C9CD4FABA}" srcOrd="0" destOrd="0" presId="urn:microsoft.com/office/officeart/2008/layout/VerticalCurvedList"/>
    <dgm:cxn modelId="{3528A730-A5BA-4E11-930F-82BA48FD0267}" type="presParOf" srcId="{DA311CDE-DA42-460D-8072-F87CD2467134}" destId="{9F72952D-273C-43C8-8985-3730FE8A97CA}" srcOrd="0" destOrd="0" presId="urn:microsoft.com/office/officeart/2008/layout/VerticalCurvedList"/>
    <dgm:cxn modelId="{E2C23A6B-856D-4874-A82C-C5A2B8AE01D4}" type="presParOf" srcId="{9F72952D-273C-43C8-8985-3730FE8A97CA}" destId="{86AB4A5D-3123-4EFC-A75F-2B7B57845C60}" srcOrd="0" destOrd="0" presId="urn:microsoft.com/office/officeart/2008/layout/VerticalCurvedList"/>
    <dgm:cxn modelId="{A7796CC8-52E1-4B4C-94A5-9F6632CCEE73}" type="presParOf" srcId="{86AB4A5D-3123-4EFC-A75F-2B7B57845C60}" destId="{0ECF6521-C085-4722-B3A3-A84CC7ACA2EC}" srcOrd="0" destOrd="0" presId="urn:microsoft.com/office/officeart/2008/layout/VerticalCurvedList"/>
    <dgm:cxn modelId="{0BCAFDEB-B271-4092-A57A-4C39166E98C4}" type="presParOf" srcId="{86AB4A5D-3123-4EFC-A75F-2B7B57845C60}" destId="{8DF59454-1D61-443D-90FF-771680A67182}" srcOrd="1" destOrd="0" presId="urn:microsoft.com/office/officeart/2008/layout/VerticalCurvedList"/>
    <dgm:cxn modelId="{AE4DF838-6C8C-45B0-8090-7B49CF17F910}" type="presParOf" srcId="{86AB4A5D-3123-4EFC-A75F-2B7B57845C60}" destId="{5F323388-815E-4F56-80E8-A2E2566FD377}" srcOrd="2" destOrd="0" presId="urn:microsoft.com/office/officeart/2008/layout/VerticalCurvedList"/>
    <dgm:cxn modelId="{278D089C-72F7-4644-94F5-443A76B100D2}" type="presParOf" srcId="{86AB4A5D-3123-4EFC-A75F-2B7B57845C60}" destId="{45D1FBE1-7126-49DC-9460-52B839B0BD10}" srcOrd="3" destOrd="0" presId="urn:microsoft.com/office/officeart/2008/layout/VerticalCurvedList"/>
    <dgm:cxn modelId="{9E893393-D90F-46FA-8F90-9D41D56767CA}" type="presParOf" srcId="{9F72952D-273C-43C8-8985-3730FE8A97CA}" destId="{9F5EC08A-F1D3-40CD-A27F-60A94954E3E9}" srcOrd="1" destOrd="0" presId="urn:microsoft.com/office/officeart/2008/layout/VerticalCurvedList"/>
    <dgm:cxn modelId="{C149C2E0-4E6D-4595-BE7E-C3656E803CA4}" type="presParOf" srcId="{9F72952D-273C-43C8-8985-3730FE8A97CA}" destId="{E3D00E97-C2B5-4153-815D-B8B0C71BE318}" srcOrd="2" destOrd="0" presId="urn:microsoft.com/office/officeart/2008/layout/VerticalCurvedList"/>
    <dgm:cxn modelId="{965587F2-403C-41CF-B19D-AA7ACE5AC5FD}" type="presParOf" srcId="{E3D00E97-C2B5-4153-815D-B8B0C71BE318}" destId="{3793E83B-A24A-4D6D-9F4C-30BC03B0845E}" srcOrd="0" destOrd="0" presId="urn:microsoft.com/office/officeart/2008/layout/VerticalCurvedList"/>
    <dgm:cxn modelId="{F7E4049A-CAEA-4B2E-8FB4-08ABDE5D7AF3}" type="presParOf" srcId="{9F72952D-273C-43C8-8985-3730FE8A97CA}" destId="{750DC8F1-DF0A-4F6D-B669-FFA19139D4AD}" srcOrd="3" destOrd="0" presId="urn:microsoft.com/office/officeart/2008/layout/VerticalCurvedList"/>
    <dgm:cxn modelId="{85DDBABA-4E4F-42C4-85FA-D23C474DD8A1}" type="presParOf" srcId="{9F72952D-273C-43C8-8985-3730FE8A97CA}" destId="{78A96FC9-3EFE-4C6D-8CE1-B0096775B322}" srcOrd="4" destOrd="0" presId="urn:microsoft.com/office/officeart/2008/layout/VerticalCurvedList"/>
    <dgm:cxn modelId="{31156069-F7CE-42BE-A873-9BEB28875900}" type="presParOf" srcId="{78A96FC9-3EFE-4C6D-8CE1-B0096775B322}" destId="{7DDE8E38-45CE-4662-BD2B-E94D800BC70E}" srcOrd="0" destOrd="0" presId="urn:microsoft.com/office/officeart/2008/layout/VerticalCurvedList"/>
    <dgm:cxn modelId="{513BBE90-82D3-4FC5-A28A-BA624D25B056}" type="presParOf" srcId="{9F72952D-273C-43C8-8985-3730FE8A97CA}" destId="{EB6606F5-C7A6-4955-B1FD-BA5C9CD4FABA}" srcOrd="5" destOrd="0" presId="urn:microsoft.com/office/officeart/2008/layout/VerticalCurvedList"/>
    <dgm:cxn modelId="{E54EC2B8-6944-4774-B319-AD8D31C07381}" type="presParOf" srcId="{9F72952D-273C-43C8-8985-3730FE8A97CA}" destId="{92D5DF7B-24AA-4215-A42A-C858A864C7CE}" srcOrd="6" destOrd="0" presId="urn:microsoft.com/office/officeart/2008/layout/VerticalCurvedList"/>
    <dgm:cxn modelId="{CF8C72F4-8AB3-47F4-9474-67A4CAEF0093}" type="presParOf" srcId="{92D5DF7B-24AA-4215-A42A-C858A864C7CE}" destId="{61FF8187-4690-48ED-AE21-96BBD8A10A16}" srcOrd="0" destOrd="0" presId="urn:microsoft.com/office/officeart/2008/layout/VerticalCurvedList"/>
    <dgm:cxn modelId="{4C11216E-6A2A-491C-B190-BEFCF9C0AB60}" type="presParOf" srcId="{9F72952D-273C-43C8-8985-3730FE8A97CA}" destId="{1288107E-D825-4B6F-A472-1CA39AC9BB91}" srcOrd="7" destOrd="0" presId="urn:microsoft.com/office/officeart/2008/layout/VerticalCurvedList"/>
    <dgm:cxn modelId="{DC81C904-5A1A-4838-8060-A620C644A420}" type="presParOf" srcId="{9F72952D-273C-43C8-8985-3730FE8A97CA}" destId="{937724B6-4DF7-490E-99DB-14B897693DC1}" srcOrd="8" destOrd="0" presId="urn:microsoft.com/office/officeart/2008/layout/VerticalCurvedList"/>
    <dgm:cxn modelId="{43DE88D4-474A-4C7F-ACFB-2A6130547717}" type="presParOf" srcId="{937724B6-4DF7-490E-99DB-14B897693DC1}" destId="{42794149-C2B5-4051-BBAB-7AB768BCBA63}" srcOrd="0" destOrd="0" presId="urn:microsoft.com/office/officeart/2008/layout/VerticalCurvedList"/>
    <dgm:cxn modelId="{434840B7-E5E9-4245-A176-76E8317757DD}" type="presParOf" srcId="{9F72952D-273C-43C8-8985-3730FE8A97CA}" destId="{B2C642CF-EE40-4AD5-B76D-70FC42323F20}" srcOrd="9" destOrd="0" presId="urn:microsoft.com/office/officeart/2008/layout/VerticalCurvedList"/>
    <dgm:cxn modelId="{F29C1EF8-13F4-4F04-B659-39C179B1A86F}" type="presParOf" srcId="{9F72952D-273C-43C8-8985-3730FE8A97CA}" destId="{0A80EF3D-5797-4BE7-A9A7-DD25EB636C55}" srcOrd="10" destOrd="0" presId="urn:microsoft.com/office/officeart/2008/layout/VerticalCurvedList"/>
    <dgm:cxn modelId="{EA0502FB-2AC3-4A64-80F1-F09B60EACB24}" type="presParOf" srcId="{0A80EF3D-5797-4BE7-A9A7-DD25EB636C55}" destId="{FE6E316F-BF8F-46C0-9E95-0BA0AB950D08}" srcOrd="0" destOrd="0" presId="urn:microsoft.com/office/officeart/2008/layout/VerticalCurvedList"/>
    <dgm:cxn modelId="{28E9D8A4-9496-4EF3-B942-806C7A982ED0}" type="presParOf" srcId="{9F72952D-273C-43C8-8985-3730FE8A97CA}" destId="{4B2AA0EA-3C90-425D-B887-3B67409B8174}" srcOrd="11" destOrd="0" presId="urn:microsoft.com/office/officeart/2008/layout/VerticalCurvedList"/>
    <dgm:cxn modelId="{120CA325-028E-42B0-8CDB-D63AAAB95742}" type="presParOf" srcId="{9F72952D-273C-43C8-8985-3730FE8A97CA}" destId="{282045E0-F3F7-4997-9244-78CB89D073DB}" srcOrd="12" destOrd="0" presId="urn:microsoft.com/office/officeart/2008/layout/VerticalCurvedList"/>
    <dgm:cxn modelId="{8BD9DFC6-95D6-449C-B54C-115520E5488C}" type="presParOf" srcId="{282045E0-F3F7-4997-9244-78CB89D073DB}" destId="{C75DE091-6726-4621-B74C-BAB9396BF65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F59454-1D61-443D-90FF-771680A67182}">
      <dsp:nvSpPr>
        <dsp:cNvPr id="0" name=""/>
        <dsp:cNvSpPr/>
      </dsp:nvSpPr>
      <dsp:spPr>
        <a:xfrm>
          <a:off x="-4655402" y="-713691"/>
          <a:ext cx="5545358" cy="5545358"/>
        </a:xfrm>
        <a:prstGeom prst="blockArc">
          <a:avLst>
            <a:gd name="adj1" fmla="val 18900000"/>
            <a:gd name="adj2" fmla="val 2700000"/>
            <a:gd name="adj3" fmla="val 39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5EC08A-F1D3-40CD-A27F-60A94954E3E9}">
      <dsp:nvSpPr>
        <dsp:cNvPr id="0" name=""/>
        <dsp:cNvSpPr/>
      </dsp:nvSpPr>
      <dsp:spPr>
        <a:xfrm>
          <a:off x="332285" y="216852"/>
          <a:ext cx="8755674" cy="433540"/>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4123"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a:t>Be prepared for them</a:t>
          </a:r>
        </a:p>
      </dsp:txBody>
      <dsp:txXfrm>
        <a:off x="332285" y="216852"/>
        <a:ext cx="8755674" cy="433540"/>
      </dsp:txXfrm>
    </dsp:sp>
    <dsp:sp modelId="{3793E83B-A24A-4D6D-9F4C-30BC03B0845E}">
      <dsp:nvSpPr>
        <dsp:cNvPr id="0" name=""/>
        <dsp:cNvSpPr/>
      </dsp:nvSpPr>
      <dsp:spPr>
        <a:xfrm>
          <a:off x="61323" y="162660"/>
          <a:ext cx="541925" cy="54192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750DC8F1-DF0A-4F6D-B669-FFA19139D4AD}">
      <dsp:nvSpPr>
        <dsp:cNvPr id="0" name=""/>
        <dsp:cNvSpPr/>
      </dsp:nvSpPr>
      <dsp:spPr>
        <a:xfrm>
          <a:off x="688902" y="867080"/>
          <a:ext cx="8399058" cy="433540"/>
        </a:xfrm>
        <a:prstGeom prst="rect">
          <a:avLst/>
        </a:prstGeom>
        <a:gradFill rotWithShape="0">
          <a:gsLst>
            <a:gs pos="0">
              <a:schemeClr val="accent4">
                <a:hueOff val="1960178"/>
                <a:satOff val="-8155"/>
                <a:lumOff val="1922"/>
                <a:alphaOff val="0"/>
                <a:lumMod val="110000"/>
                <a:satMod val="105000"/>
                <a:tint val="67000"/>
              </a:schemeClr>
            </a:gs>
            <a:gs pos="50000">
              <a:schemeClr val="accent4">
                <a:hueOff val="1960178"/>
                <a:satOff val="-8155"/>
                <a:lumOff val="1922"/>
                <a:alphaOff val="0"/>
                <a:lumMod val="105000"/>
                <a:satMod val="103000"/>
                <a:tint val="73000"/>
              </a:schemeClr>
            </a:gs>
            <a:gs pos="100000">
              <a:schemeClr val="accent4">
                <a:hueOff val="1960178"/>
                <a:satOff val="-8155"/>
                <a:lumOff val="1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4123"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a:t>Make them feel welcomed</a:t>
          </a:r>
        </a:p>
      </dsp:txBody>
      <dsp:txXfrm>
        <a:off x="688902" y="867080"/>
        <a:ext cx="8399058" cy="433540"/>
      </dsp:txXfrm>
    </dsp:sp>
    <dsp:sp modelId="{7DDE8E38-45CE-4662-BD2B-E94D800BC70E}">
      <dsp:nvSpPr>
        <dsp:cNvPr id="0" name=""/>
        <dsp:cNvSpPr/>
      </dsp:nvSpPr>
      <dsp:spPr>
        <a:xfrm>
          <a:off x="417939" y="812888"/>
          <a:ext cx="541925" cy="54192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1960178"/>
              <a:satOff val="-8155"/>
              <a:lumOff val="1922"/>
              <a:alphaOff val="0"/>
            </a:schemeClr>
          </a:solidFill>
          <a:prstDash val="solid"/>
          <a:miter lim="800000"/>
        </a:ln>
        <a:effectLst/>
      </dsp:spPr>
      <dsp:style>
        <a:lnRef idx="1">
          <a:scrgbClr r="0" g="0" b="0"/>
        </a:lnRef>
        <a:fillRef idx="2">
          <a:scrgbClr r="0" g="0" b="0"/>
        </a:fillRef>
        <a:effectRef idx="0">
          <a:scrgbClr r="0" g="0" b="0"/>
        </a:effectRef>
        <a:fontRef idx="minor"/>
      </dsp:style>
    </dsp:sp>
    <dsp:sp modelId="{EB6606F5-C7A6-4955-B1FD-BA5C9CD4FABA}">
      <dsp:nvSpPr>
        <dsp:cNvPr id="0" name=""/>
        <dsp:cNvSpPr/>
      </dsp:nvSpPr>
      <dsp:spPr>
        <a:xfrm>
          <a:off x="851974" y="1517309"/>
          <a:ext cx="8235986" cy="433540"/>
        </a:xfrm>
        <a:prstGeom prst="rect">
          <a:avLst/>
        </a:prstGeom>
        <a:gradFill rotWithShape="0">
          <a:gsLst>
            <a:gs pos="0">
              <a:schemeClr val="accent4">
                <a:hueOff val="3920356"/>
                <a:satOff val="-16311"/>
                <a:lumOff val="3843"/>
                <a:alphaOff val="0"/>
                <a:lumMod val="110000"/>
                <a:satMod val="105000"/>
                <a:tint val="67000"/>
              </a:schemeClr>
            </a:gs>
            <a:gs pos="50000">
              <a:schemeClr val="accent4">
                <a:hueOff val="3920356"/>
                <a:satOff val="-16311"/>
                <a:lumOff val="3843"/>
                <a:alphaOff val="0"/>
                <a:lumMod val="105000"/>
                <a:satMod val="103000"/>
                <a:tint val="73000"/>
              </a:schemeClr>
            </a:gs>
            <a:gs pos="100000">
              <a:schemeClr val="accent4">
                <a:hueOff val="3920356"/>
                <a:satOff val="-16311"/>
                <a:lumOff val="3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4123"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a:t>Provide good training</a:t>
          </a:r>
        </a:p>
      </dsp:txBody>
      <dsp:txXfrm>
        <a:off x="851974" y="1517309"/>
        <a:ext cx="8235986" cy="433540"/>
      </dsp:txXfrm>
    </dsp:sp>
    <dsp:sp modelId="{61FF8187-4690-48ED-AE21-96BBD8A10A16}">
      <dsp:nvSpPr>
        <dsp:cNvPr id="0" name=""/>
        <dsp:cNvSpPr/>
      </dsp:nvSpPr>
      <dsp:spPr>
        <a:xfrm>
          <a:off x="581011" y="1463116"/>
          <a:ext cx="541925" cy="54192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3920356"/>
              <a:satOff val="-16311"/>
              <a:lumOff val="3843"/>
              <a:alphaOff val="0"/>
            </a:schemeClr>
          </a:solidFill>
          <a:prstDash val="solid"/>
          <a:miter lim="800000"/>
        </a:ln>
        <a:effectLst/>
      </dsp:spPr>
      <dsp:style>
        <a:lnRef idx="1">
          <a:scrgbClr r="0" g="0" b="0"/>
        </a:lnRef>
        <a:fillRef idx="2">
          <a:scrgbClr r="0" g="0" b="0"/>
        </a:fillRef>
        <a:effectRef idx="0">
          <a:scrgbClr r="0" g="0" b="0"/>
        </a:effectRef>
        <a:fontRef idx="minor"/>
      </dsp:style>
    </dsp:sp>
    <dsp:sp modelId="{1288107E-D825-4B6F-A472-1CA39AC9BB91}">
      <dsp:nvSpPr>
        <dsp:cNvPr id="0" name=""/>
        <dsp:cNvSpPr/>
      </dsp:nvSpPr>
      <dsp:spPr>
        <a:xfrm>
          <a:off x="851974" y="2167125"/>
          <a:ext cx="8235986" cy="433540"/>
        </a:xfrm>
        <a:prstGeom prst="rect">
          <a:avLst/>
        </a:prstGeom>
        <a:gradFill rotWithShape="0">
          <a:gsLst>
            <a:gs pos="0">
              <a:schemeClr val="accent4">
                <a:hueOff val="5880535"/>
                <a:satOff val="-24466"/>
                <a:lumOff val="5765"/>
                <a:alphaOff val="0"/>
                <a:lumMod val="110000"/>
                <a:satMod val="105000"/>
                <a:tint val="67000"/>
              </a:schemeClr>
            </a:gs>
            <a:gs pos="50000">
              <a:schemeClr val="accent4">
                <a:hueOff val="5880535"/>
                <a:satOff val="-24466"/>
                <a:lumOff val="5765"/>
                <a:alphaOff val="0"/>
                <a:lumMod val="105000"/>
                <a:satMod val="103000"/>
                <a:tint val="73000"/>
              </a:schemeClr>
            </a:gs>
            <a:gs pos="100000">
              <a:schemeClr val="accent4">
                <a:hueOff val="5880535"/>
                <a:satOff val="-24466"/>
                <a:lumOff val="5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4123"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a:t>Involve them in interesting activities</a:t>
          </a:r>
        </a:p>
      </dsp:txBody>
      <dsp:txXfrm>
        <a:off x="851974" y="2167125"/>
        <a:ext cx="8235986" cy="433540"/>
      </dsp:txXfrm>
    </dsp:sp>
    <dsp:sp modelId="{42794149-C2B5-4051-BBAB-7AB768BCBA63}">
      <dsp:nvSpPr>
        <dsp:cNvPr id="0" name=""/>
        <dsp:cNvSpPr/>
      </dsp:nvSpPr>
      <dsp:spPr>
        <a:xfrm>
          <a:off x="581011" y="2112932"/>
          <a:ext cx="541925" cy="54192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5880535"/>
              <a:satOff val="-24466"/>
              <a:lumOff val="5765"/>
              <a:alphaOff val="0"/>
            </a:schemeClr>
          </a:solidFill>
          <a:prstDash val="solid"/>
          <a:miter lim="800000"/>
        </a:ln>
        <a:effectLst/>
      </dsp:spPr>
      <dsp:style>
        <a:lnRef idx="1">
          <a:scrgbClr r="0" g="0" b="0"/>
        </a:lnRef>
        <a:fillRef idx="2">
          <a:scrgbClr r="0" g="0" b="0"/>
        </a:fillRef>
        <a:effectRef idx="0">
          <a:scrgbClr r="0" g="0" b="0"/>
        </a:effectRef>
        <a:fontRef idx="minor"/>
      </dsp:style>
    </dsp:sp>
    <dsp:sp modelId="{B2C642CF-EE40-4AD5-B76D-70FC42323F20}">
      <dsp:nvSpPr>
        <dsp:cNvPr id="0" name=""/>
        <dsp:cNvSpPr/>
      </dsp:nvSpPr>
      <dsp:spPr>
        <a:xfrm>
          <a:off x="688902" y="2817353"/>
          <a:ext cx="8399058" cy="433540"/>
        </a:xfrm>
        <a:prstGeom prst="rect">
          <a:avLst/>
        </a:prstGeom>
        <a:gradFill rotWithShape="0">
          <a:gsLst>
            <a:gs pos="0">
              <a:schemeClr val="accent4">
                <a:hueOff val="7840713"/>
                <a:satOff val="-32622"/>
                <a:lumOff val="7686"/>
                <a:alphaOff val="0"/>
                <a:lumMod val="110000"/>
                <a:satMod val="105000"/>
                <a:tint val="67000"/>
              </a:schemeClr>
            </a:gs>
            <a:gs pos="50000">
              <a:schemeClr val="accent4">
                <a:hueOff val="7840713"/>
                <a:satOff val="-32622"/>
                <a:lumOff val="7686"/>
                <a:alphaOff val="0"/>
                <a:lumMod val="105000"/>
                <a:satMod val="103000"/>
                <a:tint val="73000"/>
              </a:schemeClr>
            </a:gs>
            <a:gs pos="100000">
              <a:schemeClr val="accent4">
                <a:hueOff val="7840713"/>
                <a:satOff val="-32622"/>
                <a:lumOff val="768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4123"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a:t>Communicate time requirements ahead of time</a:t>
          </a:r>
        </a:p>
      </dsp:txBody>
      <dsp:txXfrm>
        <a:off x="688902" y="2817353"/>
        <a:ext cx="8399058" cy="433540"/>
      </dsp:txXfrm>
    </dsp:sp>
    <dsp:sp modelId="{FE6E316F-BF8F-46C0-9E95-0BA0AB950D08}">
      <dsp:nvSpPr>
        <dsp:cNvPr id="0" name=""/>
        <dsp:cNvSpPr/>
      </dsp:nvSpPr>
      <dsp:spPr>
        <a:xfrm>
          <a:off x="417939" y="2763161"/>
          <a:ext cx="541925" cy="54192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7840713"/>
              <a:satOff val="-32622"/>
              <a:lumOff val="7686"/>
              <a:alphaOff val="0"/>
            </a:schemeClr>
          </a:solidFill>
          <a:prstDash val="solid"/>
          <a:miter lim="800000"/>
        </a:ln>
        <a:effectLst/>
      </dsp:spPr>
      <dsp:style>
        <a:lnRef idx="1">
          <a:scrgbClr r="0" g="0" b="0"/>
        </a:lnRef>
        <a:fillRef idx="2">
          <a:scrgbClr r="0" g="0" b="0"/>
        </a:fillRef>
        <a:effectRef idx="0">
          <a:scrgbClr r="0" g="0" b="0"/>
        </a:effectRef>
        <a:fontRef idx="minor"/>
      </dsp:style>
    </dsp:sp>
    <dsp:sp modelId="{4B2AA0EA-3C90-425D-B887-3B67409B8174}">
      <dsp:nvSpPr>
        <dsp:cNvPr id="0" name=""/>
        <dsp:cNvSpPr/>
      </dsp:nvSpPr>
      <dsp:spPr>
        <a:xfrm>
          <a:off x="332285" y="3467582"/>
          <a:ext cx="8755674" cy="433540"/>
        </a:xfrm>
        <a:prstGeom prst="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4123"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a:t>Communicate on a regular basis</a:t>
          </a:r>
        </a:p>
      </dsp:txBody>
      <dsp:txXfrm>
        <a:off x="332285" y="3467582"/>
        <a:ext cx="8755674" cy="433540"/>
      </dsp:txXfrm>
    </dsp:sp>
    <dsp:sp modelId="{C75DE091-6726-4621-B74C-BAB9396BF65F}">
      <dsp:nvSpPr>
        <dsp:cNvPr id="0" name=""/>
        <dsp:cNvSpPr/>
      </dsp:nvSpPr>
      <dsp:spPr>
        <a:xfrm>
          <a:off x="61323" y="3413389"/>
          <a:ext cx="541925" cy="54192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9800891"/>
              <a:satOff val="-40777"/>
              <a:lumOff val="9608"/>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B7BD89-CCC3-4CE4-B676-243EB9678253}" type="datetimeFigureOut">
              <a:rPr lang="en-US" smtClean="0"/>
              <a:t>1/25/2020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06D31B-8E6A-4E38-A047-6B202B9D41B3}" type="slidenum">
              <a:rPr lang="en-US" smtClean="0"/>
              <a:t>‹#›</a:t>
            </a:fld>
            <a:endParaRPr lang="en-US"/>
          </a:p>
        </p:txBody>
      </p:sp>
    </p:spTree>
    <p:extLst>
      <p:ext uri="{BB962C8B-B14F-4D97-AF65-F5344CB8AC3E}">
        <p14:creationId xmlns:p14="http://schemas.microsoft.com/office/powerpoint/2010/main" val="2741152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a:t>
            </a:r>
            <a:r>
              <a:rPr lang="en-US" baseline="30000" dirty="0"/>
              <a:t>th</a:t>
            </a:r>
            <a:r>
              <a:rPr lang="en-US" dirty="0"/>
              <a:t> PPT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06D31B-8E6A-4E38-A047-6B202B9D41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3339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Nominations Committee solicits candidates for the Board of Directors and the Technologist of the Year Award. The committee ensures that candidates meet the requirements to serve on the Board of Directors as well as qualify for technologist of the year. The committee prepares the OSRT ballot and counts the votes.</a:t>
            </a:r>
          </a:p>
          <a:p>
            <a:r>
              <a:rPr lang="en-US" dirty="0"/>
              <a:t>Time Commitment: One to two hours per month.</a:t>
            </a:r>
          </a:p>
        </p:txBody>
      </p:sp>
      <p:sp>
        <p:nvSpPr>
          <p:cNvPr id="4" name="Slide Number Placeholder 3"/>
          <p:cNvSpPr>
            <a:spLocks noGrp="1"/>
          </p:cNvSpPr>
          <p:nvPr>
            <p:ph type="sldNum" sz="quarter" idx="10"/>
          </p:nvPr>
        </p:nvSpPr>
        <p:spPr/>
        <p:txBody>
          <a:bodyPr/>
          <a:lstStyle/>
          <a:p>
            <a:fld id="{9A06D31B-8E6A-4E38-A047-6B202B9D41B3}" type="slidenum">
              <a:rPr lang="en-US" smtClean="0"/>
              <a:t>12</a:t>
            </a:fld>
            <a:endParaRPr lang="en-US"/>
          </a:p>
        </p:txBody>
      </p:sp>
    </p:spTree>
    <p:extLst>
      <p:ext uri="{BB962C8B-B14F-4D97-AF65-F5344CB8AC3E}">
        <p14:creationId xmlns:p14="http://schemas.microsoft.com/office/powerpoint/2010/main" val="475296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Quiz Bowl Committee revises all quiz bowl questions, updates the team application in collaboration with the web editors. They work with the executive secretary and program directors to determine team member eligibility. They also create the competition brackets; create the competition question rounds along with extra questions; solicit volunteer moderators, judges, scorekeepers, and sergeant-at-arms; and provide all needed information to the appropriate volunteers.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Time Commitment: Committee members meet two to three times per year for two to three hours each. Volunteers need to be at the advisor meeting at the annual meeting. They will spend the entire day at the quiz bowl competition (set-up takes about two hours and the competition about eight hours). Co-chairs spend an additional 20 to 30 hours setting up the competition.</a:t>
            </a:r>
          </a:p>
          <a:p>
            <a:endParaRPr lang="en-US" dirty="0"/>
          </a:p>
        </p:txBody>
      </p:sp>
      <p:sp>
        <p:nvSpPr>
          <p:cNvPr id="4" name="Slide Number Placeholder 3"/>
          <p:cNvSpPr>
            <a:spLocks noGrp="1"/>
          </p:cNvSpPr>
          <p:nvPr>
            <p:ph type="sldNum" sz="quarter" idx="10"/>
          </p:nvPr>
        </p:nvSpPr>
        <p:spPr/>
        <p:txBody>
          <a:bodyPr/>
          <a:lstStyle/>
          <a:p>
            <a:fld id="{9A06D31B-8E6A-4E38-A047-6B202B9D41B3}" type="slidenum">
              <a:rPr lang="en-US" smtClean="0"/>
              <a:t>13</a:t>
            </a:fld>
            <a:endParaRPr lang="en-US"/>
          </a:p>
        </p:txBody>
      </p:sp>
    </p:spTree>
    <p:extLst>
      <p:ext uri="{BB962C8B-B14F-4D97-AF65-F5344CB8AC3E}">
        <p14:creationId xmlns:p14="http://schemas.microsoft.com/office/powerpoint/2010/main" val="3898285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Education – Technology and Innovations Task Force was implemented to investigate new methodologies to enhance the engagement of the members of the OSRT through the use of new technology and innovations.</a:t>
            </a:r>
          </a:p>
          <a:p>
            <a:r>
              <a:rPr lang="en-US" dirty="0"/>
              <a:t>Time Commitment: Two to five hours per month.</a:t>
            </a:r>
          </a:p>
        </p:txBody>
      </p:sp>
      <p:sp>
        <p:nvSpPr>
          <p:cNvPr id="4" name="Slide Number Placeholder 3"/>
          <p:cNvSpPr>
            <a:spLocks noGrp="1"/>
          </p:cNvSpPr>
          <p:nvPr>
            <p:ph type="sldNum" sz="quarter" idx="10"/>
          </p:nvPr>
        </p:nvSpPr>
        <p:spPr/>
        <p:txBody>
          <a:bodyPr/>
          <a:lstStyle/>
          <a:p>
            <a:fld id="{9A06D31B-8E6A-4E38-A047-6B202B9D41B3}" type="slidenum">
              <a:rPr lang="en-US" smtClean="0"/>
              <a:t>14</a:t>
            </a:fld>
            <a:endParaRPr lang="en-US"/>
          </a:p>
        </p:txBody>
      </p:sp>
    </p:spTree>
    <p:extLst>
      <p:ext uri="{BB962C8B-B14F-4D97-AF65-F5344CB8AC3E}">
        <p14:creationId xmlns:p14="http://schemas.microsoft.com/office/powerpoint/2010/main" val="1747393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editor is responsible for producing the Cardinal Rays Newsletter. The editor solicits articles from members and students. Once received, the articles are edited and assembled in Publisher for distribution to the members and students bimonthly.</a:t>
            </a:r>
          </a:p>
          <a:p>
            <a:r>
              <a:rPr lang="en-US" dirty="0"/>
              <a:t>Time Commitment: Time spent varies from ten to twenty hours per month.</a:t>
            </a:r>
          </a:p>
          <a:p>
            <a:endParaRPr lang="en-US" dirty="0"/>
          </a:p>
        </p:txBody>
      </p:sp>
      <p:sp>
        <p:nvSpPr>
          <p:cNvPr id="4" name="Slide Number Placeholder 3"/>
          <p:cNvSpPr>
            <a:spLocks noGrp="1"/>
          </p:cNvSpPr>
          <p:nvPr>
            <p:ph type="sldNum" sz="quarter" idx="10"/>
          </p:nvPr>
        </p:nvSpPr>
        <p:spPr/>
        <p:txBody>
          <a:bodyPr/>
          <a:lstStyle/>
          <a:p>
            <a:fld id="{9A06D31B-8E6A-4E38-A047-6B202B9D41B3}" type="slidenum">
              <a:rPr lang="en-US" smtClean="0"/>
              <a:t>15</a:t>
            </a:fld>
            <a:endParaRPr lang="en-US"/>
          </a:p>
        </p:txBody>
      </p:sp>
    </p:spTree>
    <p:extLst>
      <p:ext uri="{BB962C8B-B14F-4D97-AF65-F5344CB8AC3E}">
        <p14:creationId xmlns:p14="http://schemas.microsoft.com/office/powerpoint/2010/main" val="964247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historian maintains OSRT historical records and items. The historian prepares a display of historical documents for the annual meetings.</a:t>
            </a:r>
          </a:p>
          <a:p>
            <a:r>
              <a:rPr lang="en-US" dirty="0"/>
              <a:t>Time Commitment: One hour per month.</a:t>
            </a:r>
          </a:p>
        </p:txBody>
      </p:sp>
      <p:sp>
        <p:nvSpPr>
          <p:cNvPr id="4" name="Slide Number Placeholder 3"/>
          <p:cNvSpPr>
            <a:spLocks noGrp="1"/>
          </p:cNvSpPr>
          <p:nvPr>
            <p:ph type="sldNum" sz="quarter" idx="10"/>
          </p:nvPr>
        </p:nvSpPr>
        <p:spPr/>
        <p:txBody>
          <a:bodyPr/>
          <a:lstStyle/>
          <a:p>
            <a:fld id="{9A06D31B-8E6A-4E38-A047-6B202B9D41B3}" type="slidenum">
              <a:rPr lang="en-US" smtClean="0"/>
              <a:t>16</a:t>
            </a:fld>
            <a:endParaRPr lang="en-US"/>
          </a:p>
        </p:txBody>
      </p:sp>
    </p:spTree>
    <p:extLst>
      <p:ext uri="{BB962C8B-B14F-4D97-AF65-F5344CB8AC3E}">
        <p14:creationId xmlns:p14="http://schemas.microsoft.com/office/powerpoint/2010/main" val="3328875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Parliamentarian presides over OSRT Board and business sessions.</a:t>
            </a:r>
          </a:p>
          <a:p>
            <a:r>
              <a:rPr lang="en-US" dirty="0"/>
              <a:t>Time Commitment: Forty hours per year.</a:t>
            </a:r>
          </a:p>
        </p:txBody>
      </p:sp>
      <p:sp>
        <p:nvSpPr>
          <p:cNvPr id="4" name="Slide Number Placeholder 3"/>
          <p:cNvSpPr>
            <a:spLocks noGrp="1"/>
          </p:cNvSpPr>
          <p:nvPr>
            <p:ph type="sldNum" sz="quarter" idx="10"/>
          </p:nvPr>
        </p:nvSpPr>
        <p:spPr/>
        <p:txBody>
          <a:bodyPr/>
          <a:lstStyle/>
          <a:p>
            <a:fld id="{9A06D31B-8E6A-4E38-A047-6B202B9D41B3}" type="slidenum">
              <a:rPr lang="en-US" smtClean="0"/>
              <a:t>17</a:t>
            </a:fld>
            <a:endParaRPr lang="en-US"/>
          </a:p>
        </p:txBody>
      </p:sp>
    </p:spTree>
    <p:extLst>
      <p:ext uri="{BB962C8B-B14F-4D97-AF65-F5344CB8AC3E}">
        <p14:creationId xmlns:p14="http://schemas.microsoft.com/office/powerpoint/2010/main" val="2670032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duties of the Photographer entail taking pictures at the annual meeting. After the annual meeting, pictures are saved to a CD and sent to the web editor(s) and historian.</a:t>
            </a:r>
          </a:p>
          <a:p>
            <a:r>
              <a:rPr lang="en-US" dirty="0"/>
              <a:t>Time Commitment: Two to four hours during the annual meeting.</a:t>
            </a:r>
          </a:p>
        </p:txBody>
      </p:sp>
      <p:sp>
        <p:nvSpPr>
          <p:cNvPr id="4" name="Slide Number Placeholder 3"/>
          <p:cNvSpPr>
            <a:spLocks noGrp="1"/>
          </p:cNvSpPr>
          <p:nvPr>
            <p:ph type="sldNum" sz="quarter" idx="10"/>
          </p:nvPr>
        </p:nvSpPr>
        <p:spPr/>
        <p:txBody>
          <a:bodyPr/>
          <a:lstStyle/>
          <a:p>
            <a:fld id="{9A06D31B-8E6A-4E38-A047-6B202B9D41B3}" type="slidenum">
              <a:rPr lang="en-US" smtClean="0"/>
              <a:t>18</a:t>
            </a:fld>
            <a:endParaRPr lang="en-US"/>
          </a:p>
        </p:txBody>
      </p:sp>
    </p:spTree>
    <p:extLst>
      <p:ext uri="{BB962C8B-B14F-4D97-AF65-F5344CB8AC3E}">
        <p14:creationId xmlns:p14="http://schemas.microsoft.com/office/powerpoint/2010/main" val="842201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recording secretary records the board of director meeting minutes. The recording secretary also completes the Annual Report to the Membership Form.</a:t>
            </a:r>
          </a:p>
          <a:p>
            <a:r>
              <a:rPr lang="en-US" dirty="0"/>
              <a:t>Time Commitment: Five hours per month.</a:t>
            </a:r>
          </a:p>
          <a:p>
            <a:endParaRPr lang="en-US" dirty="0"/>
          </a:p>
        </p:txBody>
      </p:sp>
      <p:sp>
        <p:nvSpPr>
          <p:cNvPr id="4" name="Slide Number Placeholder 3"/>
          <p:cNvSpPr>
            <a:spLocks noGrp="1"/>
          </p:cNvSpPr>
          <p:nvPr>
            <p:ph type="sldNum" sz="quarter" idx="10"/>
          </p:nvPr>
        </p:nvSpPr>
        <p:spPr/>
        <p:txBody>
          <a:bodyPr/>
          <a:lstStyle/>
          <a:p>
            <a:fld id="{9A06D31B-8E6A-4E38-A047-6B202B9D41B3}" type="slidenum">
              <a:rPr lang="en-US" smtClean="0"/>
              <a:t>19</a:t>
            </a:fld>
            <a:endParaRPr lang="en-US"/>
          </a:p>
        </p:txBody>
      </p:sp>
    </p:spTree>
    <p:extLst>
      <p:ext uri="{BB962C8B-B14F-4D97-AF65-F5344CB8AC3E}">
        <p14:creationId xmlns:p14="http://schemas.microsoft.com/office/powerpoint/2010/main" val="2048319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resolutions and bylaws appointee is responsible for maintaining and disseminating current copies of the Bylaws and Procedure Manual to the Board of Directors and makes recommendations to the Board of Directors regarding Bylaws and Procedure Manual changes as appropriate.</a:t>
            </a:r>
          </a:p>
          <a:p>
            <a:r>
              <a:rPr lang="en-US" dirty="0"/>
              <a:t>Time Commitment: Approximately five hours per year.</a:t>
            </a:r>
          </a:p>
        </p:txBody>
      </p:sp>
      <p:sp>
        <p:nvSpPr>
          <p:cNvPr id="4" name="Slide Number Placeholder 3"/>
          <p:cNvSpPr>
            <a:spLocks noGrp="1"/>
          </p:cNvSpPr>
          <p:nvPr>
            <p:ph type="sldNum" sz="quarter" idx="10"/>
          </p:nvPr>
        </p:nvSpPr>
        <p:spPr/>
        <p:txBody>
          <a:bodyPr/>
          <a:lstStyle/>
          <a:p>
            <a:fld id="{9A06D31B-8E6A-4E38-A047-6B202B9D41B3}" type="slidenum">
              <a:rPr lang="en-US" smtClean="0"/>
              <a:t>20</a:t>
            </a:fld>
            <a:endParaRPr lang="en-US"/>
          </a:p>
        </p:txBody>
      </p:sp>
    </p:spTree>
    <p:extLst>
      <p:ext uri="{BB962C8B-B14F-4D97-AF65-F5344CB8AC3E}">
        <p14:creationId xmlns:p14="http://schemas.microsoft.com/office/powerpoint/2010/main" val="4024767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Student Liaison Appointee is responsible for updating the Student Leadership Program application in collaboration with the web editors and executive secretary, reviewing completed applications for student eligibility, compiling executive committee rankings and communicating with applicants. The liaison is the primary communicator with all student directors and interns and works with them regarding content and presentation of content for the annual meeting student open forum.</a:t>
            </a:r>
          </a:p>
          <a:p>
            <a:r>
              <a:rPr lang="en-US" dirty="0"/>
              <a:t>Time Commitment: One to two hours per month.</a:t>
            </a:r>
          </a:p>
          <a:p>
            <a:endParaRPr lang="en-US" dirty="0"/>
          </a:p>
        </p:txBody>
      </p:sp>
      <p:sp>
        <p:nvSpPr>
          <p:cNvPr id="4" name="Slide Number Placeholder 3"/>
          <p:cNvSpPr>
            <a:spLocks noGrp="1"/>
          </p:cNvSpPr>
          <p:nvPr>
            <p:ph type="sldNum" sz="quarter" idx="10"/>
          </p:nvPr>
        </p:nvSpPr>
        <p:spPr/>
        <p:txBody>
          <a:bodyPr/>
          <a:lstStyle/>
          <a:p>
            <a:fld id="{9A06D31B-8E6A-4E38-A047-6B202B9D41B3}" type="slidenum">
              <a:rPr lang="en-US" smtClean="0"/>
              <a:t>21</a:t>
            </a:fld>
            <a:endParaRPr lang="en-US"/>
          </a:p>
        </p:txBody>
      </p:sp>
    </p:spTree>
    <p:extLst>
      <p:ext uri="{BB962C8B-B14F-4D97-AF65-F5344CB8AC3E}">
        <p14:creationId xmlns:p14="http://schemas.microsoft.com/office/powerpoint/2010/main" val="2145980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on a board is like being in a huddle of quarterbacks. All</a:t>
            </a:r>
            <a:r>
              <a:rPr lang="en-US" baseline="0" dirty="0"/>
              <a:t> have leadership qualities, but the primary quarterback is either the President, representing the society while the Senior Chair of the Board represents the OSRT Board.</a:t>
            </a:r>
          </a:p>
          <a:p>
            <a:r>
              <a:rPr lang="en-US" baseline="0" dirty="0"/>
              <a:t>All committee members and volunteers eventually report to one of these two individuals. </a:t>
            </a:r>
            <a:endParaRPr lang="en-US" dirty="0"/>
          </a:p>
        </p:txBody>
      </p:sp>
      <p:sp>
        <p:nvSpPr>
          <p:cNvPr id="4" name="Slide Number Placeholder 3"/>
          <p:cNvSpPr>
            <a:spLocks noGrp="1"/>
          </p:cNvSpPr>
          <p:nvPr>
            <p:ph type="sldNum" sz="quarter" idx="10"/>
          </p:nvPr>
        </p:nvSpPr>
        <p:spPr/>
        <p:txBody>
          <a:bodyPr/>
          <a:lstStyle/>
          <a:p>
            <a:fld id="{9A06D31B-8E6A-4E38-A047-6B202B9D41B3}" type="slidenum">
              <a:rPr lang="en-US" smtClean="0"/>
              <a:t>2</a:t>
            </a:fld>
            <a:endParaRPr lang="en-US"/>
          </a:p>
        </p:txBody>
      </p:sp>
    </p:spTree>
    <p:extLst>
      <p:ext uri="{BB962C8B-B14F-4D97-AF65-F5344CB8AC3E}">
        <p14:creationId xmlns:p14="http://schemas.microsoft.com/office/powerpoint/2010/main" val="1930997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Survey Appointee is responsible for updating, administering, and analyzing the results of the annual membership survey. To do this, the appointees revises the survey with direction from the Board of Directors; updates the survey recipient addresses with direction from the executive secretary; administers the survey to OSRT members; compiles and does a preliminary analysis of the results that are presented to the Board of Directors.</a:t>
            </a:r>
          </a:p>
          <a:p>
            <a:r>
              <a:rPr lang="en-US" dirty="0"/>
              <a:t>Time Commitment: Approximately two hours in February and March.</a:t>
            </a:r>
          </a:p>
        </p:txBody>
      </p:sp>
      <p:sp>
        <p:nvSpPr>
          <p:cNvPr id="4" name="Slide Number Placeholder 3"/>
          <p:cNvSpPr>
            <a:spLocks noGrp="1"/>
          </p:cNvSpPr>
          <p:nvPr>
            <p:ph type="sldNum" sz="quarter" idx="10"/>
          </p:nvPr>
        </p:nvSpPr>
        <p:spPr/>
        <p:txBody>
          <a:bodyPr/>
          <a:lstStyle/>
          <a:p>
            <a:fld id="{9A06D31B-8E6A-4E38-A047-6B202B9D41B3}" type="slidenum">
              <a:rPr lang="en-US" smtClean="0"/>
              <a:t>22</a:t>
            </a:fld>
            <a:endParaRPr lang="en-US"/>
          </a:p>
        </p:txBody>
      </p:sp>
    </p:spTree>
    <p:extLst>
      <p:ext uri="{BB962C8B-B14F-4D97-AF65-F5344CB8AC3E}">
        <p14:creationId xmlns:p14="http://schemas.microsoft.com/office/powerpoint/2010/main" val="1595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lets look at a short video clip that succinctly identifies the top ten characteristics to being a successful board member. Afterwards, think about your personal experiences you have had on a board, or what you anticipate being your strength and areas for improvement and we will talk about them. </a:t>
            </a:r>
          </a:p>
          <a:p>
            <a:r>
              <a:rPr lang="en-US" dirty="0"/>
              <a:t>What comments or concerns do you have as you move forward, serving either on an OSRT committee or the Board of Directors?</a:t>
            </a:r>
          </a:p>
          <a:p>
            <a:r>
              <a:rPr lang="en-US" dirty="0"/>
              <a:t>What do you perceive as a strength you bring to the OSRT?</a:t>
            </a:r>
          </a:p>
          <a:p>
            <a:r>
              <a:rPr lang="en-US" dirty="0"/>
              <a:t>What areas do you need some work to improve upon?</a:t>
            </a:r>
          </a:p>
          <a:p>
            <a:endParaRPr lang="en-US" dirty="0"/>
          </a:p>
        </p:txBody>
      </p:sp>
      <p:sp>
        <p:nvSpPr>
          <p:cNvPr id="4" name="Slide Number Placeholder 3"/>
          <p:cNvSpPr>
            <a:spLocks noGrp="1"/>
          </p:cNvSpPr>
          <p:nvPr>
            <p:ph type="sldNum" sz="quarter" idx="10"/>
          </p:nvPr>
        </p:nvSpPr>
        <p:spPr/>
        <p:txBody>
          <a:bodyPr/>
          <a:lstStyle/>
          <a:p>
            <a:fld id="{9A06D31B-8E6A-4E38-A047-6B202B9D41B3}" type="slidenum">
              <a:rPr lang="en-US" smtClean="0"/>
              <a:t>26</a:t>
            </a:fld>
            <a:endParaRPr lang="en-US"/>
          </a:p>
        </p:txBody>
      </p:sp>
    </p:spTree>
    <p:extLst>
      <p:ext uri="{BB962C8B-B14F-4D97-AF65-F5344CB8AC3E}">
        <p14:creationId xmlns:p14="http://schemas.microsoft.com/office/powerpoint/2010/main" val="955459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06D31B-8E6A-4E38-A047-6B202B9D41B3}" type="slidenum">
              <a:rPr lang="en-US" smtClean="0"/>
              <a:t>3</a:t>
            </a:fld>
            <a:endParaRPr lang="en-US"/>
          </a:p>
        </p:txBody>
      </p:sp>
    </p:spTree>
    <p:extLst>
      <p:ext uri="{BB962C8B-B14F-4D97-AF65-F5344CB8AC3E}">
        <p14:creationId xmlns:p14="http://schemas.microsoft.com/office/powerpoint/2010/main" val="1433110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want their causes to generate major positive impact. This means implementing great programs, meaningful fund raising and attracting more amazing volunteers. They are driven by the bottom line: results.</a:t>
            </a:r>
          </a:p>
          <a:p>
            <a:r>
              <a:rPr lang="en-US" dirty="0"/>
              <a:t>People bring their best to work, so they should bring their best to their volunteer effort. Mix that professionalism with passion and the result is impressive.</a:t>
            </a:r>
          </a:p>
          <a:p>
            <a:r>
              <a:rPr lang="en-US" dirty="0"/>
              <a:t>Most non-profits run on lean budgets. The upside of this is you need to throw open the doors of your organization. You need to invite in others. In fact, you need an entire eco-system of excellence to emerge. And the best volunteers understand this and work with the non-profit’s leadership to identify, cultivate and realize highly value-added partnerships. </a:t>
            </a:r>
          </a:p>
          <a:p>
            <a:r>
              <a:rPr lang="en-US" dirty="0"/>
              <a:t>They stick to their commitments. They have a zero-flake factor. If they say they will contribute something specific, they do their absolute best to make it happen. They are problem solvers and hack, tinker and persist till they find a way forward.</a:t>
            </a:r>
          </a:p>
          <a:p>
            <a:r>
              <a:rPr lang="en-US" dirty="0"/>
              <a:t>Amazing volunteers have no off switch. They always find a way to spread the word. It may be as simple as asking their friends to follow their organization on Twitter, Facebook or Linked-in. They may find ways to bring visibility to the story in corporate newsletters, local radio shows and newspapers. They create speaking opportunities to demonstrate thought leadership in classrooms. They strengthen the tribe by enlisting their best and brightest friends, family and professional relationships. The purpose and passion for the mission integrates into their daily lives.</a:t>
            </a:r>
          </a:p>
          <a:p>
            <a:r>
              <a:rPr lang="en-US" dirty="0"/>
              <a:t>They are the original energy drink. You feel amped when collaborating with these folks. When the different volunteers get together it is magical. Friendships form, fun is present, and it feels like family.</a:t>
            </a:r>
          </a:p>
          <a:p>
            <a:r>
              <a:rPr lang="en-US" dirty="0"/>
              <a:t>Amazing volunteers think less about what they can get from the experience of volunteering and more about what they can contribute. Sometimes there is a mismatch between what the volunteer wants to contribute and what the organization needs. The best for the organization is to suggest alternate organizations to the volunteer.</a:t>
            </a:r>
          </a:p>
          <a:p>
            <a:r>
              <a:rPr lang="en-US" dirty="0"/>
              <a:t>Volunteers bring a wide range of contributions to the table. It could be seasoned skills or raw energy. It could be fund raising power or field expertise. They could be one-off contributions or on-going commitments. Regardless of the contribution or the duration of that volunteer’s presence, if you want take on the super sized challenges, then put a sign on your door that says: AMAZING VOLUNTEERS WELCOMED. You will be glad you did and so will the cause you are championing.</a:t>
            </a:r>
          </a:p>
          <a:p>
            <a:endParaRPr lang="en-US" dirty="0"/>
          </a:p>
        </p:txBody>
      </p:sp>
      <p:sp>
        <p:nvSpPr>
          <p:cNvPr id="4" name="Slide Number Placeholder 3"/>
          <p:cNvSpPr>
            <a:spLocks noGrp="1"/>
          </p:cNvSpPr>
          <p:nvPr>
            <p:ph type="sldNum" sz="quarter" idx="10"/>
          </p:nvPr>
        </p:nvSpPr>
        <p:spPr/>
        <p:txBody>
          <a:bodyPr/>
          <a:lstStyle/>
          <a:p>
            <a:fld id="{9A06D31B-8E6A-4E38-A047-6B202B9D41B3}" type="slidenum">
              <a:rPr lang="en-US" smtClean="0"/>
              <a:t>5</a:t>
            </a:fld>
            <a:endParaRPr lang="en-US"/>
          </a:p>
        </p:txBody>
      </p:sp>
    </p:spTree>
    <p:extLst>
      <p:ext uri="{BB962C8B-B14F-4D97-AF65-F5344CB8AC3E}">
        <p14:creationId xmlns:p14="http://schemas.microsoft.com/office/powerpoint/2010/main" val="2331612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committee monitors state and federal legislative activities. The committee is involved in the ASRT Grass-roots Advocacy efforts. Committee members attend meetings for the following Ohio Department of Health Committees; Radiation Generating Equipment Committee and Radiation Advisory Council. Also committee members can be involved in contacting legislators via e-mail or phone about imaging health care issues and bills.</a:t>
            </a:r>
          </a:p>
          <a:p>
            <a:r>
              <a:rPr lang="en-US" dirty="0"/>
              <a:t>Time Commitment: Chairpersons: four to eight hours per month checking email and following up on emails and files. </a:t>
            </a:r>
          </a:p>
          <a:p>
            <a:r>
              <a:rPr lang="en-US" dirty="0"/>
              <a:t>Committee members can spend four hours attending a Radiation Generating Equipment Meeting.</a:t>
            </a:r>
          </a:p>
          <a:p>
            <a:endParaRPr lang="en-US" dirty="0"/>
          </a:p>
        </p:txBody>
      </p:sp>
      <p:sp>
        <p:nvSpPr>
          <p:cNvPr id="4" name="Slide Number Placeholder 3"/>
          <p:cNvSpPr>
            <a:spLocks noGrp="1"/>
          </p:cNvSpPr>
          <p:nvPr>
            <p:ph type="sldNum" sz="quarter" idx="10"/>
          </p:nvPr>
        </p:nvSpPr>
        <p:spPr/>
        <p:txBody>
          <a:bodyPr/>
          <a:lstStyle/>
          <a:p>
            <a:fld id="{9A06D31B-8E6A-4E38-A047-6B202B9D41B3}" type="slidenum">
              <a:rPr lang="en-US" smtClean="0"/>
              <a:t>7</a:t>
            </a:fld>
            <a:endParaRPr lang="en-US"/>
          </a:p>
        </p:txBody>
      </p:sp>
    </p:spTree>
    <p:extLst>
      <p:ext uri="{BB962C8B-B14F-4D97-AF65-F5344CB8AC3E}">
        <p14:creationId xmlns:p14="http://schemas.microsoft.com/office/powerpoint/2010/main" val="478259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includes working with hotel management, submitting speaker documentation, formatting the event schedule, and collaborating with other committees and appointees (quiz bowl, education, honors, Ohio Society of Radiologic Technologists Education and Research Foundation Executive Secretary and Financial Manager).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Room moderators and registration workers could spend one hour to one day volunteering at the annual meeting.</a:t>
            </a:r>
          </a:p>
          <a:p>
            <a:endParaRPr lang="en-US" dirty="0"/>
          </a:p>
        </p:txBody>
      </p:sp>
      <p:sp>
        <p:nvSpPr>
          <p:cNvPr id="4" name="Slide Number Placeholder 3"/>
          <p:cNvSpPr>
            <a:spLocks noGrp="1"/>
          </p:cNvSpPr>
          <p:nvPr>
            <p:ph type="sldNum" sz="quarter" idx="10"/>
          </p:nvPr>
        </p:nvSpPr>
        <p:spPr/>
        <p:txBody>
          <a:bodyPr/>
          <a:lstStyle/>
          <a:p>
            <a:fld id="{9A06D31B-8E6A-4E38-A047-6B202B9D41B3}" type="slidenum">
              <a:rPr lang="en-US" smtClean="0"/>
              <a:t>8</a:t>
            </a:fld>
            <a:endParaRPr lang="en-US"/>
          </a:p>
        </p:txBody>
      </p:sp>
    </p:spTree>
    <p:extLst>
      <p:ext uri="{BB962C8B-B14F-4D97-AF65-F5344CB8AC3E}">
        <p14:creationId xmlns:p14="http://schemas.microsoft.com/office/powerpoint/2010/main" val="66604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Duties associated with program content include submission of request for approval forms for speakers, survey follow-up and analysis of continuing educational sessions.</a:t>
            </a:r>
          </a:p>
          <a:p>
            <a:endParaRPr lang="en-US" dirty="0"/>
          </a:p>
        </p:txBody>
      </p:sp>
      <p:sp>
        <p:nvSpPr>
          <p:cNvPr id="4" name="Slide Number Placeholder 3"/>
          <p:cNvSpPr>
            <a:spLocks noGrp="1"/>
          </p:cNvSpPr>
          <p:nvPr>
            <p:ph type="sldNum" sz="quarter" idx="10"/>
          </p:nvPr>
        </p:nvSpPr>
        <p:spPr/>
        <p:txBody>
          <a:bodyPr/>
          <a:lstStyle/>
          <a:p>
            <a:fld id="{9A06D31B-8E6A-4E38-A047-6B202B9D41B3}" type="slidenum">
              <a:rPr lang="en-US" smtClean="0"/>
              <a:t>9</a:t>
            </a:fld>
            <a:endParaRPr lang="en-US"/>
          </a:p>
        </p:txBody>
      </p:sp>
    </p:spTree>
    <p:extLst>
      <p:ext uri="{BB962C8B-B14F-4D97-AF65-F5344CB8AC3E}">
        <p14:creationId xmlns:p14="http://schemas.microsoft.com/office/powerpoint/2010/main" val="95531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Marketing and Sales Committee works with the Annual Meeting Committee to develop a list of sponsors, vendors and donors for the OSRT Annual Meeting. This committee researches possible vendors who may have an interest in advertising on the OSRT Website. Committee chairs communicate findings to executive committee and web editors.</a:t>
            </a:r>
          </a:p>
          <a:p>
            <a:r>
              <a:rPr lang="en-US" dirty="0"/>
              <a:t>Time Commitment: Four to eight hours per month.</a:t>
            </a:r>
          </a:p>
          <a:p>
            <a:endParaRPr lang="en-US" dirty="0"/>
          </a:p>
        </p:txBody>
      </p:sp>
      <p:sp>
        <p:nvSpPr>
          <p:cNvPr id="4" name="Slide Number Placeholder 3"/>
          <p:cNvSpPr>
            <a:spLocks noGrp="1"/>
          </p:cNvSpPr>
          <p:nvPr>
            <p:ph type="sldNum" sz="quarter" idx="10"/>
          </p:nvPr>
        </p:nvSpPr>
        <p:spPr/>
        <p:txBody>
          <a:bodyPr/>
          <a:lstStyle/>
          <a:p>
            <a:fld id="{9A06D31B-8E6A-4E38-A047-6B202B9D41B3}" type="slidenum">
              <a:rPr lang="en-US" smtClean="0"/>
              <a:t>10</a:t>
            </a:fld>
            <a:endParaRPr lang="en-US"/>
          </a:p>
        </p:txBody>
      </p:sp>
    </p:spTree>
    <p:extLst>
      <p:ext uri="{BB962C8B-B14F-4D97-AF65-F5344CB8AC3E}">
        <p14:creationId xmlns:p14="http://schemas.microsoft.com/office/powerpoint/2010/main" val="4139812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membership committee was developed to focus attention on increasing student membership as well as technologists registered in modalities other than radiography.</a:t>
            </a:r>
          </a:p>
          <a:p>
            <a:r>
              <a:rPr lang="en-US" dirty="0"/>
              <a:t>Time Commitment: Two to four hours per month.</a:t>
            </a:r>
          </a:p>
          <a:p>
            <a:endParaRPr lang="en-US" dirty="0"/>
          </a:p>
        </p:txBody>
      </p:sp>
      <p:sp>
        <p:nvSpPr>
          <p:cNvPr id="4" name="Slide Number Placeholder 3"/>
          <p:cNvSpPr>
            <a:spLocks noGrp="1"/>
          </p:cNvSpPr>
          <p:nvPr>
            <p:ph type="sldNum" sz="quarter" idx="10"/>
          </p:nvPr>
        </p:nvSpPr>
        <p:spPr/>
        <p:txBody>
          <a:bodyPr/>
          <a:lstStyle/>
          <a:p>
            <a:fld id="{9A06D31B-8E6A-4E38-A047-6B202B9D41B3}" type="slidenum">
              <a:rPr lang="en-US" smtClean="0"/>
              <a:t>11</a:t>
            </a:fld>
            <a:endParaRPr lang="en-US"/>
          </a:p>
        </p:txBody>
      </p:sp>
    </p:spTree>
    <p:extLst>
      <p:ext uri="{BB962C8B-B14F-4D97-AF65-F5344CB8AC3E}">
        <p14:creationId xmlns:p14="http://schemas.microsoft.com/office/powerpoint/2010/main" val="1996515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AE2F7-DC50-43BB-87ED-D0BDC8F983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47178A-D7A8-4817-9E12-4652892C0A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F25F2F-B0C4-408F-B662-8D8ABCD65092}"/>
              </a:ext>
            </a:extLst>
          </p:cNvPr>
          <p:cNvSpPr>
            <a:spLocks noGrp="1"/>
          </p:cNvSpPr>
          <p:nvPr>
            <p:ph type="dt" sz="half" idx="10"/>
          </p:nvPr>
        </p:nvSpPr>
        <p:spPr>
          <a:xfrm>
            <a:off x="628650" y="6356351"/>
            <a:ext cx="2057400" cy="365125"/>
          </a:xfrm>
          <a:prstGeom prst="rect">
            <a:avLst/>
          </a:prstGeom>
        </p:spPr>
        <p:txBody>
          <a:bodyPr vert="horz" lIns="91440" tIns="45720" rIns="91440" bIns="45720" rtlCol="0" anchor="ctr"/>
          <a:lstStyle>
            <a:defPPr>
              <a:defRPr lang="en-US"/>
            </a:defPPr>
            <a:lvl1pPr marL="0" algn="l"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B61BEF0D-F0BB-DE4B-95CE-6DB70DBA9567}" type="datetimeFigureOut">
              <a:rPr lang="en-US" smtClean="0"/>
              <a:pPr/>
              <a:t>1/25/2020</a:t>
            </a:fld>
            <a:endParaRPr lang="en-US" dirty="0"/>
          </a:p>
        </p:txBody>
      </p:sp>
      <p:sp>
        <p:nvSpPr>
          <p:cNvPr id="5" name="Footer Placeholder 4">
            <a:extLst>
              <a:ext uri="{FF2B5EF4-FFF2-40B4-BE49-F238E27FC236}">
                <a16:creationId xmlns:a16="http://schemas.microsoft.com/office/drawing/2014/main" id="{C99D9176-3955-4250-A015-7FD3ADF006C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D9344F-FE5C-4A66-B1F5-8B30829C66B2}"/>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6033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08DEF-74E0-4994-9DF9-0E8FF6663EC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F21F9E0-1249-4D59-B82C-14F55F94D6E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BC99F0FD-7C66-4699-872F-163BA1A8A5B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6E1C419-B763-4ACB-B4D6-5CEFB1826D33}"/>
              </a:ext>
            </a:extLst>
          </p:cNvPr>
          <p:cNvSpPr>
            <a:spLocks noGrp="1"/>
          </p:cNvSpPr>
          <p:nvPr>
            <p:ph type="dt" sz="half" idx="10"/>
          </p:nvPr>
        </p:nvSpPr>
        <p:spPr>
          <a:xfrm>
            <a:off x="2396218" y="6356351"/>
            <a:ext cx="1196885" cy="365125"/>
          </a:xfrm>
          <a:prstGeom prst="rect">
            <a:avLst/>
          </a:prstGeom>
        </p:spPr>
        <p:txBody>
          <a:bodyPr/>
          <a:lstStyle/>
          <a:p>
            <a:fld id="{DA315EEE-9FEA-4DE3-A603-7C117747DC72}" type="datetimeFigureOut">
              <a:rPr lang="en-US" smtClean="0"/>
              <a:t>1/25/2020</a:t>
            </a:fld>
            <a:endParaRPr lang="en-US"/>
          </a:p>
        </p:txBody>
      </p:sp>
      <p:sp>
        <p:nvSpPr>
          <p:cNvPr id="6" name="Footer Placeholder 5">
            <a:extLst>
              <a:ext uri="{FF2B5EF4-FFF2-40B4-BE49-F238E27FC236}">
                <a16:creationId xmlns:a16="http://schemas.microsoft.com/office/drawing/2014/main" id="{B8D96355-F62D-4FE8-8B66-B1E71AAD3AB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F550AF2-EB43-4B5D-BBD4-15ADE5AB31E4}"/>
              </a:ext>
            </a:extLst>
          </p:cNvPr>
          <p:cNvSpPr>
            <a:spLocks noGrp="1"/>
          </p:cNvSpPr>
          <p:nvPr>
            <p:ph type="sldNum" sz="quarter" idx="12"/>
          </p:nvPr>
        </p:nvSpPr>
        <p:spPr>
          <a:xfrm>
            <a:off x="7279277" y="6356351"/>
            <a:ext cx="1236073" cy="365125"/>
          </a:xfrm>
          <a:prstGeom prst="rect">
            <a:avLst/>
          </a:prstGeom>
        </p:spPr>
        <p:txBody>
          <a:bodyPr/>
          <a:lstStyle/>
          <a:p>
            <a:fld id="{FB769956-0719-479B-87F8-10648EFBBE2F}" type="slidenum">
              <a:rPr lang="en-US" smtClean="0"/>
              <a:t>‹#›</a:t>
            </a:fld>
            <a:endParaRPr lang="en-US"/>
          </a:p>
        </p:txBody>
      </p:sp>
    </p:spTree>
    <p:extLst>
      <p:ext uri="{BB962C8B-B14F-4D97-AF65-F5344CB8AC3E}">
        <p14:creationId xmlns:p14="http://schemas.microsoft.com/office/powerpoint/2010/main" val="67793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0A284-2081-4B85-81AC-C22A5AA4EA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BB21E0-1239-4D25-83B4-3782000E1E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C2CC0D-3F32-4CA2-A220-D179BBB723E8}"/>
              </a:ext>
            </a:extLst>
          </p:cNvPr>
          <p:cNvSpPr>
            <a:spLocks noGrp="1"/>
          </p:cNvSpPr>
          <p:nvPr>
            <p:ph type="dt" sz="half" idx="10"/>
          </p:nvPr>
        </p:nvSpPr>
        <p:spPr>
          <a:xfrm>
            <a:off x="2396218" y="6356351"/>
            <a:ext cx="1196885" cy="365125"/>
          </a:xfrm>
          <a:prstGeom prst="rect">
            <a:avLst/>
          </a:prstGeom>
        </p:spPr>
        <p:txBody>
          <a:bodyPr/>
          <a:lstStyle/>
          <a:p>
            <a:fld id="{DA315EEE-9FEA-4DE3-A603-7C117747DC72}" type="datetimeFigureOut">
              <a:rPr lang="en-US" smtClean="0"/>
              <a:t>1/25/2020</a:t>
            </a:fld>
            <a:endParaRPr lang="en-US"/>
          </a:p>
        </p:txBody>
      </p:sp>
      <p:sp>
        <p:nvSpPr>
          <p:cNvPr id="5" name="Footer Placeholder 4">
            <a:extLst>
              <a:ext uri="{FF2B5EF4-FFF2-40B4-BE49-F238E27FC236}">
                <a16:creationId xmlns:a16="http://schemas.microsoft.com/office/drawing/2014/main" id="{0E3E6F67-08DC-458E-A3E7-62815D1EA7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D82FB2-A5EA-45D5-B629-2B89F171BBF6}"/>
              </a:ext>
            </a:extLst>
          </p:cNvPr>
          <p:cNvSpPr>
            <a:spLocks noGrp="1"/>
          </p:cNvSpPr>
          <p:nvPr>
            <p:ph type="sldNum" sz="quarter" idx="12"/>
          </p:nvPr>
        </p:nvSpPr>
        <p:spPr>
          <a:xfrm>
            <a:off x="7279277" y="6356351"/>
            <a:ext cx="1236073" cy="365125"/>
          </a:xfrm>
          <a:prstGeom prst="rect">
            <a:avLst/>
          </a:prstGeom>
        </p:spPr>
        <p:txBody>
          <a:bodyPr/>
          <a:lstStyle/>
          <a:p>
            <a:fld id="{FB769956-0719-479B-87F8-10648EFBBE2F}" type="slidenum">
              <a:rPr lang="en-US" smtClean="0"/>
              <a:t>‹#›</a:t>
            </a:fld>
            <a:endParaRPr lang="en-US"/>
          </a:p>
        </p:txBody>
      </p:sp>
    </p:spTree>
    <p:extLst>
      <p:ext uri="{BB962C8B-B14F-4D97-AF65-F5344CB8AC3E}">
        <p14:creationId xmlns:p14="http://schemas.microsoft.com/office/powerpoint/2010/main" val="1337556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720816-379D-419F-83A2-899B1038857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68D14C-14C9-4BBD-82B0-EABAF90DB08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F881F2-DFAD-4E35-8BBC-A938C7EFE770}"/>
              </a:ext>
            </a:extLst>
          </p:cNvPr>
          <p:cNvSpPr>
            <a:spLocks noGrp="1"/>
          </p:cNvSpPr>
          <p:nvPr>
            <p:ph type="dt" sz="half" idx="10"/>
          </p:nvPr>
        </p:nvSpPr>
        <p:spPr>
          <a:xfrm>
            <a:off x="2396218" y="6356351"/>
            <a:ext cx="1196885" cy="365125"/>
          </a:xfrm>
          <a:prstGeom prst="rect">
            <a:avLst/>
          </a:prstGeom>
        </p:spPr>
        <p:txBody>
          <a:bodyPr/>
          <a:lstStyle/>
          <a:p>
            <a:fld id="{DA315EEE-9FEA-4DE3-A603-7C117747DC72}" type="datetimeFigureOut">
              <a:rPr lang="en-US" smtClean="0"/>
              <a:t>1/25/2020</a:t>
            </a:fld>
            <a:endParaRPr lang="en-US"/>
          </a:p>
        </p:txBody>
      </p:sp>
      <p:sp>
        <p:nvSpPr>
          <p:cNvPr id="5" name="Footer Placeholder 4">
            <a:extLst>
              <a:ext uri="{FF2B5EF4-FFF2-40B4-BE49-F238E27FC236}">
                <a16:creationId xmlns:a16="http://schemas.microsoft.com/office/drawing/2014/main" id="{F8EA2615-8A70-45C0-8417-AEF38F6298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8DA4FD-771B-4C80-BA55-7C9BF0BAD089}"/>
              </a:ext>
            </a:extLst>
          </p:cNvPr>
          <p:cNvSpPr>
            <a:spLocks noGrp="1"/>
          </p:cNvSpPr>
          <p:nvPr>
            <p:ph type="sldNum" sz="quarter" idx="12"/>
          </p:nvPr>
        </p:nvSpPr>
        <p:spPr>
          <a:xfrm>
            <a:off x="7279277" y="6356351"/>
            <a:ext cx="1236073" cy="365125"/>
          </a:xfrm>
          <a:prstGeom prst="rect">
            <a:avLst/>
          </a:prstGeom>
        </p:spPr>
        <p:txBody>
          <a:bodyPr/>
          <a:lstStyle/>
          <a:p>
            <a:fld id="{FB769956-0719-479B-87F8-10648EFBBE2F}" type="slidenum">
              <a:rPr lang="en-US" smtClean="0"/>
              <a:t>‹#›</a:t>
            </a:fld>
            <a:endParaRPr lang="en-US"/>
          </a:p>
        </p:txBody>
      </p:sp>
    </p:spTree>
    <p:extLst>
      <p:ext uri="{BB962C8B-B14F-4D97-AF65-F5344CB8AC3E}">
        <p14:creationId xmlns:p14="http://schemas.microsoft.com/office/powerpoint/2010/main" val="3398784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AE2F7-DC50-43BB-87ED-D0BDC8F983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47178A-D7A8-4817-9E12-4652892C0A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F25F2F-B0C4-408F-B662-8D8ABCD65092}"/>
              </a:ext>
            </a:extLst>
          </p:cNvPr>
          <p:cNvSpPr>
            <a:spLocks noGrp="1"/>
          </p:cNvSpPr>
          <p:nvPr>
            <p:ph type="dt" sz="half" idx="10"/>
          </p:nvPr>
        </p:nvSpPr>
        <p:spPr/>
        <p:txBody>
          <a:bodyPr/>
          <a:lstStyle/>
          <a:p>
            <a:pPr defTabSz="685800">
              <a:defRPr/>
            </a:pPr>
            <a:fld id="{9F39A32D-0A98-46AB-8AB6-73664D7EAD5C}" type="datetimeFigureOut">
              <a:rPr lang="en-US" smtClean="0">
                <a:solidFill>
                  <a:prstClr val="black">
                    <a:tint val="75000"/>
                  </a:prstClr>
                </a:solidFill>
              </a:rPr>
              <a:pPr defTabSz="685800">
                <a:defRPr/>
              </a:pPr>
              <a:t>1/25/2020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99D9176-3955-4250-A015-7FD3ADF006C7}"/>
              </a:ext>
            </a:extLst>
          </p:cNvPr>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ED9344F-FE5C-4A66-B1F5-8B30829C66B2}"/>
              </a:ext>
            </a:extLst>
          </p:cNvPr>
          <p:cNvSpPr>
            <a:spLocks noGrp="1"/>
          </p:cNvSpPr>
          <p:nvPr>
            <p:ph type="sldNum" sz="quarter" idx="12"/>
          </p:nvPr>
        </p:nvSpPr>
        <p:spPr/>
        <p:txBody>
          <a:bodyPr/>
          <a:lstStyle/>
          <a:p>
            <a:pPr defTabSz="685800">
              <a:defRPr/>
            </a:pPr>
            <a:fld id="{530A1A50-E85A-4691-B733-38663A36F4FF}"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1284767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0BFA3-5DAE-4C08-85AF-855C33B6FE6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8876951-522C-4E22-932C-040172193A5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1F93E0-43B6-4375-B2DC-C88402E84E18}"/>
              </a:ext>
            </a:extLst>
          </p:cNvPr>
          <p:cNvSpPr>
            <a:spLocks noGrp="1"/>
          </p:cNvSpPr>
          <p:nvPr>
            <p:ph type="dt" sz="half" idx="10"/>
          </p:nvPr>
        </p:nvSpPr>
        <p:spPr/>
        <p:txBody>
          <a:bodyPr/>
          <a:lstStyle/>
          <a:p>
            <a:pPr defTabSz="685800">
              <a:defRPr/>
            </a:pPr>
            <a:fld id="{9F39A32D-0A98-46AB-8AB6-73664D7EAD5C}" type="datetimeFigureOut">
              <a:rPr lang="en-US" smtClean="0">
                <a:solidFill>
                  <a:prstClr val="black">
                    <a:tint val="75000"/>
                  </a:prstClr>
                </a:solidFill>
              </a:rPr>
              <a:pPr defTabSz="685800">
                <a:defRPr/>
              </a:pPr>
              <a:t>1/25/2020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F81CC48-1466-4B1F-9085-DAB41BDAAB32}"/>
              </a:ext>
            </a:extLst>
          </p:cNvPr>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C3EBBD9-4569-404F-A6F2-0F4D453269CF}"/>
              </a:ext>
            </a:extLst>
          </p:cNvPr>
          <p:cNvSpPr>
            <a:spLocks noGrp="1"/>
          </p:cNvSpPr>
          <p:nvPr>
            <p:ph type="sldNum" sz="quarter" idx="12"/>
          </p:nvPr>
        </p:nvSpPr>
        <p:spPr/>
        <p:txBody>
          <a:bodyPr/>
          <a:lstStyle/>
          <a:p>
            <a:pPr defTabSz="685800">
              <a:defRPr/>
            </a:pPr>
            <a:fld id="{530A1A50-E85A-4691-B733-38663A36F4FF}"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3862464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34463-C17A-4DC2-8A72-507B9369C7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D753DC-400C-4FD9-AB00-F9523475273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0D211B-7A8A-42CF-A4B0-35C4AF7B7CB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C16F67-78DF-42FE-A883-1D1F5D415FF4}"/>
              </a:ext>
            </a:extLst>
          </p:cNvPr>
          <p:cNvSpPr>
            <a:spLocks noGrp="1"/>
          </p:cNvSpPr>
          <p:nvPr>
            <p:ph type="dt" sz="half" idx="10"/>
          </p:nvPr>
        </p:nvSpPr>
        <p:spPr/>
        <p:txBody>
          <a:bodyPr/>
          <a:lstStyle/>
          <a:p>
            <a:pPr defTabSz="685800">
              <a:defRPr/>
            </a:pPr>
            <a:fld id="{9F39A32D-0A98-46AB-8AB6-73664D7EAD5C}" type="datetimeFigureOut">
              <a:rPr lang="en-US" smtClean="0">
                <a:solidFill>
                  <a:prstClr val="black">
                    <a:tint val="75000"/>
                  </a:prstClr>
                </a:solidFill>
              </a:rPr>
              <a:pPr defTabSz="685800">
                <a:defRPr/>
              </a:pPr>
              <a:t>1/25/2020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17327AFA-704B-4288-979F-771500865FC7}"/>
              </a:ext>
            </a:extLst>
          </p:cNvPr>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4D25E00-828E-45DB-89D1-6C46D7F0A147}"/>
              </a:ext>
            </a:extLst>
          </p:cNvPr>
          <p:cNvSpPr>
            <a:spLocks noGrp="1"/>
          </p:cNvSpPr>
          <p:nvPr>
            <p:ph type="sldNum" sz="quarter" idx="12"/>
          </p:nvPr>
        </p:nvSpPr>
        <p:spPr/>
        <p:txBody>
          <a:bodyPr/>
          <a:lstStyle/>
          <a:p>
            <a:pPr defTabSz="685800">
              <a:defRPr/>
            </a:pPr>
            <a:fld id="{530A1A50-E85A-4691-B733-38663A36F4FF}"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2729788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86AD3-0AB9-453B-A2B1-EA8B6DE6B804}"/>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6A28F7-1262-4AE5-A2C5-F3A8CB79ECE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EA3A362-C9CD-4729-B803-B5E3C6A1E9F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4A07CC-B420-406B-9AEF-A1C1F7BB168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93B4DBC-BDD8-47C7-9DCC-568A83602AD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903777-D3E8-4B2D-B4F4-352DFF2402F8}"/>
              </a:ext>
            </a:extLst>
          </p:cNvPr>
          <p:cNvSpPr>
            <a:spLocks noGrp="1"/>
          </p:cNvSpPr>
          <p:nvPr>
            <p:ph type="dt" sz="half" idx="10"/>
          </p:nvPr>
        </p:nvSpPr>
        <p:spPr/>
        <p:txBody>
          <a:bodyPr/>
          <a:lstStyle/>
          <a:p>
            <a:pPr defTabSz="685800">
              <a:defRPr/>
            </a:pPr>
            <a:fld id="{9F39A32D-0A98-46AB-8AB6-73664D7EAD5C}" type="datetimeFigureOut">
              <a:rPr lang="en-US" smtClean="0">
                <a:solidFill>
                  <a:prstClr val="black">
                    <a:tint val="75000"/>
                  </a:prstClr>
                </a:solidFill>
              </a:rPr>
              <a:pPr defTabSz="685800">
                <a:defRPr/>
              </a:pPr>
              <a:t>1/25/2020</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67D4C41C-0B5A-4049-8B3C-1AB95E683A1A}"/>
              </a:ext>
            </a:extLst>
          </p:cNvPr>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D13839F-FD2C-48B7-9A83-F0818846E9CF}"/>
              </a:ext>
            </a:extLst>
          </p:cNvPr>
          <p:cNvSpPr>
            <a:spLocks noGrp="1"/>
          </p:cNvSpPr>
          <p:nvPr>
            <p:ph type="sldNum" sz="quarter" idx="12"/>
          </p:nvPr>
        </p:nvSpPr>
        <p:spPr/>
        <p:txBody>
          <a:bodyPr/>
          <a:lstStyle/>
          <a:p>
            <a:pPr defTabSz="685800">
              <a:defRPr/>
            </a:pPr>
            <a:fld id="{530A1A50-E85A-4691-B733-38663A36F4FF}"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2469481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47764-0CDE-4BD6-BF04-1C8A33DAA6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7EBE41-2AFA-40A1-ADB1-C3019015189D}"/>
              </a:ext>
            </a:extLst>
          </p:cNvPr>
          <p:cNvSpPr>
            <a:spLocks noGrp="1"/>
          </p:cNvSpPr>
          <p:nvPr>
            <p:ph type="dt" sz="half" idx="10"/>
          </p:nvPr>
        </p:nvSpPr>
        <p:spPr/>
        <p:txBody>
          <a:bodyPr/>
          <a:lstStyle/>
          <a:p>
            <a:pPr defTabSz="685800">
              <a:defRPr/>
            </a:pPr>
            <a:fld id="{9F39A32D-0A98-46AB-8AB6-73664D7EAD5C}" type="datetimeFigureOut">
              <a:rPr lang="en-US" smtClean="0">
                <a:solidFill>
                  <a:prstClr val="black">
                    <a:tint val="75000"/>
                  </a:prstClr>
                </a:solidFill>
              </a:rPr>
              <a:pPr defTabSz="685800">
                <a:defRPr/>
              </a:pPr>
              <a:t>1/25/2020</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D28857DE-F021-49DA-8038-41C3A38204C9}"/>
              </a:ext>
            </a:extLst>
          </p:cNvPr>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76F069F2-C627-450D-A119-673174A1186E}"/>
              </a:ext>
            </a:extLst>
          </p:cNvPr>
          <p:cNvSpPr>
            <a:spLocks noGrp="1"/>
          </p:cNvSpPr>
          <p:nvPr>
            <p:ph type="sldNum" sz="quarter" idx="12"/>
          </p:nvPr>
        </p:nvSpPr>
        <p:spPr/>
        <p:txBody>
          <a:bodyPr/>
          <a:lstStyle/>
          <a:p>
            <a:pPr defTabSz="685800">
              <a:defRPr/>
            </a:pPr>
            <a:fld id="{530A1A50-E85A-4691-B733-38663A36F4FF}"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6762846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7704A3-EF05-4E54-AB2E-62BECAE49818}"/>
              </a:ext>
            </a:extLst>
          </p:cNvPr>
          <p:cNvSpPr>
            <a:spLocks noGrp="1"/>
          </p:cNvSpPr>
          <p:nvPr>
            <p:ph type="dt" sz="half" idx="10"/>
          </p:nvPr>
        </p:nvSpPr>
        <p:spPr/>
        <p:txBody>
          <a:bodyPr/>
          <a:lstStyle/>
          <a:p>
            <a:pPr defTabSz="685800">
              <a:defRPr/>
            </a:pPr>
            <a:fld id="{9F39A32D-0A98-46AB-8AB6-73664D7EAD5C}" type="datetimeFigureOut">
              <a:rPr lang="en-US" smtClean="0">
                <a:solidFill>
                  <a:prstClr val="black">
                    <a:tint val="75000"/>
                  </a:prstClr>
                </a:solidFill>
              </a:rPr>
              <a:pPr defTabSz="685800">
                <a:defRPr/>
              </a:pPr>
              <a:t>1/25/2020</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341500E-3260-4EF3-AA17-99F1485BAEF5}"/>
              </a:ext>
            </a:extLst>
          </p:cNvPr>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8D747EAF-7C85-4503-BCD5-89063E14F94A}"/>
              </a:ext>
            </a:extLst>
          </p:cNvPr>
          <p:cNvSpPr>
            <a:spLocks noGrp="1"/>
          </p:cNvSpPr>
          <p:nvPr>
            <p:ph type="sldNum" sz="quarter" idx="12"/>
          </p:nvPr>
        </p:nvSpPr>
        <p:spPr/>
        <p:txBody>
          <a:bodyPr/>
          <a:lstStyle/>
          <a:p>
            <a:pPr defTabSz="685800">
              <a:defRPr/>
            </a:pPr>
            <a:fld id="{530A1A50-E85A-4691-B733-38663A36F4FF}"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2466352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58A43-C791-47E0-BD6F-F86D020F9FE9}"/>
              </a:ext>
            </a:extLst>
          </p:cNvPr>
          <p:cNvSpPr>
            <a:spLocks noGrp="1"/>
          </p:cNvSpPr>
          <p:nvPr>
            <p:ph type="ctrTitle"/>
          </p:nvPr>
        </p:nvSpPr>
        <p:spPr>
          <a:xfrm>
            <a:off x="3037114" y="138697"/>
            <a:ext cx="5708468" cy="2387600"/>
          </a:xfrm>
        </p:spPr>
        <p:txBody>
          <a:bodyPr anchor="b"/>
          <a:lstStyle>
            <a:lvl1pPr algn="ctr">
              <a:defRPr sz="45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0A076D8-D14F-4B0F-8894-F85B6FE921F9}"/>
              </a:ext>
            </a:extLst>
          </p:cNvPr>
          <p:cNvSpPr>
            <a:spLocks noGrp="1"/>
          </p:cNvSpPr>
          <p:nvPr>
            <p:ph type="subTitle" idx="1"/>
          </p:nvPr>
        </p:nvSpPr>
        <p:spPr>
          <a:xfrm>
            <a:off x="3037114" y="3503823"/>
            <a:ext cx="5752075"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a:extLst>
              <a:ext uri="{FF2B5EF4-FFF2-40B4-BE49-F238E27FC236}">
                <a16:creationId xmlns:a16="http://schemas.microsoft.com/office/drawing/2014/main" id="{DC306163-7552-4F54-AEFE-A5D73720713D}"/>
              </a:ext>
            </a:extLst>
          </p:cNvPr>
          <p:cNvSpPr>
            <a:spLocks noGrp="1"/>
          </p:cNvSpPr>
          <p:nvPr>
            <p:ph type="ftr" sz="quarter" idx="11"/>
          </p:nvPr>
        </p:nvSpPr>
        <p:spPr>
          <a:xfrm>
            <a:off x="4921430" y="6354179"/>
            <a:ext cx="1939835" cy="365125"/>
          </a:xfrm>
        </p:spPr>
        <p:txBody>
          <a:bodyPr/>
          <a:lstStyle/>
          <a:p>
            <a:endParaRPr lang="en-US"/>
          </a:p>
        </p:txBody>
      </p:sp>
      <p:pic>
        <p:nvPicPr>
          <p:cNvPr id="7" name="Picture 6">
            <a:extLst>
              <a:ext uri="{FF2B5EF4-FFF2-40B4-BE49-F238E27FC236}">
                <a16:creationId xmlns:a16="http://schemas.microsoft.com/office/drawing/2014/main" id="{6841550A-EA2D-40DE-B277-AE3549BDD706}"/>
              </a:ext>
            </a:extLst>
          </p:cNvPr>
          <p:cNvPicPr>
            <a:picLocks noChangeAspect="1"/>
          </p:cNvPicPr>
          <p:nvPr/>
        </p:nvPicPr>
        <p:blipFill>
          <a:blip r:embed="rId2"/>
          <a:stretch>
            <a:fillRect/>
          </a:stretch>
        </p:blipFill>
        <p:spPr>
          <a:xfrm>
            <a:off x="3037114" y="2784523"/>
            <a:ext cx="5752075" cy="128027"/>
          </a:xfrm>
          <a:prstGeom prst="rect">
            <a:avLst/>
          </a:prstGeom>
        </p:spPr>
      </p:pic>
    </p:spTree>
    <p:extLst>
      <p:ext uri="{BB962C8B-B14F-4D97-AF65-F5344CB8AC3E}">
        <p14:creationId xmlns:p14="http://schemas.microsoft.com/office/powerpoint/2010/main" val="2375431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23F5B-56BF-4502-8C5A-3C5DC2F06F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D61045-0F47-4228-B91C-9949D4F296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3DCCD10-930C-4A63-B757-65712E065EF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38704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95271-7802-4A62-BEC5-145D89DB1C62}"/>
              </a:ext>
            </a:extLst>
          </p:cNvPr>
          <p:cNvSpPr>
            <a:spLocks noGrp="1"/>
          </p:cNvSpPr>
          <p:nvPr>
            <p:ph type="title"/>
          </p:nvPr>
        </p:nvSpPr>
        <p:spPr>
          <a:xfrm>
            <a:off x="2396218" y="740729"/>
            <a:ext cx="6114370" cy="2852737"/>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46B0179-B359-4202-8BD5-34B7C5243EAE}"/>
              </a:ext>
            </a:extLst>
          </p:cNvPr>
          <p:cNvSpPr>
            <a:spLocks noGrp="1"/>
          </p:cNvSpPr>
          <p:nvPr>
            <p:ph type="body" idx="1"/>
          </p:nvPr>
        </p:nvSpPr>
        <p:spPr>
          <a:xfrm>
            <a:off x="2396217" y="4589464"/>
            <a:ext cx="6114371"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67893E1A-A887-4007-8D83-08EEE329571B}"/>
              </a:ext>
            </a:extLst>
          </p:cNvPr>
          <p:cNvSpPr>
            <a:spLocks noGrp="1"/>
          </p:cNvSpPr>
          <p:nvPr>
            <p:ph type="ftr" sz="quarter" idx="11"/>
          </p:nvPr>
        </p:nvSpPr>
        <p:spPr/>
        <p:txBody>
          <a:bodyPr/>
          <a:lstStyle/>
          <a:p>
            <a:endParaRPr lang="en-US"/>
          </a:p>
        </p:txBody>
      </p:sp>
      <p:pic>
        <p:nvPicPr>
          <p:cNvPr id="7" name="Picture 6">
            <a:extLst>
              <a:ext uri="{FF2B5EF4-FFF2-40B4-BE49-F238E27FC236}">
                <a16:creationId xmlns:a16="http://schemas.microsoft.com/office/drawing/2014/main" id="{21078810-251A-4464-8B05-1D66A742E592}"/>
              </a:ext>
            </a:extLst>
          </p:cNvPr>
          <p:cNvPicPr>
            <a:picLocks noChangeAspect="1"/>
          </p:cNvPicPr>
          <p:nvPr/>
        </p:nvPicPr>
        <p:blipFill>
          <a:blip r:embed="rId2"/>
          <a:stretch>
            <a:fillRect/>
          </a:stretch>
        </p:blipFill>
        <p:spPr>
          <a:xfrm>
            <a:off x="2560152" y="4381547"/>
            <a:ext cx="5752075" cy="128027"/>
          </a:xfrm>
          <a:prstGeom prst="rect">
            <a:avLst/>
          </a:prstGeom>
        </p:spPr>
      </p:pic>
    </p:spTree>
    <p:extLst>
      <p:ext uri="{BB962C8B-B14F-4D97-AF65-F5344CB8AC3E}">
        <p14:creationId xmlns:p14="http://schemas.microsoft.com/office/powerpoint/2010/main" val="2972424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6C85-CA87-4AB3-B174-D6EA071B7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BAB4A5-BB33-4CD5-B135-6BCBD4C6D6B5}"/>
              </a:ext>
            </a:extLst>
          </p:cNvPr>
          <p:cNvSpPr>
            <a:spLocks noGrp="1"/>
          </p:cNvSpPr>
          <p:nvPr>
            <p:ph sz="half" idx="1"/>
          </p:nvPr>
        </p:nvSpPr>
        <p:spPr>
          <a:xfrm>
            <a:off x="2396218" y="1825625"/>
            <a:ext cx="280443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7C103E-912F-414E-B641-F5525F51E171}"/>
              </a:ext>
            </a:extLst>
          </p:cNvPr>
          <p:cNvSpPr>
            <a:spLocks noGrp="1"/>
          </p:cNvSpPr>
          <p:nvPr>
            <p:ph sz="half" idx="2"/>
          </p:nvPr>
        </p:nvSpPr>
        <p:spPr>
          <a:xfrm>
            <a:off x="5496197" y="1825625"/>
            <a:ext cx="301915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32E70BD-3BB9-4BE1-AF59-16EC5B76720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50870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FBF6-22B3-422E-86C3-17D6BE900D39}"/>
              </a:ext>
            </a:extLst>
          </p:cNvPr>
          <p:cNvSpPr>
            <a:spLocks noGrp="1"/>
          </p:cNvSpPr>
          <p:nvPr>
            <p:ph type="title"/>
          </p:nvPr>
        </p:nvSpPr>
        <p:spPr>
          <a:xfrm>
            <a:off x="2243545" y="365126"/>
            <a:ext cx="6272996"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13495C-BE71-489D-A125-EF07ECD371B1}"/>
              </a:ext>
            </a:extLst>
          </p:cNvPr>
          <p:cNvSpPr>
            <a:spLocks noGrp="1"/>
          </p:cNvSpPr>
          <p:nvPr>
            <p:ph type="body" idx="1"/>
          </p:nvPr>
        </p:nvSpPr>
        <p:spPr>
          <a:xfrm>
            <a:off x="2243545" y="1690688"/>
            <a:ext cx="291104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0ED0137-C5E8-4293-8CC3-03552DDF40CA}"/>
              </a:ext>
            </a:extLst>
          </p:cNvPr>
          <p:cNvSpPr>
            <a:spLocks noGrp="1"/>
          </p:cNvSpPr>
          <p:nvPr>
            <p:ph sz="half" idx="2"/>
          </p:nvPr>
        </p:nvSpPr>
        <p:spPr>
          <a:xfrm>
            <a:off x="2243545" y="2529635"/>
            <a:ext cx="291104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046265-4031-4DCC-A761-F920AAE5A057}"/>
              </a:ext>
            </a:extLst>
          </p:cNvPr>
          <p:cNvSpPr>
            <a:spLocks noGrp="1"/>
          </p:cNvSpPr>
          <p:nvPr>
            <p:ph type="body" sz="quarter" idx="3"/>
          </p:nvPr>
        </p:nvSpPr>
        <p:spPr>
          <a:xfrm>
            <a:off x="5553788" y="1705723"/>
            <a:ext cx="296156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6BF0145-808D-48BF-AEF7-40E8888FB649}"/>
              </a:ext>
            </a:extLst>
          </p:cNvPr>
          <p:cNvSpPr>
            <a:spLocks noGrp="1"/>
          </p:cNvSpPr>
          <p:nvPr>
            <p:ph sz="quarter" idx="4"/>
          </p:nvPr>
        </p:nvSpPr>
        <p:spPr>
          <a:xfrm>
            <a:off x="5553788" y="2514600"/>
            <a:ext cx="296156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DCB44D2C-0034-4155-9D61-D0BEB35BC937}"/>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3266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059A0-D391-4FC8-85F8-D6A45667CD74}"/>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3FC3DC07-7DD7-4893-AC16-AB1B938E7D6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14397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DEC83E4-08C9-4870-A452-F61358AEF5F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05561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12DBB-166C-4822-B2B1-27ABF0FE87C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9F6F28B-D522-4413-A212-DD53550ED41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F49A5D-E8FB-43FF-AAE7-5B1D7F85699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61B5D3A-F0DC-438C-B3C4-376068D489F1}"/>
              </a:ext>
            </a:extLst>
          </p:cNvPr>
          <p:cNvSpPr>
            <a:spLocks noGrp="1"/>
          </p:cNvSpPr>
          <p:nvPr>
            <p:ph type="dt" sz="half" idx="10"/>
          </p:nvPr>
        </p:nvSpPr>
        <p:spPr>
          <a:xfrm>
            <a:off x="2396218" y="6356351"/>
            <a:ext cx="1196885" cy="365125"/>
          </a:xfrm>
          <a:prstGeom prst="rect">
            <a:avLst/>
          </a:prstGeom>
        </p:spPr>
        <p:txBody>
          <a:bodyPr/>
          <a:lstStyle/>
          <a:p>
            <a:fld id="{DA315EEE-9FEA-4DE3-A603-7C117747DC72}" type="datetimeFigureOut">
              <a:rPr lang="en-US" smtClean="0"/>
              <a:t>1/25/2020</a:t>
            </a:fld>
            <a:endParaRPr lang="en-US"/>
          </a:p>
        </p:txBody>
      </p:sp>
      <p:sp>
        <p:nvSpPr>
          <p:cNvPr id="6" name="Footer Placeholder 5">
            <a:extLst>
              <a:ext uri="{FF2B5EF4-FFF2-40B4-BE49-F238E27FC236}">
                <a16:creationId xmlns:a16="http://schemas.microsoft.com/office/drawing/2014/main" id="{886C5309-A449-4D2A-B04F-639B2B8165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356663-5796-4B3D-BB6F-8B31F3A715A8}"/>
              </a:ext>
            </a:extLst>
          </p:cNvPr>
          <p:cNvSpPr>
            <a:spLocks noGrp="1"/>
          </p:cNvSpPr>
          <p:nvPr>
            <p:ph type="sldNum" sz="quarter" idx="12"/>
          </p:nvPr>
        </p:nvSpPr>
        <p:spPr>
          <a:xfrm>
            <a:off x="7279277" y="6356351"/>
            <a:ext cx="1236073" cy="365125"/>
          </a:xfrm>
          <a:prstGeom prst="rect">
            <a:avLst/>
          </a:prstGeom>
        </p:spPr>
        <p:txBody>
          <a:bodyPr/>
          <a:lstStyle/>
          <a:p>
            <a:fld id="{FB769956-0719-479B-87F8-10648EFBBE2F}" type="slidenum">
              <a:rPr lang="en-US" smtClean="0"/>
              <a:t>‹#›</a:t>
            </a:fld>
            <a:endParaRPr lang="en-US"/>
          </a:p>
        </p:txBody>
      </p:sp>
    </p:spTree>
    <p:extLst>
      <p:ext uri="{BB962C8B-B14F-4D97-AF65-F5344CB8AC3E}">
        <p14:creationId xmlns:p14="http://schemas.microsoft.com/office/powerpoint/2010/main" val="2243660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D795CD-7867-486A-A976-3D9C433A415A}"/>
              </a:ext>
            </a:extLst>
          </p:cNvPr>
          <p:cNvSpPr>
            <a:spLocks noGrp="1"/>
          </p:cNvSpPr>
          <p:nvPr>
            <p:ph type="title"/>
          </p:nvPr>
        </p:nvSpPr>
        <p:spPr>
          <a:xfrm>
            <a:off x="3066505" y="297658"/>
            <a:ext cx="544884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5679B7-C330-4C6B-B84E-C0EE905E28D8}"/>
              </a:ext>
            </a:extLst>
          </p:cNvPr>
          <p:cNvSpPr>
            <a:spLocks noGrp="1"/>
          </p:cNvSpPr>
          <p:nvPr>
            <p:ph type="body" idx="1"/>
          </p:nvPr>
        </p:nvSpPr>
        <p:spPr>
          <a:xfrm>
            <a:off x="3066505" y="1825625"/>
            <a:ext cx="544884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407A5F-6D1D-4F99-9C18-6563DCF2DA21}"/>
              </a:ext>
            </a:extLst>
          </p:cNvPr>
          <p:cNvSpPr>
            <a:spLocks noGrp="1"/>
          </p:cNvSpPr>
          <p:nvPr>
            <p:ph type="ftr" sz="quarter" idx="3"/>
          </p:nvPr>
        </p:nvSpPr>
        <p:spPr>
          <a:xfrm>
            <a:off x="3602083" y="6377781"/>
            <a:ext cx="1939835"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8" name="Rectangle 7">
            <a:extLst>
              <a:ext uri="{FF2B5EF4-FFF2-40B4-BE49-F238E27FC236}">
                <a16:creationId xmlns:a16="http://schemas.microsoft.com/office/drawing/2014/main" id="{08C75F91-676B-49EF-871A-E358D0E55C0C}"/>
              </a:ext>
            </a:extLst>
          </p:cNvPr>
          <p:cNvSpPr/>
          <p:nvPr/>
        </p:nvSpPr>
        <p:spPr>
          <a:xfrm>
            <a:off x="-1" y="0"/>
            <a:ext cx="2801984" cy="6858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lope"/>
          </a:sp3d>
        </p:spPr>
        <p:style>
          <a:lnRef idx="0">
            <a:schemeClr val="dk1"/>
          </a:lnRef>
          <a:fillRef idx="3">
            <a:schemeClr val="dk1"/>
          </a:fillRef>
          <a:effectRef idx="3">
            <a:schemeClr val="dk1"/>
          </a:effectRef>
          <a:fontRef idx="minor">
            <a:schemeClr val="lt1"/>
          </a:fontRef>
        </p:style>
        <p:txBody>
          <a:bodyPr rtlCol="0" anchor="ctr"/>
          <a:lstStyle/>
          <a:p>
            <a:pPr algn="ctr"/>
            <a:endParaRPr lang="en-US" sz="1350"/>
          </a:p>
        </p:txBody>
      </p:sp>
      <p:pic>
        <p:nvPicPr>
          <p:cNvPr id="10" name="Picture 9" descr="A close up of a sign&#10;&#10;Description automatically generated">
            <a:extLst>
              <a:ext uri="{FF2B5EF4-FFF2-40B4-BE49-F238E27FC236}">
                <a16:creationId xmlns:a16="http://schemas.microsoft.com/office/drawing/2014/main" id="{42D56D1B-6E1D-4AD6-B07A-8B810A0ECE6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7376" y="297657"/>
            <a:ext cx="2507447" cy="2153746"/>
          </a:xfrm>
          <a:prstGeom prst="rect">
            <a:avLst/>
          </a:prstGeom>
          <a:scene3d>
            <a:camera prst="orthographicFront"/>
            <a:lightRig rig="threePt" dir="t"/>
          </a:scene3d>
          <a:sp3d>
            <a:bevelT w="165100" prst="coolSlant"/>
          </a:sp3d>
        </p:spPr>
      </p:pic>
    </p:spTree>
    <p:extLst>
      <p:ext uri="{BB962C8B-B14F-4D97-AF65-F5344CB8AC3E}">
        <p14:creationId xmlns:p14="http://schemas.microsoft.com/office/powerpoint/2010/main" val="294980774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185C8B-5B6B-4F7E-A290-0F26C530B17C}"/>
              </a:ext>
            </a:extLst>
          </p:cNvPr>
          <p:cNvSpPr>
            <a:spLocks noGrp="1"/>
          </p:cNvSpPr>
          <p:nvPr>
            <p:ph type="title"/>
          </p:nvPr>
        </p:nvSpPr>
        <p:spPr>
          <a:xfrm>
            <a:off x="1998617" y="365126"/>
            <a:ext cx="6516733"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F9790D-FBE5-4BEA-8EC5-C72F736D852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CFA563-75E3-4FE9-A8B8-796E1671FA7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defRPr/>
            </a:pPr>
            <a:fld id="{9F39A32D-0A98-46AB-8AB6-73664D7EAD5C}" type="datetimeFigureOut">
              <a:rPr lang="en-US" smtClean="0">
                <a:solidFill>
                  <a:prstClr val="black">
                    <a:tint val="75000"/>
                  </a:prstClr>
                </a:solidFill>
              </a:rPr>
              <a:pPr defTabSz="685800">
                <a:defRPr/>
              </a:pPr>
              <a:t>1/25/2020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7A535EF-391B-4C41-B2A2-46EEB16D3D5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59BBC53-B2EB-481C-9766-639DBD714E9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defRPr/>
            </a:pPr>
            <a:fld id="{530A1A50-E85A-4691-B733-38663A36F4FF}" type="slidenum">
              <a:rPr lang="en-US" smtClean="0">
                <a:solidFill>
                  <a:prstClr val="black">
                    <a:tint val="75000"/>
                  </a:prstClr>
                </a:solidFill>
              </a:rPr>
              <a:pPr defTabSz="685800">
                <a:defRPr/>
              </a:pPr>
              <a:t>‹#›</a:t>
            </a:fld>
            <a:endParaRPr lang="en-US">
              <a:solidFill>
                <a:prstClr val="black">
                  <a:tint val="75000"/>
                </a:prstClr>
              </a:solidFill>
            </a:endParaRPr>
          </a:p>
        </p:txBody>
      </p:sp>
      <p:sp>
        <p:nvSpPr>
          <p:cNvPr id="9" name="Wave 8">
            <a:extLst>
              <a:ext uri="{FF2B5EF4-FFF2-40B4-BE49-F238E27FC236}">
                <a16:creationId xmlns:a16="http://schemas.microsoft.com/office/drawing/2014/main" id="{9CA44737-2F31-468C-B40E-7BE2CC4D29FC}"/>
              </a:ext>
            </a:extLst>
          </p:cNvPr>
          <p:cNvSpPr/>
          <p:nvPr/>
        </p:nvSpPr>
        <p:spPr>
          <a:xfrm>
            <a:off x="-1" y="5830094"/>
            <a:ext cx="9143999" cy="1325563"/>
          </a:xfrm>
          <a:prstGeom prst="wave">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Wave 9">
            <a:extLst>
              <a:ext uri="{FF2B5EF4-FFF2-40B4-BE49-F238E27FC236}">
                <a16:creationId xmlns:a16="http://schemas.microsoft.com/office/drawing/2014/main" id="{8F2D4E3B-F21E-4063-875D-0325B6155937}"/>
              </a:ext>
            </a:extLst>
          </p:cNvPr>
          <p:cNvSpPr/>
          <p:nvPr/>
        </p:nvSpPr>
        <p:spPr>
          <a:xfrm>
            <a:off x="-1" y="6171068"/>
            <a:ext cx="9143999" cy="1325563"/>
          </a:xfrm>
          <a:prstGeom prst="wave">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A close up of a sign&#10;&#10;Description automatically generated">
            <a:extLst>
              <a:ext uri="{FF2B5EF4-FFF2-40B4-BE49-F238E27FC236}">
                <a16:creationId xmlns:a16="http://schemas.microsoft.com/office/drawing/2014/main" id="{708EB89A-1EF2-40CA-8942-D57D7654EB9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4151"/>
            <a:ext cx="1761648" cy="1513150"/>
          </a:xfrm>
          <a:prstGeom prst="rect">
            <a:avLst/>
          </a:prstGeom>
        </p:spPr>
      </p:pic>
    </p:spTree>
    <p:extLst>
      <p:ext uri="{BB962C8B-B14F-4D97-AF65-F5344CB8AC3E}">
        <p14:creationId xmlns:p14="http://schemas.microsoft.com/office/powerpoint/2010/main" val="318208870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Lst>
  <p:txStyles>
    <p:titleStyle>
      <a:lvl1pPr algn="r"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0.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tags" Target="../tags/tag11.xml"/><Relationship Id="rId4" Type="http://schemas.openxmlformats.org/officeDocument/2006/relationships/image" Target="../media/image14.gi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1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14.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15.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16.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17.xml"/><Relationship Id="rId6" Type="http://schemas.openxmlformats.org/officeDocument/2006/relationships/image" Target="../media/image20.png"/><Relationship Id="rId5" Type="http://schemas.openxmlformats.org/officeDocument/2006/relationships/image" Target="../media/image20.png"/><Relationship Id="rId4" Type="http://schemas.microsoft.com/office/2017/06/relationships/model3d" Target="../media/model3d1.glb"/></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18.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19.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ags" Target="../tags/tag21.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13.xml"/><Relationship Id="rId1" Type="http://schemas.openxmlformats.org/officeDocument/2006/relationships/tags" Target="../tags/tag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ags" Target="../tags/tag25.xml"/><Relationship Id="rId5" Type="http://schemas.openxmlformats.org/officeDocument/2006/relationships/image" Target="../media/image24.png"/><Relationship Id="rId4" Type="http://schemas.openxmlformats.org/officeDocument/2006/relationships/hyperlink" Target="https://www.youtube.com/watch?v=A0ZnwC_uEi8"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flyiGMNGQyA" TargetMode="External"/><Relationship Id="rId2" Type="http://schemas.openxmlformats.org/officeDocument/2006/relationships/slideLayout" Target="../slideLayouts/slideLayout13.xml"/><Relationship Id="rId1" Type="http://schemas.openxmlformats.org/officeDocument/2006/relationships/tags" Target="../tags/tag26.xml"/><Relationship Id="rId5" Type="http://schemas.openxmlformats.org/officeDocument/2006/relationships/hyperlink" Target="http://edm310.blogspot.com/2014/11/another-thank-you-i-just-want-to-thank.html" TargetMode="External"/><Relationship Id="rId4" Type="http://schemas.openxmlformats.org/officeDocument/2006/relationships/image" Target="../media/image25.gi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4.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8.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986B09AF-C61E-48AC-B1F0-EAF898A89BA8}"/>
              </a:ext>
            </a:extLst>
          </p:cNvPr>
          <p:cNvSpPr>
            <a:spLocks noGrp="1"/>
          </p:cNvSpPr>
          <p:nvPr>
            <p:ph type="subTitle" idx="1"/>
          </p:nvPr>
        </p:nvSpPr>
        <p:spPr>
          <a:xfrm>
            <a:off x="2819400" y="838200"/>
            <a:ext cx="5762563" cy="1364531"/>
          </a:xfrm>
        </p:spPr>
        <p:txBody>
          <a:bodyPr>
            <a:normAutofit fontScale="85000" lnSpcReduction="20000"/>
          </a:bodyPr>
          <a:lstStyle/>
          <a:p>
            <a:pPr algn="ctr"/>
            <a:r>
              <a:rPr lang="en-US" sz="4000" dirty="0">
                <a:ln w="0"/>
                <a:effectLst>
                  <a:outerShdw blurRad="38100" dist="19050" dir="2700000" algn="tl" rotWithShape="0">
                    <a:schemeClr val="dk1">
                      <a:alpha val="40000"/>
                    </a:schemeClr>
                  </a:outerShdw>
                </a:effectLst>
              </a:rPr>
              <a:t> </a:t>
            </a:r>
            <a:r>
              <a:rPr lang="en-US" sz="5700" dirty="0">
                <a:ln w="0"/>
                <a:effectLst>
                  <a:outerShdw blurRad="38100" dist="19050" dir="2700000" algn="tl" rotWithShape="0">
                    <a:schemeClr val="dk1">
                      <a:alpha val="40000"/>
                    </a:schemeClr>
                  </a:outerShdw>
                </a:effectLst>
              </a:rPr>
              <a:t>Committee </a:t>
            </a:r>
          </a:p>
          <a:p>
            <a:pPr algn="ctr"/>
            <a:r>
              <a:rPr lang="en-US" sz="5700" dirty="0">
                <a:ln w="0"/>
                <a:effectLst>
                  <a:outerShdw blurRad="38100" dist="19050" dir="2700000" algn="tl" rotWithShape="0">
                    <a:schemeClr val="dk1">
                      <a:alpha val="40000"/>
                    </a:schemeClr>
                  </a:outerShdw>
                </a:effectLst>
              </a:rPr>
              <a:t>Structure</a:t>
            </a:r>
          </a:p>
        </p:txBody>
      </p:sp>
      <p:pic>
        <p:nvPicPr>
          <p:cNvPr id="5" name="Picture 4">
            <a:extLst>
              <a:ext uri="{FF2B5EF4-FFF2-40B4-BE49-F238E27FC236}">
                <a16:creationId xmlns:a16="http://schemas.microsoft.com/office/drawing/2014/main" id="{8A992DB5-6B44-4ADA-97C9-2D055D049E09}"/>
              </a:ext>
            </a:extLst>
          </p:cNvPr>
          <p:cNvPicPr>
            <a:picLocks noChangeAspect="1"/>
          </p:cNvPicPr>
          <p:nvPr/>
        </p:nvPicPr>
        <p:blipFill>
          <a:blip r:embed="rId4"/>
          <a:stretch>
            <a:fillRect/>
          </a:stretch>
        </p:blipFill>
        <p:spPr>
          <a:xfrm>
            <a:off x="3810000" y="3505200"/>
            <a:ext cx="4191568" cy="2908753"/>
          </a:xfrm>
          <a:prstGeom prst="rect">
            <a:avLst/>
          </a:prstGeom>
        </p:spPr>
      </p:pic>
    </p:spTree>
    <p:custDataLst>
      <p:tags r:id="rId1"/>
    </p:custDataLst>
    <p:extLst>
      <p:ext uri="{BB962C8B-B14F-4D97-AF65-F5344CB8AC3E}">
        <p14:creationId xmlns:p14="http://schemas.microsoft.com/office/powerpoint/2010/main" val="4018559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Marketing and Sales Committee</a:t>
            </a:r>
          </a:p>
        </p:txBody>
      </p:sp>
      <p:sp>
        <p:nvSpPr>
          <p:cNvPr id="3" name="Content Placeholder 2"/>
          <p:cNvSpPr>
            <a:spLocks noGrp="1"/>
          </p:cNvSpPr>
          <p:nvPr>
            <p:ph idx="1"/>
          </p:nvPr>
        </p:nvSpPr>
        <p:spPr>
          <a:xfrm>
            <a:off x="628650" y="1825625"/>
            <a:ext cx="5010150" cy="4351338"/>
          </a:xfrm>
        </p:spPr>
        <p:txBody>
          <a:bodyPr>
            <a:normAutofit/>
          </a:bodyPr>
          <a:lstStyle/>
          <a:p>
            <a:r>
              <a:rPr lang="en-US" sz="2400" dirty="0"/>
              <a:t>The Marketing and Sales Committee works with the Annual Meeting Committee to develop a list of sponsors, vendors and donors for the OSRT Annual Meeting. </a:t>
            </a:r>
          </a:p>
          <a:p>
            <a:r>
              <a:rPr lang="en-US" sz="2400" dirty="0"/>
              <a:t>Time Commitment: Four to eight hours per month.</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8800" y="2133600"/>
            <a:ext cx="3340887" cy="2933700"/>
          </a:xfrm>
          <a:prstGeom prst="rect">
            <a:avLst/>
          </a:prstGeom>
        </p:spPr>
      </p:pic>
    </p:spTree>
    <p:custDataLst>
      <p:tags r:id="rId1"/>
    </p:custDataLst>
    <p:extLst>
      <p:ext uri="{BB962C8B-B14F-4D97-AF65-F5344CB8AC3E}">
        <p14:creationId xmlns:p14="http://schemas.microsoft.com/office/powerpoint/2010/main" val="2334681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clubrunner.blob.core.windows.net/00000004976/Images/Membership-Growt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3912" y="2457110"/>
            <a:ext cx="2286000" cy="1896311"/>
          </a:xfrm>
          <a:prstGeom prst="rect">
            <a:avLst/>
          </a:prstGeom>
          <a:blipFill dpi="0" rotWithShape="1">
            <a:blip r:embed="rId5">
              <a:alphaModFix amt="24000"/>
            </a:blip>
            <a:srcRect/>
            <a:tile tx="0" ty="0" sx="100000" sy="100000" flip="none" algn="tl"/>
          </a:blipFill>
        </p:spPr>
      </p:pic>
      <p:sp>
        <p:nvSpPr>
          <p:cNvPr id="2" name="Title 1"/>
          <p:cNvSpPr>
            <a:spLocks noGrp="1"/>
          </p:cNvSpPr>
          <p:nvPr>
            <p:ph type="title"/>
          </p:nvPr>
        </p:nvSpPr>
        <p:spPr/>
        <p:txBody>
          <a:bodyPr/>
          <a:lstStyle/>
          <a:p>
            <a:r>
              <a:rPr lang="en-US" dirty="0"/>
              <a:t>Membership Committee</a:t>
            </a:r>
          </a:p>
        </p:txBody>
      </p:sp>
      <p:sp>
        <p:nvSpPr>
          <p:cNvPr id="3" name="Content Placeholder 2"/>
          <p:cNvSpPr>
            <a:spLocks noGrp="1"/>
          </p:cNvSpPr>
          <p:nvPr>
            <p:ph idx="1"/>
          </p:nvPr>
        </p:nvSpPr>
        <p:spPr>
          <a:xfrm>
            <a:off x="593481" y="1690689"/>
            <a:ext cx="5444375" cy="4351338"/>
          </a:xfrm>
        </p:spPr>
        <p:txBody>
          <a:bodyPr>
            <a:normAutofit/>
          </a:bodyPr>
          <a:lstStyle/>
          <a:p>
            <a:r>
              <a:rPr lang="en-US" sz="2800" dirty="0"/>
              <a:t>The Membership Committee was developed to focus attention on increasing student and technologist membership across all modalities. This committee also reviews bylaws related to membership, suggesting revisions to the Board of Directors.</a:t>
            </a:r>
          </a:p>
          <a:p>
            <a:r>
              <a:rPr lang="en-US" sz="2800" dirty="0"/>
              <a:t>Time Commitment: Two to four hours per month.</a:t>
            </a:r>
          </a:p>
          <a:p>
            <a:pPr marL="0" indent="0">
              <a:buNone/>
            </a:pPr>
            <a:endParaRPr lang="en-US" dirty="0"/>
          </a:p>
        </p:txBody>
      </p:sp>
    </p:spTree>
    <p:custDataLst>
      <p:tags r:id="rId1"/>
    </p:custDataLst>
    <p:extLst>
      <p:ext uri="{BB962C8B-B14F-4D97-AF65-F5344CB8AC3E}">
        <p14:creationId xmlns:p14="http://schemas.microsoft.com/office/powerpoint/2010/main" val="1958301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Nominations Committee</a:t>
            </a:r>
          </a:p>
        </p:txBody>
      </p:sp>
      <p:sp>
        <p:nvSpPr>
          <p:cNvPr id="3" name="Content Placeholder 2"/>
          <p:cNvSpPr>
            <a:spLocks noGrp="1"/>
          </p:cNvSpPr>
          <p:nvPr>
            <p:ph sz="half" idx="1"/>
          </p:nvPr>
        </p:nvSpPr>
        <p:spPr/>
        <p:txBody>
          <a:bodyPr>
            <a:normAutofit/>
          </a:bodyPr>
          <a:lstStyle/>
          <a:p>
            <a:r>
              <a:rPr lang="en-US" sz="2400" dirty="0"/>
              <a:t>The Nominations Committee solicits candidates for the President-Elect, Board of Directors and the Technologist of the Year Award. </a:t>
            </a:r>
          </a:p>
          <a:p>
            <a:r>
              <a:rPr lang="en-US" sz="2400" dirty="0"/>
              <a:t>Time Commitment: One to two hours per month.</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1645444"/>
            <a:ext cx="3927094" cy="3567111"/>
          </a:xfrm>
          <a:prstGeom prst="rect">
            <a:avLst/>
          </a:prstGeom>
        </p:spPr>
      </p:pic>
    </p:spTree>
    <p:custDataLst>
      <p:tags r:id="rId1"/>
    </p:custDataLst>
    <p:extLst>
      <p:ext uri="{BB962C8B-B14F-4D97-AF65-F5344CB8AC3E}">
        <p14:creationId xmlns:p14="http://schemas.microsoft.com/office/powerpoint/2010/main" val="1506650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Quiz Bowl Committee</a:t>
            </a:r>
          </a:p>
        </p:txBody>
      </p:sp>
      <p:sp>
        <p:nvSpPr>
          <p:cNvPr id="3" name="Content Placeholder 2"/>
          <p:cNvSpPr>
            <a:spLocks noGrp="1"/>
          </p:cNvSpPr>
          <p:nvPr>
            <p:ph idx="1"/>
          </p:nvPr>
        </p:nvSpPr>
        <p:spPr>
          <a:xfrm>
            <a:off x="145880" y="1690689"/>
            <a:ext cx="5170083" cy="4351338"/>
          </a:xfrm>
        </p:spPr>
        <p:txBody>
          <a:bodyPr>
            <a:noAutofit/>
          </a:bodyPr>
          <a:lstStyle/>
          <a:p>
            <a:r>
              <a:rPr lang="en-US" sz="2400" dirty="0"/>
              <a:t>The QB Committee has direct oversight of all responsibilities associated with the student Quiz Bowl competition at the Annual Meeting. </a:t>
            </a:r>
          </a:p>
          <a:p>
            <a:r>
              <a:rPr lang="en-US" sz="2400" dirty="0"/>
              <a:t>Time Commitment: Committee members meet two to three times per year for two to three hours each and must be present for the entirety of the competition. Co-chairs may spend an additional 20 to 30 hours preparing for the competition.</a:t>
            </a:r>
          </a:p>
        </p:txBody>
      </p:sp>
      <p:pic>
        <p:nvPicPr>
          <p:cNvPr id="6" name="Picture 5">
            <a:extLst>
              <a:ext uri="{FF2B5EF4-FFF2-40B4-BE49-F238E27FC236}">
                <a16:creationId xmlns:a16="http://schemas.microsoft.com/office/drawing/2014/main" id="{D8BE77A7-D78D-4AE3-AA14-B2D5023BA31B}"/>
              </a:ext>
            </a:extLst>
          </p:cNvPr>
          <p:cNvPicPr>
            <a:picLocks noChangeAspect="1"/>
          </p:cNvPicPr>
          <p:nvPr/>
        </p:nvPicPr>
        <p:blipFill rotWithShape="1">
          <a:blip r:embed="rId4"/>
          <a:srcRect l="11481" t="27778" r="11481" b="26667"/>
          <a:stretch/>
        </p:blipFill>
        <p:spPr>
          <a:xfrm>
            <a:off x="5410200" y="1828800"/>
            <a:ext cx="3624146" cy="2857500"/>
          </a:xfrm>
          <a:prstGeom prst="rect">
            <a:avLst/>
          </a:prstGeom>
        </p:spPr>
      </p:pic>
    </p:spTree>
    <p:custDataLst>
      <p:tags r:id="rId1"/>
    </p:custDataLst>
    <p:extLst>
      <p:ext uri="{BB962C8B-B14F-4D97-AF65-F5344CB8AC3E}">
        <p14:creationId xmlns:p14="http://schemas.microsoft.com/office/powerpoint/2010/main" val="2208604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Social Media Committee</a:t>
            </a:r>
          </a:p>
        </p:txBody>
      </p:sp>
      <p:sp>
        <p:nvSpPr>
          <p:cNvPr id="3" name="Content Placeholder 2"/>
          <p:cNvSpPr>
            <a:spLocks noGrp="1"/>
          </p:cNvSpPr>
          <p:nvPr>
            <p:ph idx="1"/>
          </p:nvPr>
        </p:nvSpPr>
        <p:spPr>
          <a:xfrm>
            <a:off x="628650" y="1690689"/>
            <a:ext cx="7886700" cy="4351338"/>
          </a:xfrm>
        </p:spPr>
        <p:txBody>
          <a:bodyPr>
            <a:normAutofit/>
          </a:bodyPr>
          <a:lstStyle/>
          <a:p>
            <a:r>
              <a:rPr lang="en-US" dirty="0"/>
              <a:t>The Social Media Committee  investigates new methodologies to enhance the engagement of the members of the OSRT using new technology and innovations.</a:t>
            </a:r>
          </a:p>
          <a:p>
            <a:r>
              <a:rPr lang="en-US" dirty="0"/>
              <a:t>Time Commitment: One to two hours per month.</a:t>
            </a:r>
          </a:p>
        </p:txBody>
      </p:sp>
      <p:pic>
        <p:nvPicPr>
          <p:cNvPr id="5122" name="Picture 2" descr="C:\Users\greathgf\AppData\Local\Microsoft\Windows\Temporary Internet Files\Content.IE5\K10A66LX\20-social-media-icons[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3614" y="3475482"/>
            <a:ext cx="4724400" cy="25590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ustDataLst>
      <p:tags r:id="rId1"/>
    </p:custDataLst>
    <p:extLst>
      <p:ext uri="{BB962C8B-B14F-4D97-AF65-F5344CB8AC3E}">
        <p14:creationId xmlns:p14="http://schemas.microsoft.com/office/powerpoint/2010/main" val="3806592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Cardinal Rays Editor</a:t>
            </a:r>
          </a:p>
        </p:txBody>
      </p:sp>
      <p:sp>
        <p:nvSpPr>
          <p:cNvPr id="3" name="Content Placeholder 2"/>
          <p:cNvSpPr>
            <a:spLocks noGrp="1"/>
          </p:cNvSpPr>
          <p:nvPr>
            <p:ph idx="1"/>
          </p:nvPr>
        </p:nvSpPr>
        <p:spPr>
          <a:xfrm>
            <a:off x="628650" y="1825625"/>
            <a:ext cx="5391150" cy="4351338"/>
          </a:xfrm>
        </p:spPr>
        <p:txBody>
          <a:bodyPr>
            <a:normAutofit/>
          </a:bodyPr>
          <a:lstStyle/>
          <a:p>
            <a:r>
              <a:rPr lang="en-US" sz="2800" dirty="0"/>
              <a:t>The Editor is responsible for producing the Cardinal Rays Newsletter. </a:t>
            </a:r>
          </a:p>
          <a:p>
            <a:r>
              <a:rPr lang="en-US" sz="2800" dirty="0"/>
              <a:t>Time Commitment: Time spent varies from ten to twelve hours per month.</a:t>
            </a:r>
          </a:p>
        </p:txBody>
      </p:sp>
      <p:pic>
        <p:nvPicPr>
          <p:cNvPr id="4" name="Picture 2" descr="http://barbararogan.com/blog/wp-content/uploads/2013/12/everyone-needs-a-good-editor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825625"/>
            <a:ext cx="2915478" cy="3657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50368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Historian</a:t>
            </a:r>
          </a:p>
        </p:txBody>
      </p:sp>
      <p:sp>
        <p:nvSpPr>
          <p:cNvPr id="3" name="Content Placeholder 2"/>
          <p:cNvSpPr>
            <a:spLocks noGrp="1"/>
          </p:cNvSpPr>
          <p:nvPr>
            <p:ph idx="1"/>
          </p:nvPr>
        </p:nvSpPr>
        <p:spPr>
          <a:xfrm>
            <a:off x="628650" y="1825625"/>
            <a:ext cx="5192434" cy="4351338"/>
          </a:xfrm>
        </p:spPr>
        <p:txBody>
          <a:bodyPr>
            <a:normAutofit/>
          </a:bodyPr>
          <a:lstStyle/>
          <a:p>
            <a:r>
              <a:rPr lang="en-US" sz="2800" dirty="0"/>
              <a:t>The Historian maintains OSRT historical records and items. </a:t>
            </a:r>
          </a:p>
          <a:p>
            <a:r>
              <a:rPr lang="en-US" sz="2800" dirty="0"/>
              <a:t>Time Commitment: One hour per month</a:t>
            </a:r>
            <a:r>
              <a:rPr lang="en-US" dirty="0"/>
              <a:t>.</a:t>
            </a:r>
          </a:p>
        </p:txBody>
      </p:sp>
      <p:pic>
        <p:nvPicPr>
          <p:cNvPr id="3074" name="Picture 2" descr="http://s3.amazonaws.com/mbc-bundles-production/bundles/cover_arts/000/187/189/library/history.jpg?13745794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1084" y="1828800"/>
            <a:ext cx="3138393" cy="348710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6083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Parliamentarian</a:t>
            </a:r>
          </a:p>
        </p:txBody>
      </p:sp>
      <p:sp>
        <p:nvSpPr>
          <p:cNvPr id="3" name="Content Placeholder 2"/>
          <p:cNvSpPr>
            <a:spLocks noGrp="1"/>
          </p:cNvSpPr>
          <p:nvPr>
            <p:ph idx="1"/>
          </p:nvPr>
        </p:nvSpPr>
        <p:spPr>
          <a:xfrm>
            <a:off x="628650" y="1825625"/>
            <a:ext cx="4781550" cy="4351338"/>
          </a:xfrm>
        </p:spPr>
        <p:txBody>
          <a:bodyPr>
            <a:normAutofit/>
          </a:bodyPr>
          <a:lstStyle/>
          <a:p>
            <a:r>
              <a:rPr lang="en-US" sz="2800" dirty="0"/>
              <a:t>The Parliamentarian presides over OSRT Board and business sessions.</a:t>
            </a:r>
          </a:p>
          <a:p>
            <a:r>
              <a:rPr lang="en-US" sz="2800" dirty="0"/>
              <a:t>Time Commitment: Forty hours per year.</a:t>
            </a:r>
          </a:p>
        </p:txBody>
      </p:sp>
      <p:pic>
        <p:nvPicPr>
          <p:cNvPr id="4098" name="Picture 2" descr="http://nchs-ffa-la.freeservers.com/images/parliamentari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524000"/>
            <a:ext cx="3449515" cy="370119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20119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Photographer</a:t>
            </a:r>
          </a:p>
        </p:txBody>
      </p:sp>
      <p:sp>
        <p:nvSpPr>
          <p:cNvPr id="3" name="Content Placeholder 2"/>
          <p:cNvSpPr>
            <a:spLocks noGrp="1"/>
          </p:cNvSpPr>
          <p:nvPr>
            <p:ph idx="1"/>
          </p:nvPr>
        </p:nvSpPr>
        <p:spPr>
          <a:xfrm>
            <a:off x="628650" y="1825625"/>
            <a:ext cx="4570213" cy="4351338"/>
          </a:xfrm>
        </p:spPr>
        <p:txBody>
          <a:bodyPr>
            <a:normAutofit/>
          </a:bodyPr>
          <a:lstStyle/>
          <a:p>
            <a:r>
              <a:rPr lang="en-US" sz="2800" dirty="0"/>
              <a:t>The photographer obtains photographs of activities and individuals at the Annual Meeting. </a:t>
            </a:r>
          </a:p>
          <a:p>
            <a:r>
              <a:rPr lang="en-US" sz="2800" dirty="0"/>
              <a:t>Time Commitment: Two to four hours during the Annual Meeting.</a:t>
            </a:r>
          </a:p>
        </p:txBody>
      </p:sp>
      <mc:AlternateContent xmlns:mc="http://schemas.openxmlformats.org/markup-compatibility/2006" xmlns:am3d="http://schemas.microsoft.com/office/drawing/2017/model3d">
        <mc:Choice Requires="am3d">
          <p:graphicFrame>
            <p:nvGraphicFramePr>
              <p:cNvPr id="4" name="3D Model 3" descr="Camera">
                <a:extLst>
                  <a:ext uri="{FF2B5EF4-FFF2-40B4-BE49-F238E27FC236}">
                    <a16:creationId xmlns:a16="http://schemas.microsoft.com/office/drawing/2014/main" id="{F880D468-7A3F-4479-A164-71F44C9E3036}"/>
                  </a:ext>
                </a:extLst>
              </p:cNvPr>
              <p:cNvGraphicFramePr>
                <a:graphicFrameLocks noChangeAspect="1"/>
              </p:cNvGraphicFramePr>
              <p:nvPr>
                <p:extLst>
                  <p:ext uri="{D42A27DB-BD31-4B8C-83A1-F6EECF244321}">
                    <p14:modId xmlns:p14="http://schemas.microsoft.com/office/powerpoint/2010/main" val="2222553307"/>
                  </p:ext>
                </p:extLst>
              </p:nvPr>
            </p:nvGraphicFramePr>
            <p:xfrm>
              <a:off x="4593295" y="2171700"/>
              <a:ext cx="4115824" cy="2514600"/>
            </p:xfrm>
            <a:graphic>
              <a:graphicData uri="http://schemas.microsoft.com/office/drawing/2017/model3d">
                <am3d:model3d r:embed="rId4">
                  <am3d:spPr>
                    <a:xfrm>
                      <a:off x="0" y="0"/>
                      <a:ext cx="4115824" cy="2514600"/>
                    </a:xfrm>
                    <a:prstGeom prst="rect">
                      <a:avLst/>
                    </a:prstGeom>
                  </am3d:spPr>
                  <am3d:camera>
                    <am3d:pos x="0" y="0" z="61078722"/>
                    <am3d:up dx="0" dy="36000000" dz="0"/>
                    <am3d:lookAt x="0" y="0" z="0"/>
                    <am3d:perspective fov="2700000"/>
                  </am3d:camera>
                  <am3d:trans>
                    <am3d:meterPerModelUnit n="5696654" d="1000000"/>
                    <am3d:preTrans dx="0" dy="-10239108" dz="0"/>
                    <am3d:scale>
                      <am3d:sx n="1000000" d="1000000"/>
                      <am3d:sy n="1000000" d="1000000"/>
                      <am3d:sz n="1000000" d="1000000"/>
                    </am3d:scale>
                    <am3d:rot ax="763661" ay="-1992265" az="-423069"/>
                    <am3d:postTrans dx="0" dy="0" dz="0"/>
                  </am3d:trans>
                  <am3d:raster rName="Office3DRenderer" rVer="16.0.8326">
                    <am3d:blip r:embed="rId5"/>
                  </am3d:raster>
                  <am3d:objViewport viewportSz="481495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4" name="3D Model 3" descr="Camera">
                <a:extLst>
                  <a:ext uri="{FF2B5EF4-FFF2-40B4-BE49-F238E27FC236}">
                    <a16:creationId xmlns:a16="http://schemas.microsoft.com/office/drawing/2014/main" id="{F880D468-7A3F-4479-A164-71F44C9E3036}"/>
                  </a:ext>
                </a:extLst>
              </p:cNvPr>
              <p:cNvPicPr>
                <a:picLocks noGrp="1" noRot="1" noChangeAspect="1" noMove="1" noResize="1" noEditPoints="1" noAdjustHandles="1" noChangeArrowheads="1" noChangeShapeType="1" noCrop="1"/>
              </p:cNvPicPr>
              <p:nvPr/>
            </p:nvPicPr>
            <p:blipFill>
              <a:blip r:embed="rId6"/>
              <a:stretch>
                <a:fillRect/>
              </a:stretch>
            </p:blipFill>
            <p:spPr>
              <a:xfrm>
                <a:off x="4593295" y="2171700"/>
                <a:ext cx="4115824" cy="2514600"/>
              </a:xfrm>
              <a:prstGeom prst="rect">
                <a:avLst/>
              </a:prstGeom>
            </p:spPr>
          </p:pic>
        </mc:Fallback>
      </mc:AlternateContent>
    </p:spTree>
    <p:custDataLst>
      <p:tags r:id="rId1"/>
    </p:custDataLst>
    <p:extLst>
      <p:ext uri="{BB962C8B-B14F-4D97-AF65-F5344CB8AC3E}">
        <p14:creationId xmlns:p14="http://schemas.microsoft.com/office/powerpoint/2010/main" val="2975729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Recording Secretary</a:t>
            </a:r>
          </a:p>
        </p:txBody>
      </p:sp>
      <p:sp>
        <p:nvSpPr>
          <p:cNvPr id="3" name="Content Placeholder 2"/>
          <p:cNvSpPr>
            <a:spLocks noGrp="1"/>
          </p:cNvSpPr>
          <p:nvPr>
            <p:ph idx="1"/>
          </p:nvPr>
        </p:nvSpPr>
        <p:spPr>
          <a:xfrm>
            <a:off x="628650" y="1825625"/>
            <a:ext cx="3867151" cy="4351338"/>
          </a:xfrm>
        </p:spPr>
        <p:txBody>
          <a:bodyPr>
            <a:normAutofit/>
          </a:bodyPr>
          <a:lstStyle/>
          <a:p>
            <a:r>
              <a:rPr lang="en-US" sz="2400" dirty="0"/>
              <a:t>The recording secretary records the board of director meeting minutes. The recording secretary also completes the Annual Report to the Membership Form.</a:t>
            </a:r>
          </a:p>
          <a:p>
            <a:r>
              <a:rPr lang="en-US" sz="2400" dirty="0"/>
              <a:t>Time Commitment: Five hours per month.</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5818" y="1809243"/>
            <a:ext cx="3951981" cy="3372357"/>
          </a:xfrm>
          <a:prstGeom prst="rect">
            <a:avLst/>
          </a:prstGeom>
        </p:spPr>
      </p:pic>
    </p:spTree>
    <p:custDataLst>
      <p:tags r:id="rId1"/>
    </p:custDataLst>
    <p:extLst>
      <p:ext uri="{BB962C8B-B14F-4D97-AF65-F5344CB8AC3E}">
        <p14:creationId xmlns:p14="http://schemas.microsoft.com/office/powerpoint/2010/main" val="1908074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Committees and Volunteers</a:t>
            </a:r>
          </a:p>
        </p:txBody>
      </p:sp>
      <p:sp>
        <p:nvSpPr>
          <p:cNvPr id="3" name="Content Placeholder 2"/>
          <p:cNvSpPr>
            <a:spLocks noGrp="1"/>
          </p:cNvSpPr>
          <p:nvPr>
            <p:ph idx="1"/>
          </p:nvPr>
        </p:nvSpPr>
        <p:spPr/>
        <p:txBody>
          <a:bodyPr>
            <a:normAutofit/>
          </a:bodyPr>
          <a:lstStyle/>
          <a:p>
            <a:r>
              <a:rPr lang="en-US" sz="2800" dirty="0"/>
              <a:t>Dynamics with committee work</a:t>
            </a:r>
          </a:p>
          <a:p>
            <a:endParaRPr lang="en-US" sz="2800" dirty="0"/>
          </a:p>
          <a:p>
            <a:pPr marL="0" indent="0">
              <a:buNone/>
            </a:pPr>
            <a:endParaRPr lang="en-US" sz="2800" dirty="0"/>
          </a:p>
          <a:p>
            <a:r>
              <a:rPr lang="en-US" sz="2800" dirty="0"/>
              <a:t>Collaboration with committee work</a:t>
            </a:r>
          </a:p>
        </p:txBody>
      </p:sp>
      <p:pic>
        <p:nvPicPr>
          <p:cNvPr id="2050" name="Picture 2" descr="C:\Users\greathgf\AppData\Local\Microsoft\Windows\Temporary Internet Files\Content.IE5\6R3FLOJ1\supervision-collaboratio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5656" y="209550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1973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resolution and bylaw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828800"/>
            <a:ext cx="3919616" cy="35631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t>Resolutions Appointee</a:t>
            </a:r>
          </a:p>
        </p:txBody>
      </p:sp>
      <p:sp>
        <p:nvSpPr>
          <p:cNvPr id="3" name="Content Placeholder 2"/>
          <p:cNvSpPr>
            <a:spLocks noGrp="1"/>
          </p:cNvSpPr>
          <p:nvPr>
            <p:ph idx="1"/>
          </p:nvPr>
        </p:nvSpPr>
        <p:spPr>
          <a:xfrm>
            <a:off x="628650" y="1825625"/>
            <a:ext cx="4476750" cy="4351338"/>
          </a:xfrm>
        </p:spPr>
        <p:txBody>
          <a:bodyPr>
            <a:normAutofit/>
          </a:bodyPr>
          <a:lstStyle/>
          <a:p>
            <a:r>
              <a:rPr lang="en-US" sz="2400" dirty="0"/>
              <a:t>The Resolutions and Bylaws Appointee makes recommendations to the Board of Directors regarding Bylaws and Procedure Manual changes as appropriate.</a:t>
            </a:r>
          </a:p>
          <a:p>
            <a:r>
              <a:rPr lang="en-US" sz="2400" dirty="0"/>
              <a:t>Time Commitment: Approximately five hours per year.</a:t>
            </a:r>
          </a:p>
        </p:txBody>
      </p:sp>
    </p:spTree>
    <p:custDataLst>
      <p:tags r:id="rId1"/>
    </p:custDataLst>
    <p:extLst>
      <p:ext uri="{BB962C8B-B14F-4D97-AF65-F5344CB8AC3E}">
        <p14:creationId xmlns:p14="http://schemas.microsoft.com/office/powerpoint/2010/main" val="255201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Liaison Appointee</a:t>
            </a:r>
          </a:p>
        </p:txBody>
      </p:sp>
      <p:sp>
        <p:nvSpPr>
          <p:cNvPr id="3" name="Content Placeholder 2"/>
          <p:cNvSpPr>
            <a:spLocks noGrp="1"/>
          </p:cNvSpPr>
          <p:nvPr>
            <p:ph idx="1"/>
          </p:nvPr>
        </p:nvSpPr>
        <p:spPr>
          <a:xfrm>
            <a:off x="628650" y="1825625"/>
            <a:ext cx="7600950" cy="4351338"/>
          </a:xfrm>
        </p:spPr>
        <p:txBody>
          <a:bodyPr>
            <a:normAutofit/>
          </a:bodyPr>
          <a:lstStyle/>
          <a:p>
            <a:r>
              <a:rPr lang="en-US" sz="3200" dirty="0"/>
              <a:t>The Student Liaison Appointee has oversight for the Student Leadership Program. </a:t>
            </a:r>
          </a:p>
          <a:p>
            <a:r>
              <a:rPr lang="en-US" sz="3200" dirty="0"/>
              <a:t>Time Commitment: One to two hours per month.</a:t>
            </a:r>
          </a:p>
        </p:txBody>
      </p:sp>
    </p:spTree>
    <p:custDataLst>
      <p:tags r:id="rId1"/>
    </p:custDataLst>
    <p:extLst>
      <p:ext uri="{BB962C8B-B14F-4D97-AF65-F5344CB8AC3E}">
        <p14:creationId xmlns:p14="http://schemas.microsoft.com/office/powerpoint/2010/main" val="1139666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Appointee</a:t>
            </a:r>
          </a:p>
        </p:txBody>
      </p:sp>
      <p:sp>
        <p:nvSpPr>
          <p:cNvPr id="3" name="Content Placeholder 2"/>
          <p:cNvSpPr>
            <a:spLocks noGrp="1"/>
          </p:cNvSpPr>
          <p:nvPr>
            <p:ph idx="1"/>
          </p:nvPr>
        </p:nvSpPr>
        <p:spPr>
          <a:xfrm>
            <a:off x="628650" y="1825625"/>
            <a:ext cx="4171950" cy="4351338"/>
          </a:xfrm>
        </p:spPr>
        <p:txBody>
          <a:bodyPr>
            <a:normAutofit/>
          </a:bodyPr>
          <a:lstStyle/>
          <a:p>
            <a:r>
              <a:rPr lang="en-US" sz="2800" dirty="0"/>
              <a:t>The Survey Appointee updates, administers, and provides the results of the annual membership survey to the Board of Directors.</a:t>
            </a:r>
          </a:p>
          <a:p>
            <a:r>
              <a:rPr lang="en-US" sz="2800" dirty="0"/>
              <a:t>Time Commitment: Approximately two hours in February and March.</a:t>
            </a:r>
          </a:p>
        </p:txBody>
      </p:sp>
      <p:pic>
        <p:nvPicPr>
          <p:cNvPr id="7170" name="Picture 2" descr="https://encrypted-tbn3.gstatic.com/images?q=tbn:ANd9GcRckIkKkXiEGEWj8f3owMzPCmoUTEN9j-O8yVfoDvAx3XtAsiV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814382"/>
            <a:ext cx="3114675" cy="37433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94476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Volunteer Responsibilities</a:t>
            </a:r>
          </a:p>
        </p:txBody>
      </p:sp>
      <p:sp>
        <p:nvSpPr>
          <p:cNvPr id="3" name="Content Placeholder 2"/>
          <p:cNvSpPr>
            <a:spLocks noGrp="1"/>
          </p:cNvSpPr>
          <p:nvPr>
            <p:ph idx="1"/>
          </p:nvPr>
        </p:nvSpPr>
        <p:spPr/>
        <p:txBody>
          <a:bodyPr>
            <a:normAutofit/>
          </a:bodyPr>
          <a:lstStyle/>
          <a:p>
            <a:r>
              <a:rPr lang="en-US" sz="2800" dirty="0"/>
              <a:t>Communicate, communicate, communicate</a:t>
            </a:r>
          </a:p>
          <a:p>
            <a:pPr marL="0" indent="0">
              <a:buNone/>
            </a:pPr>
            <a:endParaRPr lang="en-US" sz="2800" dirty="0"/>
          </a:p>
          <a:p>
            <a:r>
              <a:rPr lang="en-US" sz="2800" dirty="0"/>
              <a:t>Make sure your completing tasks on time</a:t>
            </a:r>
          </a:p>
          <a:p>
            <a:pPr marL="0" indent="0">
              <a:buNone/>
            </a:pPr>
            <a:endParaRPr lang="en-US" sz="2800" dirty="0"/>
          </a:p>
          <a:p>
            <a:r>
              <a:rPr lang="en-US" sz="2800" dirty="0"/>
              <a:t>Ask LOTS of questions, when needed</a:t>
            </a:r>
          </a:p>
          <a:p>
            <a:pPr marL="0" indent="0">
              <a:buNone/>
            </a:pPr>
            <a:endParaRPr lang="en-US" sz="2800" dirty="0"/>
          </a:p>
          <a:p>
            <a:r>
              <a:rPr lang="en-US" sz="2800" dirty="0"/>
              <a:t>Have fun!</a:t>
            </a:r>
          </a:p>
          <a:p>
            <a:endParaRPr lang="en-US" dirty="0"/>
          </a:p>
          <a:p>
            <a:endParaRPr lang="en-US" dirty="0"/>
          </a:p>
        </p:txBody>
      </p:sp>
    </p:spTree>
    <p:custDataLst>
      <p:tags r:id="rId1"/>
    </p:custDataLst>
    <p:extLst>
      <p:ext uri="{BB962C8B-B14F-4D97-AF65-F5344CB8AC3E}">
        <p14:creationId xmlns:p14="http://schemas.microsoft.com/office/powerpoint/2010/main" val="1189516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Tips to Make Volunteers Happy and Productive</a:t>
            </a:r>
          </a:p>
        </p:txBody>
      </p:sp>
      <p:graphicFrame>
        <p:nvGraphicFramePr>
          <p:cNvPr id="5" name="Content Placeholder 4">
            <a:extLst>
              <a:ext uri="{FF2B5EF4-FFF2-40B4-BE49-F238E27FC236}">
                <a16:creationId xmlns:a16="http://schemas.microsoft.com/office/drawing/2014/main" id="{595304FC-69E9-4F42-A00E-CD37A88E9139}"/>
              </a:ext>
            </a:extLst>
          </p:cNvPr>
          <p:cNvGraphicFramePr>
            <a:graphicFrameLocks noGrp="1"/>
          </p:cNvGraphicFramePr>
          <p:nvPr>
            <p:ph idx="1"/>
            <p:extLst>
              <p:ext uri="{D42A27DB-BD31-4B8C-83A1-F6EECF244321}">
                <p14:modId xmlns:p14="http://schemas.microsoft.com/office/powerpoint/2010/main" val="3882204730"/>
              </p:ext>
            </p:extLst>
          </p:nvPr>
        </p:nvGraphicFramePr>
        <p:xfrm>
          <a:off x="0" y="1825625"/>
          <a:ext cx="9144000" cy="4117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862929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Tips to Make Volunteers Happy and Productive</a:t>
            </a:r>
          </a:p>
        </p:txBody>
      </p:sp>
      <p:sp>
        <p:nvSpPr>
          <p:cNvPr id="3" name="Content Placeholder 2"/>
          <p:cNvSpPr>
            <a:spLocks noGrp="1"/>
          </p:cNvSpPr>
          <p:nvPr>
            <p:ph idx="1"/>
          </p:nvPr>
        </p:nvSpPr>
        <p:spPr/>
        <p:txBody>
          <a:bodyPr>
            <a:normAutofit/>
          </a:bodyPr>
          <a:lstStyle/>
          <a:p>
            <a:r>
              <a:rPr lang="en-US" sz="2800" dirty="0"/>
              <a:t>Make them appreciated</a:t>
            </a:r>
          </a:p>
          <a:p>
            <a:r>
              <a:rPr lang="en-US" sz="2800" dirty="0"/>
              <a:t>Make them know they make a difference</a:t>
            </a:r>
          </a:p>
          <a:p>
            <a:r>
              <a:rPr lang="en-US" sz="2800" dirty="0"/>
              <a:t>Connect them socially</a:t>
            </a:r>
          </a:p>
          <a:p>
            <a:r>
              <a:rPr lang="en-US" sz="2800" dirty="0"/>
              <a:t>Teach them new information/skills</a:t>
            </a:r>
          </a:p>
          <a:p>
            <a:endParaRPr lang="en-US" dirty="0"/>
          </a:p>
          <a:p>
            <a:endParaRPr lang="en-US" dirty="0"/>
          </a:p>
          <a:p>
            <a:endParaRPr lang="en-US" dirty="0"/>
          </a:p>
          <a:p>
            <a:pPr marL="0" indent="0">
              <a:buNone/>
            </a:pPr>
            <a:r>
              <a:rPr lang="en-US" sz="1100" dirty="0"/>
              <a:t>http://nonprofit.about.com/od/volunteers/tp/whatvolunteerswant.htm?utm_term=volunteer%20appreciation&amp;utm_content=p1-main-3-title&amp;utm_medium=sem&amp;utm_source=msn&amp;utm_campaign=adid-24f69939-db39-4c50-b764-c6dc5418db10-0-ab_mse_ocode-22848&amp;ad=semD&amp;an=msn_s&amp;am=exact&amp;q=volunteer%20appreciation&amp;dqi=&amp;o=22848&amp;l=sem&amp;qsrc=999&amp;askid=24f69939-db39-4c50-b764-c6dc5418db10-0-ab_mse</a:t>
            </a:r>
          </a:p>
          <a:p>
            <a:endParaRPr lang="en-US" dirty="0"/>
          </a:p>
        </p:txBody>
      </p:sp>
    </p:spTree>
    <p:custDataLst>
      <p:tags r:id="rId1"/>
    </p:custDataLst>
    <p:extLst>
      <p:ext uri="{BB962C8B-B14F-4D97-AF65-F5344CB8AC3E}">
        <p14:creationId xmlns:p14="http://schemas.microsoft.com/office/powerpoint/2010/main" val="938248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vert="horz" lIns="91440" tIns="45720" rIns="91440" bIns="45720" rtlCol="0" anchor="ctr">
            <a:normAutofit/>
          </a:bodyPr>
          <a:lstStyle/>
          <a:p>
            <a:r>
              <a:rPr lang="en-US" b="1" dirty="0"/>
              <a:t>Top Ten List for Being a Good Board Member</a:t>
            </a:r>
          </a:p>
        </p:txBody>
      </p:sp>
      <p:sp>
        <p:nvSpPr>
          <p:cNvPr id="3" name="Content Placeholder 2"/>
          <p:cNvSpPr>
            <a:spLocks noGrp="1"/>
          </p:cNvSpPr>
          <p:nvPr>
            <p:ph idx="1"/>
          </p:nvPr>
        </p:nvSpPr>
        <p:spPr>
          <a:xfrm>
            <a:off x="628650" y="1253331"/>
            <a:ext cx="7886700" cy="4351338"/>
          </a:xfrm>
        </p:spPr>
        <p:txBody>
          <a:bodyPr/>
          <a:lstStyle/>
          <a:p>
            <a:pPr marL="0" indent="0"/>
            <a:endParaRPr lang="en-US" dirty="0">
              <a:hlinkClick r:id="rId4"/>
            </a:endParaRPr>
          </a:p>
          <a:p>
            <a:pPr marL="0" indent="0"/>
            <a:endParaRPr lang="en-US" dirty="0">
              <a:hlinkClick r:id="rId4"/>
            </a:endParaRPr>
          </a:p>
          <a:p>
            <a:pPr marL="0" indent="0"/>
            <a:r>
              <a:rPr lang="en-US" dirty="0">
                <a:hlinkClick r:id="rId4"/>
              </a:rPr>
              <a:t>OSRT Top Ten List for Board Members</a:t>
            </a:r>
            <a:endParaRPr lang="en-US" dirty="0"/>
          </a:p>
          <a:p>
            <a:pPr marL="0" indent="0"/>
            <a:endParaRPr lang="en-US" dirty="0"/>
          </a:p>
          <a:p>
            <a:pPr marL="0" indent="0"/>
            <a:endParaRPr lang="en-US" dirty="0"/>
          </a:p>
          <a:p>
            <a:pPr marL="0" indent="0"/>
            <a:endParaRPr lang="en-US" dirty="0"/>
          </a:p>
          <a:p>
            <a:pPr marL="0" indent="0"/>
            <a:endParaRPr lang="en-US" dirty="0"/>
          </a:p>
          <a:p>
            <a:pPr marL="0" indent="0"/>
            <a:endParaRPr lang="en-US" dirty="0"/>
          </a:p>
        </p:txBody>
      </p:sp>
      <p:pic>
        <p:nvPicPr>
          <p:cNvPr id="4" name="Content Placeholder 8">
            <a:extLst>
              <a:ext uri="{FF2B5EF4-FFF2-40B4-BE49-F238E27FC236}">
                <a16:creationId xmlns:a16="http://schemas.microsoft.com/office/drawing/2014/main" id="{C97473A5-B92B-4632-B14B-E56E223220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1119" y="2692818"/>
            <a:ext cx="5361762" cy="2900608"/>
          </a:xfrm>
          <a:prstGeom prst="rect">
            <a:avLst/>
          </a:prstGeom>
        </p:spPr>
      </p:pic>
    </p:spTree>
    <p:custDataLst>
      <p:tags r:id="rId1"/>
    </p:custDataLst>
    <p:extLst>
      <p:ext uri="{BB962C8B-B14F-4D97-AF65-F5344CB8AC3E}">
        <p14:creationId xmlns:p14="http://schemas.microsoft.com/office/powerpoint/2010/main" val="98660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3"/>
              </a:rPr>
              <a:t>Thank You Volunteers</a:t>
            </a:r>
            <a:endParaRPr lang="en-US" dirty="0"/>
          </a:p>
        </p:txBody>
      </p:sp>
      <p:pic>
        <p:nvPicPr>
          <p:cNvPr id="6" name="Picture 5" descr="A picture containing stationary, writing implement, pen&#10;&#10;Description automatically generated">
            <a:extLst>
              <a:ext uri="{FF2B5EF4-FFF2-40B4-BE49-F238E27FC236}">
                <a16:creationId xmlns:a16="http://schemas.microsoft.com/office/drawing/2014/main" id="{11988CDA-98DF-4217-A928-B8F32FB9BFD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561673" y="1690689"/>
            <a:ext cx="6020654" cy="403383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ustDataLst>
      <p:tags r:id="rId1"/>
    </p:custDataLst>
    <p:extLst>
      <p:ext uri="{BB962C8B-B14F-4D97-AF65-F5344CB8AC3E}">
        <p14:creationId xmlns:p14="http://schemas.microsoft.com/office/powerpoint/2010/main" val="4146289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5D439A-1A49-487C-BF3F-8CB031EED1FD}"/>
              </a:ext>
            </a:extLst>
          </p:cNvPr>
          <p:cNvPicPr>
            <a:picLocks/>
          </p:cNvPicPr>
          <p:nvPr/>
        </p:nvPicPr>
        <p:blipFill>
          <a:blip r:embed="rId3"/>
          <a:stretch>
            <a:fillRect/>
          </a:stretch>
        </p:blipFill>
        <p:spPr>
          <a:xfrm>
            <a:off x="4572001" y="228600"/>
            <a:ext cx="2362200" cy="5867400"/>
          </a:xfrm>
          <a:prstGeom prst="rect">
            <a:avLst/>
          </a:prstGeom>
        </p:spPr>
      </p:pic>
    </p:spTree>
    <p:extLst>
      <p:ext uri="{BB962C8B-B14F-4D97-AF65-F5344CB8AC3E}">
        <p14:creationId xmlns:p14="http://schemas.microsoft.com/office/powerpoint/2010/main" val="3197372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286881-2B35-4121-8CD9-AC23DC71CF02}"/>
              </a:ext>
            </a:extLst>
          </p:cNvPr>
          <p:cNvSpPr>
            <a:spLocks noGrp="1"/>
          </p:cNvSpPr>
          <p:nvPr>
            <p:ph type="title"/>
          </p:nvPr>
        </p:nvSpPr>
        <p:spPr>
          <a:xfrm>
            <a:off x="629841" y="365127"/>
            <a:ext cx="7886700" cy="549274"/>
          </a:xfrm>
        </p:spPr>
        <p:txBody>
          <a:bodyPr/>
          <a:lstStyle/>
          <a:p>
            <a:r>
              <a:rPr lang="en-US" dirty="0"/>
              <a:t>Characteristics Homework</a:t>
            </a:r>
          </a:p>
        </p:txBody>
      </p:sp>
      <p:sp>
        <p:nvSpPr>
          <p:cNvPr id="5" name="Text Placeholder 4">
            <a:extLst>
              <a:ext uri="{FF2B5EF4-FFF2-40B4-BE49-F238E27FC236}">
                <a16:creationId xmlns:a16="http://schemas.microsoft.com/office/drawing/2014/main" id="{8BD25617-856D-4B4C-AAEB-CFCE7C9A7AC3}"/>
              </a:ext>
            </a:extLst>
          </p:cNvPr>
          <p:cNvSpPr>
            <a:spLocks noGrp="1"/>
          </p:cNvSpPr>
          <p:nvPr>
            <p:ph type="body" idx="1"/>
          </p:nvPr>
        </p:nvSpPr>
        <p:spPr>
          <a:xfrm>
            <a:off x="627461" y="1543844"/>
            <a:ext cx="3868340" cy="549275"/>
          </a:xfr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a:normAutofit/>
          </a:bodyPr>
          <a:lstStyle/>
          <a:p>
            <a:pPr algn="ctr"/>
            <a:r>
              <a:rPr lang="en-US" sz="2800" dirty="0">
                <a:solidFill>
                  <a:schemeClr val="tx1"/>
                </a:solidFill>
              </a:rPr>
              <a:t>Positive	</a:t>
            </a:r>
          </a:p>
        </p:txBody>
      </p:sp>
      <p:sp>
        <p:nvSpPr>
          <p:cNvPr id="6" name="Content Placeholder 5">
            <a:extLst>
              <a:ext uri="{FF2B5EF4-FFF2-40B4-BE49-F238E27FC236}">
                <a16:creationId xmlns:a16="http://schemas.microsoft.com/office/drawing/2014/main" id="{56B43507-9981-4632-875E-6B69C1A067AC}"/>
              </a:ext>
            </a:extLst>
          </p:cNvPr>
          <p:cNvSpPr>
            <a:spLocks noGrp="1"/>
          </p:cNvSpPr>
          <p:nvPr>
            <p:ph sz="half" idx="2"/>
          </p:nvPr>
        </p:nvSpPr>
        <p:spPr/>
        <p:txBody>
          <a:bodyPr/>
          <a:lstStyle/>
          <a:p>
            <a:endParaRPr lang="en-US"/>
          </a:p>
        </p:txBody>
      </p:sp>
      <p:sp>
        <p:nvSpPr>
          <p:cNvPr id="7" name="Text Placeholder 6">
            <a:extLst>
              <a:ext uri="{FF2B5EF4-FFF2-40B4-BE49-F238E27FC236}">
                <a16:creationId xmlns:a16="http://schemas.microsoft.com/office/drawing/2014/main" id="{CC31D29B-758F-47F2-B33F-D3685DFD1DC2}"/>
              </a:ext>
            </a:extLst>
          </p:cNvPr>
          <p:cNvSpPr>
            <a:spLocks noGrp="1"/>
          </p:cNvSpPr>
          <p:nvPr>
            <p:ph type="body" sz="quarter" idx="3"/>
          </p:nvPr>
        </p:nvSpPr>
        <p:spPr>
          <a:xfrm>
            <a:off x="4648200" y="1543843"/>
            <a:ext cx="3887391" cy="549276"/>
          </a:xfr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a:normAutofit/>
          </a:bodyPr>
          <a:lstStyle/>
          <a:p>
            <a:pPr algn="ctr"/>
            <a:r>
              <a:rPr lang="en-US" sz="2800" dirty="0">
                <a:solidFill>
                  <a:schemeClr val="tx1"/>
                </a:solidFill>
              </a:rPr>
              <a:t>Negative</a:t>
            </a:r>
          </a:p>
        </p:txBody>
      </p:sp>
      <p:sp>
        <p:nvSpPr>
          <p:cNvPr id="8" name="Content Placeholder 7">
            <a:extLst>
              <a:ext uri="{FF2B5EF4-FFF2-40B4-BE49-F238E27FC236}">
                <a16:creationId xmlns:a16="http://schemas.microsoft.com/office/drawing/2014/main" id="{3A439588-B61D-437A-B45D-E3D6DE73B150}"/>
              </a:ext>
            </a:extLst>
          </p:cNvPr>
          <p:cNvSpPr>
            <a:spLocks noGrp="1"/>
          </p:cNvSpPr>
          <p:nvPr>
            <p:ph sz="quarter" idx="4"/>
          </p:nvPr>
        </p:nvSpPr>
        <p:spPr/>
        <p:txBody>
          <a:bodyPr/>
          <a:lstStyle/>
          <a:p>
            <a:endParaRPr lang="en-US"/>
          </a:p>
        </p:txBody>
      </p:sp>
    </p:spTree>
    <p:extLst>
      <p:ext uri="{BB962C8B-B14F-4D97-AF65-F5344CB8AC3E}">
        <p14:creationId xmlns:p14="http://schemas.microsoft.com/office/powerpoint/2010/main" val="1331099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Traits of Amazing Volunteers</a:t>
            </a:r>
          </a:p>
        </p:txBody>
      </p:sp>
      <p:sp>
        <p:nvSpPr>
          <p:cNvPr id="3" name="Content Placeholder 2"/>
          <p:cNvSpPr>
            <a:spLocks noGrp="1"/>
          </p:cNvSpPr>
          <p:nvPr>
            <p:ph idx="1"/>
          </p:nvPr>
        </p:nvSpPr>
        <p:spPr/>
        <p:txBody>
          <a:bodyPr>
            <a:normAutofit/>
          </a:bodyPr>
          <a:lstStyle/>
          <a:p>
            <a:r>
              <a:rPr lang="en-US" sz="2800" dirty="0"/>
              <a:t>Results driven</a:t>
            </a:r>
          </a:p>
          <a:p>
            <a:r>
              <a:rPr lang="en-US" sz="2800" dirty="0"/>
              <a:t>Passionate professionalism</a:t>
            </a:r>
          </a:p>
          <a:p>
            <a:r>
              <a:rPr lang="en-US" sz="2800" dirty="0"/>
              <a:t>Collaborative mindset</a:t>
            </a:r>
          </a:p>
          <a:p>
            <a:r>
              <a:rPr lang="en-US" sz="2800" dirty="0"/>
              <a:t>Make no excuses</a:t>
            </a:r>
          </a:p>
          <a:p>
            <a:r>
              <a:rPr lang="en-US" sz="2800" dirty="0"/>
              <a:t>Constant champions</a:t>
            </a:r>
          </a:p>
          <a:p>
            <a:r>
              <a:rPr lang="en-US" sz="2800" dirty="0"/>
              <a:t>Energizers</a:t>
            </a:r>
          </a:p>
          <a:p>
            <a:r>
              <a:rPr lang="en-US" sz="2800" dirty="0"/>
              <a:t>It’s a match</a:t>
            </a:r>
          </a:p>
          <a:p>
            <a:r>
              <a:rPr lang="en-US" sz="2000" dirty="0"/>
              <a:t>http://www.forbes.com/sites/michaellindenmayer/2013/06/03/7-traits-of-amazing-volunteers/</a:t>
            </a:r>
          </a:p>
          <a:p>
            <a:endParaRPr lang="en-US" dirty="0"/>
          </a:p>
        </p:txBody>
      </p:sp>
      <p:pic>
        <p:nvPicPr>
          <p:cNvPr id="3074" name="Picture 2" descr="C:\Users\greathgf\AppData\Local\Microsoft\Windows\Temporary Internet Files\Content.IE5\K10A66LX\5020552456_3d4e43a4d0_z[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826568"/>
            <a:ext cx="3276600" cy="301037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33011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One Fits For Me?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90800" y="1371600"/>
            <a:ext cx="4351338" cy="4351338"/>
          </a:xfrm>
        </p:spPr>
      </p:pic>
    </p:spTree>
    <p:custDataLst>
      <p:tags r:id="rId1"/>
    </p:custDataLst>
    <p:extLst>
      <p:ext uri="{BB962C8B-B14F-4D97-AF65-F5344CB8AC3E}">
        <p14:creationId xmlns:p14="http://schemas.microsoft.com/office/powerpoint/2010/main" val="2973488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Advocacy Committee</a:t>
            </a:r>
          </a:p>
        </p:txBody>
      </p:sp>
      <p:sp>
        <p:nvSpPr>
          <p:cNvPr id="3" name="Content Placeholder 2"/>
          <p:cNvSpPr>
            <a:spLocks noGrp="1"/>
          </p:cNvSpPr>
          <p:nvPr>
            <p:ph idx="1"/>
          </p:nvPr>
        </p:nvSpPr>
        <p:spPr/>
        <p:txBody>
          <a:bodyPr>
            <a:normAutofit/>
          </a:bodyPr>
          <a:lstStyle/>
          <a:p>
            <a:r>
              <a:rPr lang="en-US" sz="2400" dirty="0"/>
              <a:t>This committee monitors state and federal legislative activities. </a:t>
            </a:r>
          </a:p>
          <a:p>
            <a:r>
              <a:rPr lang="en-US" sz="2400" dirty="0"/>
              <a:t>Time Commitment: Chairpersons may spend four to eight hours per month checking email and following up on emails and files. </a:t>
            </a:r>
          </a:p>
          <a:p>
            <a:r>
              <a:rPr lang="en-US" sz="2400" dirty="0"/>
              <a:t>Committee members can spend four hours attending a Radiation Generating Equipment Meeting.</a:t>
            </a:r>
          </a:p>
        </p:txBody>
      </p:sp>
      <p:sp>
        <p:nvSpPr>
          <p:cNvPr id="6" name="TextBox 5"/>
          <p:cNvSpPr txBox="1"/>
          <p:nvPr/>
        </p:nvSpPr>
        <p:spPr>
          <a:xfrm>
            <a:off x="8232540" y="5596928"/>
            <a:ext cx="184666"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C04EBFC8-1F87-4B8C-AB4C-7A8E08E47101}"/>
              </a:ext>
            </a:extLst>
          </p:cNvPr>
          <p:cNvPicPr>
            <a:picLocks noChangeAspect="1"/>
          </p:cNvPicPr>
          <p:nvPr/>
        </p:nvPicPr>
        <p:blipFill>
          <a:blip r:embed="rId4"/>
          <a:stretch>
            <a:fillRect/>
          </a:stretch>
        </p:blipFill>
        <p:spPr>
          <a:xfrm>
            <a:off x="6400800" y="4240871"/>
            <a:ext cx="2604360" cy="17253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58198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Annual Meeting Committee</a:t>
            </a:r>
          </a:p>
        </p:txBody>
      </p:sp>
      <p:sp>
        <p:nvSpPr>
          <p:cNvPr id="3" name="Content Placeholder 2"/>
          <p:cNvSpPr>
            <a:spLocks noGrp="1"/>
          </p:cNvSpPr>
          <p:nvPr>
            <p:ph idx="1"/>
          </p:nvPr>
        </p:nvSpPr>
        <p:spPr/>
        <p:txBody>
          <a:bodyPr>
            <a:normAutofit/>
          </a:bodyPr>
          <a:lstStyle/>
          <a:p>
            <a:r>
              <a:rPr lang="en-US" sz="2400" dirty="0"/>
              <a:t>The Annual Meeting Committee oversees and coordinates all aspects of the Annual Meeting. </a:t>
            </a:r>
          </a:p>
          <a:p>
            <a:r>
              <a:rPr lang="en-US" sz="2400" dirty="0"/>
              <a:t>Short term volunteer opportunities include room moderation and working in the Annual Meeting registration area.</a:t>
            </a:r>
          </a:p>
          <a:p>
            <a:r>
              <a:rPr lang="en-US" sz="2400" dirty="0"/>
              <a:t>Time Commitment:  Approximately sixteen hours per month for one year prior to the Annual Meeting.</a:t>
            </a:r>
          </a:p>
          <a:p>
            <a:r>
              <a:rPr lang="en-US" sz="2400" dirty="0"/>
              <a:t>Committee members are expected to attend the entirety of the Annual Meeting.</a:t>
            </a:r>
          </a:p>
        </p:txBody>
      </p:sp>
    </p:spTree>
    <p:custDataLst>
      <p:tags r:id="rId1"/>
    </p:custDataLst>
    <p:extLst>
      <p:ext uri="{BB962C8B-B14F-4D97-AF65-F5344CB8AC3E}">
        <p14:creationId xmlns:p14="http://schemas.microsoft.com/office/powerpoint/2010/main" val="2043916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 Committee</a:t>
            </a:r>
          </a:p>
        </p:txBody>
      </p:sp>
      <p:sp>
        <p:nvSpPr>
          <p:cNvPr id="3" name="Content Placeholder 2"/>
          <p:cNvSpPr>
            <a:spLocks noGrp="1"/>
          </p:cNvSpPr>
          <p:nvPr>
            <p:ph idx="1"/>
          </p:nvPr>
        </p:nvSpPr>
        <p:spPr>
          <a:xfrm>
            <a:off x="628650" y="1825625"/>
            <a:ext cx="3794125" cy="4351338"/>
          </a:xfrm>
        </p:spPr>
        <p:txBody>
          <a:bodyPr>
            <a:normAutofit/>
          </a:bodyPr>
          <a:lstStyle/>
          <a:p>
            <a:r>
              <a:rPr lang="en-US" sz="2400" dirty="0">
                <a:cs typeface="Times New Roman" panose="02020603050405020304" pitchFamily="18" charset="0"/>
              </a:rPr>
              <a:t>The Education Committee is responsible for offering continuing education sessions and approval of Annual Meeting items. </a:t>
            </a:r>
          </a:p>
          <a:p>
            <a:r>
              <a:rPr lang="en-US" sz="2400" dirty="0">
                <a:cs typeface="Times New Roman" panose="02020603050405020304" pitchFamily="18" charset="0"/>
              </a:rPr>
              <a:t>Time Commitment: Approximately five hours per month</a:t>
            </a:r>
          </a:p>
        </p:txBody>
      </p:sp>
      <p:pic>
        <p:nvPicPr>
          <p:cNvPr id="5" name="Content Placeholder 4"/>
          <p:cNvPicPr>
            <a:picLocks noGrp="1" noChangeAspect="1"/>
          </p:cNvPicPr>
          <p:nvPr>
            <p:ph sz="half" idx="4294967295"/>
          </p:nvPr>
        </p:nvPicPr>
        <p:blipFill>
          <a:blip r:embed="rId4" cstate="print">
            <a:extLst>
              <a:ext uri="{28A0092B-C50C-407E-A947-70E740481C1C}">
                <a14:useLocalDpi xmlns:a14="http://schemas.microsoft.com/office/drawing/2010/main" val="0"/>
              </a:ext>
            </a:extLst>
          </a:blip>
          <a:stretch>
            <a:fillRect/>
          </a:stretch>
        </p:blipFill>
        <p:spPr>
          <a:xfrm>
            <a:off x="4721227" y="1466056"/>
            <a:ext cx="3794125" cy="3925888"/>
          </a:xfrm>
        </p:spPr>
      </p:pic>
    </p:spTree>
    <p:custDataLst>
      <p:tags r:id="rId1"/>
    </p:custDataLst>
    <p:extLst>
      <p:ext uri="{BB962C8B-B14F-4D97-AF65-F5344CB8AC3E}">
        <p14:creationId xmlns:p14="http://schemas.microsoft.com/office/powerpoint/2010/main" val="24793573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THUMBNAIL_REFRESH" val="1"/>
  <p:tag name="ARTICULATE_SLIDE_COUNT" val="2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SRT">
  <a:themeElements>
    <a:clrScheme name="Custom 1">
      <a:dk1>
        <a:srgbClr val="002060"/>
      </a:dk1>
      <a:lt1>
        <a:srgbClr val="FFFFFF"/>
      </a:lt1>
      <a:dk2>
        <a:srgbClr val="002060"/>
      </a:dk2>
      <a:lt2>
        <a:srgbClr val="FFFFFF"/>
      </a:lt2>
      <a:accent1>
        <a:srgbClr val="B4C6E7"/>
      </a:accent1>
      <a:accent2>
        <a:srgbClr val="D7B5C6"/>
      </a:accent2>
      <a:accent3>
        <a:srgbClr val="F7CBAC"/>
      </a:accent3>
      <a:accent4>
        <a:srgbClr val="FEE599"/>
      </a:accent4>
      <a:accent5>
        <a:srgbClr val="BDD7EE"/>
      </a:accent5>
      <a:accent6>
        <a:srgbClr val="C5E0B3"/>
      </a:accent6>
      <a:hlink>
        <a:srgbClr val="00B0F0"/>
      </a:hlink>
      <a:folHlink>
        <a:srgbClr val="D7B5C6"/>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SRT" id="{55D70D0C-0D27-4B2C-B9F1-069FCA8D6E46}" vid="{17A786C8-A7D3-401D-AC25-065571442D17}"/>
    </a:ext>
  </a:extLst>
</a:theme>
</file>

<file path=ppt/theme/theme2.xml><?xml version="1.0" encoding="utf-8"?>
<a:theme xmlns:a="http://schemas.openxmlformats.org/drawingml/2006/main" name="1_OSRT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SRT 3" id="{2E35F420-A926-407E-9B71-AE91DA22C910}" vid="{30D490FB-9C41-4CF5-9873-5A990207D34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9">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1F6F349-7FD6-4577-893D-D716590A87A0}">
  <we:reference id="wa104380907" version="1.0.0.0" store="en-US" storeType="OMEX"/>
  <we:alternateReferences>
    <we:reference id="wa104380907" version="1.0.0.0" store="WA104380907"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TC101859861[[fn=Tradeshow]]</Template>
  <TotalTime>1191</TotalTime>
  <Words>2399</Words>
  <Application>Microsoft Office PowerPoint</Application>
  <PresentationFormat>On-screen Show (4:3)</PresentationFormat>
  <Paragraphs>171</Paragraphs>
  <Slides>27</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Calibri</vt:lpstr>
      <vt:lpstr>Calibri Light</vt:lpstr>
      <vt:lpstr>Cambria</vt:lpstr>
      <vt:lpstr>OSRT</vt:lpstr>
      <vt:lpstr>1_OSRT 3</vt:lpstr>
      <vt:lpstr>PowerPoint Presentation</vt:lpstr>
      <vt:lpstr>Committees and Volunteers</vt:lpstr>
      <vt:lpstr>PowerPoint Presentation</vt:lpstr>
      <vt:lpstr>Characteristics Homework</vt:lpstr>
      <vt:lpstr>Traits of Amazing Volunteers</vt:lpstr>
      <vt:lpstr>Which One Fits For Me?</vt:lpstr>
      <vt:lpstr>Advocacy Committee</vt:lpstr>
      <vt:lpstr>Annual Meeting Committee</vt:lpstr>
      <vt:lpstr>Education Committee</vt:lpstr>
      <vt:lpstr>Marketing and Sales Committee</vt:lpstr>
      <vt:lpstr>Membership Committee</vt:lpstr>
      <vt:lpstr>Nominations Committee</vt:lpstr>
      <vt:lpstr>Quiz Bowl Committee</vt:lpstr>
      <vt:lpstr>Social Media Committee</vt:lpstr>
      <vt:lpstr>Cardinal Rays Editor</vt:lpstr>
      <vt:lpstr>Historian</vt:lpstr>
      <vt:lpstr>Parliamentarian</vt:lpstr>
      <vt:lpstr>Photographer</vt:lpstr>
      <vt:lpstr>Recording Secretary</vt:lpstr>
      <vt:lpstr>Resolutions Appointee</vt:lpstr>
      <vt:lpstr>Student Liaison Appointee</vt:lpstr>
      <vt:lpstr>Survey Appointee</vt:lpstr>
      <vt:lpstr>Volunteer Responsibilities</vt:lpstr>
      <vt:lpstr>Tips to Make Volunteers Happy and Productive</vt:lpstr>
      <vt:lpstr>Tips to Make Volunteers Happy and Productive</vt:lpstr>
      <vt:lpstr>Top Ten List for Being a Good Board Member</vt:lpstr>
      <vt:lpstr>Thank You Volunteers</vt:lpstr>
    </vt:vector>
  </TitlesOfParts>
  <Company>Zane State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miss</dc:creator>
  <cp:lastModifiedBy>lauren.huffman79@gmail.com</cp:lastModifiedBy>
  <cp:revision>57</cp:revision>
  <dcterms:created xsi:type="dcterms:W3CDTF">2014-11-16T21:12:06Z</dcterms:created>
  <dcterms:modified xsi:type="dcterms:W3CDTF">2020-01-25T19:19:49Z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0ED5504B-1ED3-4165-B05C-24719028C30E</vt:lpwstr>
  </property>
  <property fmtid="{D5CDD505-2E9C-101B-9397-08002B2CF9AE}" pid="3" name="ArticulatePath">
    <vt:lpwstr>OSRT Leadership Academy Committees-1</vt:lpwstr>
  </property>
</Properties>
</file>