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7"/>
  </p:notesMasterIdLst>
  <p:sldIdLst>
    <p:sldId id="2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0309" autoAdjust="0"/>
  </p:normalViewPr>
  <p:slideViewPr>
    <p:cSldViewPr snapToGrid="0">
      <p:cViewPr varScale="1">
        <p:scale>
          <a:sx n="60" d="100"/>
          <a:sy n="60" d="100"/>
        </p:scale>
        <p:origin x="-1872"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8008CB-1AF7-47CF-9874-F55BB4C811FD}" type="datetimeFigureOut">
              <a:rPr lang="en-US" smtClean="0"/>
              <a:t>1/31/20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BBB5E8-A29D-4061-B482-BCDF9E1E06E7}" type="slidenum">
              <a:rPr lang="en-US" smtClean="0"/>
              <a:t>‹#›</a:t>
            </a:fld>
            <a:endParaRPr lang="en-US" dirty="0"/>
          </a:p>
        </p:txBody>
      </p:sp>
    </p:spTree>
    <p:extLst>
      <p:ext uri="{BB962C8B-B14F-4D97-AF65-F5344CB8AC3E}">
        <p14:creationId xmlns:p14="http://schemas.microsoft.com/office/powerpoint/2010/main" val="1681840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hear</a:t>
            </a:r>
            <a:r>
              <a:rPr lang="en-US" baseline="0" dirty="0" smtClean="0"/>
              <a:t> exactly this from a member as you ask you ask them to join and it’s a logical question. Many times you need to evaluate what it means to an individual to be a member of an organization. In what ways do they find it beneficial?</a:t>
            </a:r>
          </a:p>
          <a:p>
            <a:r>
              <a:rPr lang="en-US" baseline="0" dirty="0" smtClean="0"/>
              <a:t>Sometimes a retreat can help with this question. When you have several people secluded and focusing on certain ideas, it can develop some new answers. The OSRT did just that as you will see in the next slide!</a:t>
            </a:r>
            <a:endParaRPr lang="en-US" dirty="0"/>
          </a:p>
        </p:txBody>
      </p:sp>
      <p:sp>
        <p:nvSpPr>
          <p:cNvPr id="4" name="Slide Number Placeholder 3"/>
          <p:cNvSpPr>
            <a:spLocks noGrp="1"/>
          </p:cNvSpPr>
          <p:nvPr>
            <p:ph type="sldNum" sz="quarter" idx="10"/>
          </p:nvPr>
        </p:nvSpPr>
        <p:spPr/>
        <p:txBody>
          <a:bodyPr/>
          <a:lstStyle/>
          <a:p>
            <a:fld id="{61BBB5E8-A29D-4061-B482-BCDF9E1E06E7}" type="slidenum">
              <a:rPr lang="en-US" smtClean="0"/>
              <a:t>4</a:t>
            </a:fld>
            <a:endParaRPr lang="en-US" dirty="0"/>
          </a:p>
        </p:txBody>
      </p:sp>
    </p:spTree>
    <p:extLst>
      <p:ext uri="{BB962C8B-B14F-4D97-AF65-F5344CB8AC3E}">
        <p14:creationId xmlns:p14="http://schemas.microsoft.com/office/powerpoint/2010/main" val="3812909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BB5E8-A29D-4061-B482-BCDF9E1E06E7}" type="slidenum">
              <a:rPr lang="en-US" smtClean="0"/>
              <a:t>24</a:t>
            </a:fld>
            <a:endParaRPr lang="en-US" dirty="0"/>
          </a:p>
        </p:txBody>
      </p:sp>
    </p:spTree>
    <p:extLst>
      <p:ext uri="{BB962C8B-B14F-4D97-AF65-F5344CB8AC3E}">
        <p14:creationId xmlns:p14="http://schemas.microsoft.com/office/powerpoint/2010/main" val="682786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ground rules help to generate ideas without discarding them quickly. It leads to discussion and possibly revision of the ideas. Ideas can build</a:t>
            </a:r>
            <a:r>
              <a:rPr lang="en-US" baseline="0" dirty="0" smtClean="0"/>
              <a:t> on one another to grow quickly. </a:t>
            </a:r>
            <a:endParaRPr lang="en-US" dirty="0"/>
          </a:p>
        </p:txBody>
      </p:sp>
      <p:sp>
        <p:nvSpPr>
          <p:cNvPr id="4" name="Slide Number Placeholder 3"/>
          <p:cNvSpPr>
            <a:spLocks noGrp="1"/>
          </p:cNvSpPr>
          <p:nvPr>
            <p:ph type="sldNum" sz="quarter" idx="10"/>
          </p:nvPr>
        </p:nvSpPr>
        <p:spPr/>
        <p:txBody>
          <a:bodyPr/>
          <a:lstStyle/>
          <a:p>
            <a:fld id="{61BBB5E8-A29D-4061-B482-BCDF9E1E06E7}" type="slidenum">
              <a:rPr lang="en-US" smtClean="0"/>
              <a:t>6</a:t>
            </a:fld>
            <a:endParaRPr lang="en-US" dirty="0"/>
          </a:p>
        </p:txBody>
      </p:sp>
    </p:spTree>
    <p:extLst>
      <p:ext uri="{BB962C8B-B14F-4D97-AF65-F5344CB8AC3E}">
        <p14:creationId xmlns:p14="http://schemas.microsoft.com/office/powerpoint/2010/main" val="309764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BB5E8-A29D-4061-B482-BCDF9E1E06E7}" type="slidenum">
              <a:rPr lang="en-US" smtClean="0"/>
              <a:t>7</a:t>
            </a:fld>
            <a:endParaRPr lang="en-US" dirty="0"/>
          </a:p>
        </p:txBody>
      </p:sp>
    </p:spTree>
    <p:extLst>
      <p:ext uri="{BB962C8B-B14F-4D97-AF65-F5344CB8AC3E}">
        <p14:creationId xmlns:p14="http://schemas.microsoft.com/office/powerpoint/2010/main" val="3543701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a few if the ideas that came out of that brainstorming session. As we look at the list its very diverse and we will be brainstorming</a:t>
            </a:r>
            <a:r>
              <a:rPr lang="en-US" baseline="0" dirty="0" smtClean="0"/>
              <a:t> other ideas later in the academy. </a:t>
            </a:r>
            <a:endParaRPr lang="en-US" dirty="0"/>
          </a:p>
        </p:txBody>
      </p:sp>
      <p:sp>
        <p:nvSpPr>
          <p:cNvPr id="4" name="Slide Number Placeholder 3"/>
          <p:cNvSpPr>
            <a:spLocks noGrp="1"/>
          </p:cNvSpPr>
          <p:nvPr>
            <p:ph type="sldNum" sz="quarter" idx="10"/>
          </p:nvPr>
        </p:nvSpPr>
        <p:spPr/>
        <p:txBody>
          <a:bodyPr/>
          <a:lstStyle/>
          <a:p>
            <a:fld id="{61BBB5E8-A29D-4061-B482-BCDF9E1E06E7}" type="slidenum">
              <a:rPr lang="en-US" smtClean="0"/>
              <a:t>8</a:t>
            </a:fld>
            <a:endParaRPr lang="en-US" dirty="0"/>
          </a:p>
        </p:txBody>
      </p:sp>
    </p:spTree>
    <p:extLst>
      <p:ext uri="{BB962C8B-B14F-4D97-AF65-F5344CB8AC3E}">
        <p14:creationId xmlns:p14="http://schemas.microsoft.com/office/powerpoint/2010/main" val="2700856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BB5E8-A29D-4061-B482-BCDF9E1E06E7}" type="slidenum">
              <a:rPr lang="en-US" smtClean="0"/>
              <a:t>13</a:t>
            </a:fld>
            <a:endParaRPr lang="en-US" dirty="0"/>
          </a:p>
        </p:txBody>
      </p:sp>
    </p:spTree>
    <p:extLst>
      <p:ext uri="{BB962C8B-B14F-4D97-AF65-F5344CB8AC3E}">
        <p14:creationId xmlns:p14="http://schemas.microsoft.com/office/powerpoint/2010/main" val="3753443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Annual Meeting is the largest event presented by the OSRT, generally held each April. </a:t>
            </a:r>
          </a:p>
          <a:p>
            <a:r>
              <a:rPr lang="en-US" dirty="0" smtClean="0"/>
              <a:t>It is an avenue for the OSRT to get the word out about membership benefits. </a:t>
            </a:r>
          </a:p>
          <a:p>
            <a:r>
              <a:rPr lang="en-US" dirty="0" smtClean="0"/>
              <a:t>It is a way for the membership to interact directly with the board members in the business session.</a:t>
            </a:r>
          </a:p>
          <a:p>
            <a:r>
              <a:rPr lang="en-US" dirty="0" smtClean="0"/>
              <a:t>It is also the largest revenue generator for the OSRT.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1BBB5E8-A29D-4061-B482-BCDF9E1E06E7}" type="slidenum">
              <a:rPr lang="en-US" smtClean="0"/>
              <a:t>15</a:t>
            </a:fld>
            <a:endParaRPr lang="en-US" dirty="0"/>
          </a:p>
        </p:txBody>
      </p:sp>
    </p:spTree>
    <p:extLst>
      <p:ext uri="{BB962C8B-B14F-4D97-AF65-F5344CB8AC3E}">
        <p14:creationId xmlns:p14="http://schemas.microsoft.com/office/powerpoint/2010/main" val="4271292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BB5E8-A29D-4061-B482-BCDF9E1E06E7}" type="slidenum">
              <a:rPr lang="en-US" smtClean="0"/>
              <a:t>16</a:t>
            </a:fld>
            <a:endParaRPr lang="en-US" dirty="0"/>
          </a:p>
        </p:txBody>
      </p:sp>
    </p:spTree>
    <p:extLst>
      <p:ext uri="{BB962C8B-B14F-4D97-AF65-F5344CB8AC3E}">
        <p14:creationId xmlns:p14="http://schemas.microsoft.com/office/powerpoint/2010/main" val="4232900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BB5E8-A29D-4061-B482-BCDF9E1E06E7}" type="slidenum">
              <a:rPr lang="en-US" smtClean="0"/>
              <a:t>17</a:t>
            </a:fld>
            <a:endParaRPr lang="en-US" dirty="0"/>
          </a:p>
        </p:txBody>
      </p:sp>
    </p:spTree>
    <p:extLst>
      <p:ext uri="{BB962C8B-B14F-4D97-AF65-F5344CB8AC3E}">
        <p14:creationId xmlns:p14="http://schemas.microsoft.com/office/powerpoint/2010/main" val="1144609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BBB5E8-A29D-4061-B482-BCDF9E1E06E7}" type="slidenum">
              <a:rPr lang="en-US" smtClean="0"/>
              <a:t>21</a:t>
            </a:fld>
            <a:endParaRPr lang="en-US" dirty="0"/>
          </a:p>
        </p:txBody>
      </p:sp>
    </p:spTree>
    <p:extLst>
      <p:ext uri="{BB962C8B-B14F-4D97-AF65-F5344CB8AC3E}">
        <p14:creationId xmlns:p14="http://schemas.microsoft.com/office/powerpoint/2010/main" val="1196348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CAE2F7-DC50-43BB-87ED-D0BDC8F983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C47178A-D7A8-4817-9E12-4652892C0A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3F25F2F-B0C4-408F-B662-8D8ABCD65092}"/>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9A32D-0A98-46AB-8AB6-73664D7EAD5C}" type="datetimeFigureOut">
              <a:rPr lang="en-US" smtClean="0"/>
              <a:pPr/>
              <a:t>1/31/20</a:t>
            </a:fld>
            <a:endParaRPr lang="en-US" dirty="0"/>
          </a:p>
        </p:txBody>
      </p:sp>
      <p:sp>
        <p:nvSpPr>
          <p:cNvPr id="5" name="Footer Placeholder 4">
            <a:extLst>
              <a:ext uri="{FF2B5EF4-FFF2-40B4-BE49-F238E27FC236}">
                <a16:creationId xmlns="" xmlns:a16="http://schemas.microsoft.com/office/drawing/2014/main" id="{C99D9176-3955-4250-A015-7FD3ADF006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DED9344F-FE5C-4A66-B1F5-8B30829C66B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0A1A50-E85A-4691-B733-38663A36F4FF}" type="slidenum">
              <a:rPr lang="en-US" smtClean="0"/>
              <a:pPr/>
              <a:t>‹#›</a:t>
            </a:fld>
            <a:endParaRPr lang="en-US" dirty="0"/>
          </a:p>
        </p:txBody>
      </p:sp>
    </p:spTree>
    <p:extLst>
      <p:ext uri="{BB962C8B-B14F-4D97-AF65-F5344CB8AC3E}">
        <p14:creationId xmlns:p14="http://schemas.microsoft.com/office/powerpoint/2010/main" val="3148763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808DEF-74E0-4994-9DF9-0E8FF6663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F21F9E0-1249-4D59-B82C-14F55F94D6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 xmlns:a16="http://schemas.microsoft.com/office/drawing/2014/main" id="{BC99F0FD-7C66-4699-872F-163BA1A8A5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6E1C419-B763-4ACB-B4D6-5CEFB1826D33}"/>
              </a:ext>
            </a:extLst>
          </p:cNvPr>
          <p:cNvSpPr>
            <a:spLocks noGrp="1"/>
          </p:cNvSpPr>
          <p:nvPr>
            <p:ph type="dt" sz="half" idx="10"/>
          </p:nvPr>
        </p:nvSpPr>
        <p:spPr>
          <a:xfrm>
            <a:off x="3194957" y="6356350"/>
            <a:ext cx="1595846" cy="365125"/>
          </a:xfrm>
          <a:prstGeom prst="rect">
            <a:avLst/>
          </a:prstGeom>
        </p:spPr>
        <p:txBody>
          <a:bodyPr/>
          <a:lstStyle/>
          <a:p>
            <a:fld id="{79984454-2DFD-4348-9C46-73CA0C9BD8C7}" type="datetimeFigureOut">
              <a:rPr lang="en-US" smtClean="0"/>
              <a:t>1/31/20</a:t>
            </a:fld>
            <a:endParaRPr lang="en-US" dirty="0"/>
          </a:p>
        </p:txBody>
      </p:sp>
      <p:sp>
        <p:nvSpPr>
          <p:cNvPr id="6" name="Footer Placeholder 5">
            <a:extLst>
              <a:ext uri="{FF2B5EF4-FFF2-40B4-BE49-F238E27FC236}">
                <a16:creationId xmlns="" xmlns:a16="http://schemas.microsoft.com/office/drawing/2014/main" id="{B8D96355-F62D-4FE8-8B66-B1E71AAD3A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5F550AF2-EB43-4B5D-BBD4-15ADE5AB31E4}"/>
              </a:ext>
            </a:extLst>
          </p:cNvPr>
          <p:cNvSpPr>
            <a:spLocks noGrp="1"/>
          </p:cNvSpPr>
          <p:nvPr>
            <p:ph type="sldNum" sz="quarter" idx="12"/>
          </p:nvPr>
        </p:nvSpPr>
        <p:spPr>
          <a:xfrm>
            <a:off x="9705702" y="6356350"/>
            <a:ext cx="1648097" cy="365125"/>
          </a:xfrm>
          <a:prstGeom prst="rect">
            <a:avLst/>
          </a:prstGeom>
        </p:spPr>
        <p:txBody>
          <a:bodyPr/>
          <a:lstStyle/>
          <a:p>
            <a:fld id="{9F4727A3-0A4B-4E62-963B-A9B71258A6AA}" type="slidenum">
              <a:rPr lang="en-US" smtClean="0"/>
              <a:t>‹#›</a:t>
            </a:fld>
            <a:endParaRPr lang="en-US" dirty="0"/>
          </a:p>
        </p:txBody>
      </p:sp>
    </p:spTree>
    <p:extLst>
      <p:ext uri="{BB962C8B-B14F-4D97-AF65-F5344CB8AC3E}">
        <p14:creationId xmlns:p14="http://schemas.microsoft.com/office/powerpoint/2010/main" val="3033746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50A284-2081-4B85-81AC-C22A5AA4EA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EBB21E0-1239-4D25-83B4-3782000E1E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C2CC0D-3F32-4CA2-A220-D179BBB723E8}"/>
              </a:ext>
            </a:extLst>
          </p:cNvPr>
          <p:cNvSpPr>
            <a:spLocks noGrp="1"/>
          </p:cNvSpPr>
          <p:nvPr>
            <p:ph type="dt" sz="half" idx="10"/>
          </p:nvPr>
        </p:nvSpPr>
        <p:spPr>
          <a:xfrm>
            <a:off x="3194957" y="6356350"/>
            <a:ext cx="1595846" cy="365125"/>
          </a:xfrm>
          <a:prstGeom prst="rect">
            <a:avLst/>
          </a:prstGeom>
        </p:spPr>
        <p:txBody>
          <a:bodyPr/>
          <a:lstStyle/>
          <a:p>
            <a:fld id="{79984454-2DFD-4348-9C46-73CA0C9BD8C7}" type="datetimeFigureOut">
              <a:rPr lang="en-US" smtClean="0"/>
              <a:t>1/31/20</a:t>
            </a:fld>
            <a:endParaRPr lang="en-US" dirty="0"/>
          </a:p>
        </p:txBody>
      </p:sp>
      <p:sp>
        <p:nvSpPr>
          <p:cNvPr id="5" name="Footer Placeholder 4">
            <a:extLst>
              <a:ext uri="{FF2B5EF4-FFF2-40B4-BE49-F238E27FC236}">
                <a16:creationId xmlns="" xmlns:a16="http://schemas.microsoft.com/office/drawing/2014/main" id="{0E3E6F67-08DC-458E-A3E7-62815D1EA7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5D82FB2-A5EA-45D5-B629-2B89F171BBF6}"/>
              </a:ext>
            </a:extLst>
          </p:cNvPr>
          <p:cNvSpPr>
            <a:spLocks noGrp="1"/>
          </p:cNvSpPr>
          <p:nvPr>
            <p:ph type="sldNum" sz="quarter" idx="12"/>
          </p:nvPr>
        </p:nvSpPr>
        <p:spPr>
          <a:xfrm>
            <a:off x="9705702" y="6356350"/>
            <a:ext cx="1648097" cy="365125"/>
          </a:xfrm>
          <a:prstGeom prst="rect">
            <a:avLst/>
          </a:prstGeom>
        </p:spPr>
        <p:txBody>
          <a:bodyPr/>
          <a:lstStyle/>
          <a:p>
            <a:fld id="{9F4727A3-0A4B-4E62-963B-A9B71258A6AA}" type="slidenum">
              <a:rPr lang="en-US" smtClean="0"/>
              <a:t>‹#›</a:t>
            </a:fld>
            <a:endParaRPr lang="en-US" dirty="0"/>
          </a:p>
        </p:txBody>
      </p:sp>
    </p:spTree>
    <p:extLst>
      <p:ext uri="{BB962C8B-B14F-4D97-AF65-F5344CB8AC3E}">
        <p14:creationId xmlns:p14="http://schemas.microsoft.com/office/powerpoint/2010/main" val="245393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6720816-379D-419F-83A2-899B10388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768D14C-14C9-4BBD-82B0-EABAF90DB0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F881F2-DFAD-4E35-8BBC-A938C7EFE770}"/>
              </a:ext>
            </a:extLst>
          </p:cNvPr>
          <p:cNvSpPr>
            <a:spLocks noGrp="1"/>
          </p:cNvSpPr>
          <p:nvPr>
            <p:ph type="dt" sz="half" idx="10"/>
          </p:nvPr>
        </p:nvSpPr>
        <p:spPr>
          <a:xfrm>
            <a:off x="3194957" y="6356350"/>
            <a:ext cx="1595846" cy="365125"/>
          </a:xfrm>
          <a:prstGeom prst="rect">
            <a:avLst/>
          </a:prstGeom>
        </p:spPr>
        <p:txBody>
          <a:bodyPr/>
          <a:lstStyle/>
          <a:p>
            <a:fld id="{79984454-2DFD-4348-9C46-73CA0C9BD8C7}" type="datetimeFigureOut">
              <a:rPr lang="en-US" smtClean="0"/>
              <a:t>1/31/20</a:t>
            </a:fld>
            <a:endParaRPr lang="en-US" dirty="0"/>
          </a:p>
        </p:txBody>
      </p:sp>
      <p:sp>
        <p:nvSpPr>
          <p:cNvPr id="5" name="Footer Placeholder 4">
            <a:extLst>
              <a:ext uri="{FF2B5EF4-FFF2-40B4-BE49-F238E27FC236}">
                <a16:creationId xmlns="" xmlns:a16="http://schemas.microsoft.com/office/drawing/2014/main" id="{F8EA2615-8A70-45C0-8417-AEF38F6298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A98DA4FD-771B-4C80-BA55-7C9BF0BAD089}"/>
              </a:ext>
            </a:extLst>
          </p:cNvPr>
          <p:cNvSpPr>
            <a:spLocks noGrp="1"/>
          </p:cNvSpPr>
          <p:nvPr>
            <p:ph type="sldNum" sz="quarter" idx="12"/>
          </p:nvPr>
        </p:nvSpPr>
        <p:spPr>
          <a:xfrm>
            <a:off x="9705702" y="6356350"/>
            <a:ext cx="1648097" cy="365125"/>
          </a:xfrm>
          <a:prstGeom prst="rect">
            <a:avLst/>
          </a:prstGeom>
        </p:spPr>
        <p:txBody>
          <a:bodyPr/>
          <a:lstStyle/>
          <a:p>
            <a:fld id="{9F4727A3-0A4B-4E62-963B-A9B71258A6AA}" type="slidenum">
              <a:rPr lang="en-US" smtClean="0"/>
              <a:t>‹#›</a:t>
            </a:fld>
            <a:endParaRPr lang="en-US" dirty="0"/>
          </a:p>
        </p:txBody>
      </p:sp>
    </p:spTree>
    <p:extLst>
      <p:ext uri="{BB962C8B-B14F-4D97-AF65-F5344CB8AC3E}">
        <p14:creationId xmlns:p14="http://schemas.microsoft.com/office/powerpoint/2010/main" val="2538557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CAE2F7-DC50-43BB-87ED-D0BDC8F983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C47178A-D7A8-4817-9E12-4652892C0A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3F25F2F-B0C4-408F-B662-8D8ABCD650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39A32D-0A98-46AB-8AB6-73664D7EAD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C99D9176-3955-4250-A015-7FD3ADF006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DED9344F-FE5C-4A66-B1F5-8B30829C66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A1A50-E85A-4691-B733-38663A36F4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913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70BFA3-5DAE-4C08-85AF-855C33B6FE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8876951-522C-4E22-932C-040172193A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41F93E0-43B6-4375-B2DC-C88402E84E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39A32D-0A98-46AB-8AB6-73664D7EAD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0F81CC48-1466-4B1F-9085-DAB41BDAAB3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EC3EBBD9-4569-404F-A6F2-0F4D453269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A1A50-E85A-4691-B733-38663A36F4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65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834463-C17A-4DC2-8A72-507B9369C7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4D753DC-400C-4FD9-AB00-F952347527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60D211B-7A8A-42CF-A4B0-35C4AF7B7C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7C16F67-78DF-42FE-A883-1D1F5D415F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39A32D-0A98-46AB-8AB6-73664D7EAD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 xmlns:a16="http://schemas.microsoft.com/office/drawing/2014/main" id="{17327AFA-704B-4288-979F-771500865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 xmlns:a16="http://schemas.microsoft.com/office/drawing/2014/main" id="{C4D25E00-828E-45DB-89D1-6C46D7F0A1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A1A50-E85A-4691-B733-38663A36F4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072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586AD3-0AB9-453B-A2B1-EA8B6DE6B8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26A28F7-1262-4AE5-A2C5-F3A8CB79EC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EA3A362-C9CD-4729-B803-B5E3C6A1E9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74A07CC-B420-406B-9AEF-A1C1F7BB16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93B4DBC-BDD8-47C7-9DCC-568A83602A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3903777-D3E8-4B2D-B4F4-352DFF2402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39A32D-0A98-46AB-8AB6-73664D7EAD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 xmlns:a16="http://schemas.microsoft.com/office/drawing/2014/main" id="{67D4C41C-0B5A-4049-8B3C-1AB95E683A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 xmlns:a16="http://schemas.microsoft.com/office/drawing/2014/main" id="{3D13839F-FD2C-48B7-9A83-F0818846E9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A1A50-E85A-4691-B733-38663A36F4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146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B47764-0CDE-4BD6-BF04-1C8A33DAA6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87EBE41-2AFA-40A1-ADB1-C301901518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39A32D-0A98-46AB-8AB6-73664D7EAD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 xmlns:a16="http://schemas.microsoft.com/office/drawing/2014/main" id="{D28857DE-F021-49DA-8038-41C3A38204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 xmlns:a16="http://schemas.microsoft.com/office/drawing/2014/main" id="{76F069F2-C627-450D-A119-673174A118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A1A50-E85A-4691-B733-38663A36F4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000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37704A3-EF05-4E54-AB2E-62BECAE498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39A32D-0A98-46AB-8AB6-73664D7EAD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 xmlns:a16="http://schemas.microsoft.com/office/drawing/2014/main" id="{4341500E-3260-4EF3-AA17-99F1485BAE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 xmlns:a16="http://schemas.microsoft.com/office/drawing/2014/main" id="{8D747EAF-7C85-4503-BCD5-89063E14F9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A1A50-E85A-4691-B733-38663A36F4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33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658A43-C791-47E0-BD6F-F86D020F9FE9}"/>
              </a:ext>
            </a:extLst>
          </p:cNvPr>
          <p:cNvSpPr>
            <a:spLocks noGrp="1"/>
          </p:cNvSpPr>
          <p:nvPr>
            <p:ph type="ctrTitle"/>
          </p:nvPr>
        </p:nvSpPr>
        <p:spPr>
          <a:xfrm>
            <a:off x="4049485" y="138697"/>
            <a:ext cx="761129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0A076D8-D14F-4B0F-8894-F85B6FE921F9}"/>
              </a:ext>
            </a:extLst>
          </p:cNvPr>
          <p:cNvSpPr>
            <a:spLocks noGrp="1"/>
          </p:cNvSpPr>
          <p:nvPr>
            <p:ph type="subTitle" idx="1"/>
          </p:nvPr>
        </p:nvSpPr>
        <p:spPr>
          <a:xfrm>
            <a:off x="4049485" y="3503823"/>
            <a:ext cx="766943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 xmlns:a16="http://schemas.microsoft.com/office/drawing/2014/main" id="{DC306163-7552-4F54-AEFE-A5D73720713D}"/>
              </a:ext>
            </a:extLst>
          </p:cNvPr>
          <p:cNvSpPr>
            <a:spLocks noGrp="1"/>
          </p:cNvSpPr>
          <p:nvPr>
            <p:ph type="ftr" sz="quarter" idx="11"/>
          </p:nvPr>
        </p:nvSpPr>
        <p:spPr>
          <a:xfrm>
            <a:off x="6561907" y="6354178"/>
            <a:ext cx="2586446" cy="365125"/>
          </a:xfrm>
        </p:spPr>
        <p:txBody>
          <a:bodyPr/>
          <a:lstStyle/>
          <a:p>
            <a:endParaRPr lang="en-US" dirty="0"/>
          </a:p>
        </p:txBody>
      </p:sp>
      <p:pic>
        <p:nvPicPr>
          <p:cNvPr id="7" name="Picture 6">
            <a:extLst>
              <a:ext uri="{FF2B5EF4-FFF2-40B4-BE49-F238E27FC236}">
                <a16:creationId xmlns="" xmlns:a16="http://schemas.microsoft.com/office/drawing/2014/main" id="{6841550A-EA2D-40DE-B277-AE3549BDD706}"/>
              </a:ext>
            </a:extLst>
          </p:cNvPr>
          <p:cNvPicPr>
            <a:picLocks noChangeAspect="1"/>
          </p:cNvPicPr>
          <p:nvPr/>
        </p:nvPicPr>
        <p:blipFill>
          <a:blip r:embed="rId2"/>
          <a:stretch>
            <a:fillRect/>
          </a:stretch>
        </p:blipFill>
        <p:spPr>
          <a:xfrm>
            <a:off x="4049485" y="2784522"/>
            <a:ext cx="7669433" cy="128027"/>
          </a:xfrm>
          <a:prstGeom prst="rect">
            <a:avLst/>
          </a:prstGeom>
        </p:spPr>
      </p:pic>
    </p:spTree>
    <p:extLst>
      <p:ext uri="{BB962C8B-B14F-4D97-AF65-F5344CB8AC3E}">
        <p14:creationId xmlns:p14="http://schemas.microsoft.com/office/powerpoint/2010/main" val="2299124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B23F5B-56BF-4502-8C5A-3C5DC2F06F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0D61045-0F47-4228-B91C-9949D4F296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 xmlns:a16="http://schemas.microsoft.com/office/drawing/2014/main" id="{C3DCCD10-930C-4A63-B757-65712E065EF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39297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095271-7802-4A62-BEC5-145D89DB1C62}"/>
              </a:ext>
            </a:extLst>
          </p:cNvPr>
          <p:cNvSpPr>
            <a:spLocks noGrp="1"/>
          </p:cNvSpPr>
          <p:nvPr>
            <p:ph type="title"/>
          </p:nvPr>
        </p:nvSpPr>
        <p:spPr>
          <a:xfrm>
            <a:off x="3194957" y="740728"/>
            <a:ext cx="8152493"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F46B0179-B359-4202-8BD5-34B7C5243EAE}"/>
              </a:ext>
            </a:extLst>
          </p:cNvPr>
          <p:cNvSpPr>
            <a:spLocks noGrp="1"/>
          </p:cNvSpPr>
          <p:nvPr>
            <p:ph type="body" idx="1"/>
          </p:nvPr>
        </p:nvSpPr>
        <p:spPr>
          <a:xfrm>
            <a:off x="3194956" y="4589463"/>
            <a:ext cx="815249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 xmlns:a16="http://schemas.microsoft.com/office/drawing/2014/main" id="{67893E1A-A887-4007-8D83-08EEE329571B}"/>
              </a:ext>
            </a:extLst>
          </p:cNvPr>
          <p:cNvSpPr>
            <a:spLocks noGrp="1"/>
          </p:cNvSpPr>
          <p:nvPr>
            <p:ph type="ftr" sz="quarter" idx="11"/>
          </p:nvPr>
        </p:nvSpPr>
        <p:spPr/>
        <p:txBody>
          <a:bodyPr/>
          <a:lstStyle/>
          <a:p>
            <a:endParaRPr lang="en-US" dirty="0"/>
          </a:p>
        </p:txBody>
      </p:sp>
      <p:pic>
        <p:nvPicPr>
          <p:cNvPr id="7" name="Picture 6">
            <a:extLst>
              <a:ext uri="{FF2B5EF4-FFF2-40B4-BE49-F238E27FC236}">
                <a16:creationId xmlns="" xmlns:a16="http://schemas.microsoft.com/office/drawing/2014/main" id="{21078810-251A-4464-8B05-1D66A742E592}"/>
              </a:ext>
            </a:extLst>
          </p:cNvPr>
          <p:cNvPicPr>
            <a:picLocks noChangeAspect="1"/>
          </p:cNvPicPr>
          <p:nvPr/>
        </p:nvPicPr>
        <p:blipFill>
          <a:blip r:embed="rId2"/>
          <a:stretch>
            <a:fillRect/>
          </a:stretch>
        </p:blipFill>
        <p:spPr>
          <a:xfrm>
            <a:off x="3413535" y="4381546"/>
            <a:ext cx="7669433" cy="128027"/>
          </a:xfrm>
          <a:prstGeom prst="rect">
            <a:avLst/>
          </a:prstGeom>
        </p:spPr>
      </p:pic>
    </p:spTree>
    <p:extLst>
      <p:ext uri="{BB962C8B-B14F-4D97-AF65-F5344CB8AC3E}">
        <p14:creationId xmlns:p14="http://schemas.microsoft.com/office/powerpoint/2010/main" val="58739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9E6C85-CA87-4AB3-B174-D6EA071B7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CBAB4A5-BB33-4CD5-B135-6BCBD4C6D6B5}"/>
              </a:ext>
            </a:extLst>
          </p:cNvPr>
          <p:cNvSpPr>
            <a:spLocks noGrp="1"/>
          </p:cNvSpPr>
          <p:nvPr>
            <p:ph sz="half" idx="1"/>
          </p:nvPr>
        </p:nvSpPr>
        <p:spPr>
          <a:xfrm>
            <a:off x="3194957" y="1825625"/>
            <a:ext cx="373924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F7C103E-912F-414E-B641-F5525F51E171}"/>
              </a:ext>
            </a:extLst>
          </p:cNvPr>
          <p:cNvSpPr>
            <a:spLocks noGrp="1"/>
          </p:cNvSpPr>
          <p:nvPr>
            <p:ph sz="half" idx="2"/>
          </p:nvPr>
        </p:nvSpPr>
        <p:spPr>
          <a:xfrm>
            <a:off x="7328262" y="1825625"/>
            <a:ext cx="402553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 xmlns:a16="http://schemas.microsoft.com/office/drawing/2014/main" id="{132E70BD-3BB9-4BE1-AF59-16EC5B76720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54970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E2FBF6-22B3-422E-86C3-17D6BE900D39}"/>
              </a:ext>
            </a:extLst>
          </p:cNvPr>
          <p:cNvSpPr>
            <a:spLocks noGrp="1"/>
          </p:cNvSpPr>
          <p:nvPr>
            <p:ph type="title"/>
          </p:nvPr>
        </p:nvSpPr>
        <p:spPr>
          <a:xfrm>
            <a:off x="2991394" y="365125"/>
            <a:ext cx="8363994"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F13495C-BE71-489D-A125-EF07ECD371B1}"/>
              </a:ext>
            </a:extLst>
          </p:cNvPr>
          <p:cNvSpPr>
            <a:spLocks noGrp="1"/>
          </p:cNvSpPr>
          <p:nvPr>
            <p:ph type="body" idx="1"/>
          </p:nvPr>
        </p:nvSpPr>
        <p:spPr>
          <a:xfrm>
            <a:off x="2991393" y="1690688"/>
            <a:ext cx="388139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0ED0137-C5E8-4293-8CC3-03552DDF40CA}"/>
              </a:ext>
            </a:extLst>
          </p:cNvPr>
          <p:cNvSpPr>
            <a:spLocks noGrp="1"/>
          </p:cNvSpPr>
          <p:nvPr>
            <p:ph sz="half" idx="2"/>
          </p:nvPr>
        </p:nvSpPr>
        <p:spPr>
          <a:xfrm>
            <a:off x="2991393" y="2529635"/>
            <a:ext cx="388139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9046265-4031-4DCC-A761-F920AAE5A057}"/>
              </a:ext>
            </a:extLst>
          </p:cNvPr>
          <p:cNvSpPr>
            <a:spLocks noGrp="1"/>
          </p:cNvSpPr>
          <p:nvPr>
            <p:ph type="body" sz="quarter" idx="3"/>
          </p:nvPr>
        </p:nvSpPr>
        <p:spPr>
          <a:xfrm>
            <a:off x="7405051" y="1705723"/>
            <a:ext cx="394874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6BF0145-808D-48BF-AEF7-40E8888FB649}"/>
              </a:ext>
            </a:extLst>
          </p:cNvPr>
          <p:cNvSpPr>
            <a:spLocks noGrp="1"/>
          </p:cNvSpPr>
          <p:nvPr>
            <p:ph sz="quarter" idx="4"/>
          </p:nvPr>
        </p:nvSpPr>
        <p:spPr>
          <a:xfrm>
            <a:off x="7405050" y="2514600"/>
            <a:ext cx="394874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 xmlns:a16="http://schemas.microsoft.com/office/drawing/2014/main" id="{DCB44D2C-0034-4155-9D61-D0BEB35BC93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3818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D059A0-D391-4FC8-85F8-D6A45667CD7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 xmlns:a16="http://schemas.microsoft.com/office/drawing/2014/main" id="{3FC3DC07-7DD7-4893-AC16-AB1B938E7D6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46466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EDEC83E4-08C9-4870-A452-F61358AEF5F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06617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B12DBB-166C-4822-B2B1-27ABF0FE87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9F6F28B-D522-4413-A212-DD53550ED4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FF49A5D-E8FB-43FF-AAE7-5B1D7F8569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61B5D3A-F0DC-438C-B3C4-376068D489F1}"/>
              </a:ext>
            </a:extLst>
          </p:cNvPr>
          <p:cNvSpPr>
            <a:spLocks noGrp="1"/>
          </p:cNvSpPr>
          <p:nvPr>
            <p:ph type="dt" sz="half" idx="10"/>
          </p:nvPr>
        </p:nvSpPr>
        <p:spPr>
          <a:xfrm>
            <a:off x="3194957" y="6356350"/>
            <a:ext cx="1595846" cy="365125"/>
          </a:xfrm>
          <a:prstGeom prst="rect">
            <a:avLst/>
          </a:prstGeom>
        </p:spPr>
        <p:txBody>
          <a:bodyPr/>
          <a:lstStyle/>
          <a:p>
            <a:fld id="{79984454-2DFD-4348-9C46-73CA0C9BD8C7}" type="datetimeFigureOut">
              <a:rPr lang="en-US" smtClean="0"/>
              <a:t>1/31/20</a:t>
            </a:fld>
            <a:endParaRPr lang="en-US" dirty="0"/>
          </a:p>
        </p:txBody>
      </p:sp>
      <p:sp>
        <p:nvSpPr>
          <p:cNvPr id="6" name="Footer Placeholder 5">
            <a:extLst>
              <a:ext uri="{FF2B5EF4-FFF2-40B4-BE49-F238E27FC236}">
                <a16:creationId xmlns="" xmlns:a16="http://schemas.microsoft.com/office/drawing/2014/main" id="{886C5309-A449-4D2A-B04F-639B2B8165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73356663-5796-4B3D-BB6F-8B31F3A715A8}"/>
              </a:ext>
            </a:extLst>
          </p:cNvPr>
          <p:cNvSpPr>
            <a:spLocks noGrp="1"/>
          </p:cNvSpPr>
          <p:nvPr>
            <p:ph type="sldNum" sz="quarter" idx="12"/>
          </p:nvPr>
        </p:nvSpPr>
        <p:spPr>
          <a:xfrm>
            <a:off x="9705702" y="6356350"/>
            <a:ext cx="1648097" cy="365125"/>
          </a:xfrm>
          <a:prstGeom prst="rect">
            <a:avLst/>
          </a:prstGeom>
        </p:spPr>
        <p:txBody>
          <a:bodyPr/>
          <a:lstStyle/>
          <a:p>
            <a:fld id="{9F4727A3-0A4B-4E62-963B-A9B71258A6AA}" type="slidenum">
              <a:rPr lang="en-US" smtClean="0"/>
              <a:t>‹#›</a:t>
            </a:fld>
            <a:endParaRPr lang="en-US" dirty="0"/>
          </a:p>
        </p:txBody>
      </p:sp>
    </p:spTree>
    <p:extLst>
      <p:ext uri="{BB962C8B-B14F-4D97-AF65-F5344CB8AC3E}">
        <p14:creationId xmlns:p14="http://schemas.microsoft.com/office/powerpoint/2010/main" val="17718164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theme" Target="../theme/theme2.xml"/><Relationship Id="rId8"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4D795CD-7867-486A-A976-3D9C433A415A}"/>
              </a:ext>
            </a:extLst>
          </p:cNvPr>
          <p:cNvSpPr>
            <a:spLocks noGrp="1"/>
          </p:cNvSpPr>
          <p:nvPr>
            <p:ph type="title"/>
          </p:nvPr>
        </p:nvSpPr>
        <p:spPr>
          <a:xfrm>
            <a:off x="4088673" y="297657"/>
            <a:ext cx="726512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D05679B7-C330-4C6B-B84E-C0EE905E28D8}"/>
              </a:ext>
            </a:extLst>
          </p:cNvPr>
          <p:cNvSpPr>
            <a:spLocks noGrp="1"/>
          </p:cNvSpPr>
          <p:nvPr>
            <p:ph type="body" idx="1"/>
          </p:nvPr>
        </p:nvSpPr>
        <p:spPr>
          <a:xfrm>
            <a:off x="4088674" y="1825625"/>
            <a:ext cx="726512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 xmlns:a16="http://schemas.microsoft.com/office/drawing/2014/main" id="{6B407A5F-6D1D-4F99-9C18-6563DCF2DA21}"/>
              </a:ext>
            </a:extLst>
          </p:cNvPr>
          <p:cNvSpPr>
            <a:spLocks noGrp="1"/>
          </p:cNvSpPr>
          <p:nvPr>
            <p:ph type="ftr" sz="quarter" idx="3"/>
          </p:nvPr>
        </p:nvSpPr>
        <p:spPr>
          <a:xfrm>
            <a:off x="4802777" y="6377780"/>
            <a:ext cx="2586446" cy="365125"/>
          </a:xfrm>
          <a:prstGeom prst="rect">
            <a:avLst/>
          </a:prstGeom>
        </p:spPr>
        <p:txBody>
          <a:bodyPr vert="horz" lIns="91440" tIns="45720" rIns="91440" bIns="45720" rtlCol="0" anchor="ctr"/>
          <a:lstStyle>
            <a:lvl1pPr algn="ctr">
              <a:defRPr sz="1600">
                <a:solidFill>
                  <a:schemeClr val="tx2"/>
                </a:solidFill>
              </a:defRPr>
            </a:lvl1pPr>
          </a:lstStyle>
          <a:p>
            <a:endParaRPr lang="en-US" dirty="0"/>
          </a:p>
        </p:txBody>
      </p:sp>
      <p:sp>
        <p:nvSpPr>
          <p:cNvPr id="8" name="Rectangle 7">
            <a:extLst>
              <a:ext uri="{FF2B5EF4-FFF2-40B4-BE49-F238E27FC236}">
                <a16:creationId xmlns="" xmlns:a16="http://schemas.microsoft.com/office/drawing/2014/main" id="{08C75F91-676B-49EF-871A-E358D0E55C0C}"/>
              </a:ext>
            </a:extLst>
          </p:cNvPr>
          <p:cNvSpPr/>
          <p:nvPr/>
        </p:nvSpPr>
        <p:spPr>
          <a:xfrm>
            <a:off x="-1" y="0"/>
            <a:ext cx="3735978" cy="6858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slope"/>
          </a:sp3d>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pic>
        <p:nvPicPr>
          <p:cNvPr id="10" name="Picture 9" descr="A close up of a sign&#10;&#10;Description automatically generated">
            <a:extLst>
              <a:ext uri="{FF2B5EF4-FFF2-40B4-BE49-F238E27FC236}">
                <a16:creationId xmlns="" xmlns:a16="http://schemas.microsoft.com/office/drawing/2014/main" id="{42D56D1B-6E1D-4AD6-B07A-8B810A0ECE6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9834" y="297657"/>
            <a:ext cx="3343263" cy="2153746"/>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1311102362"/>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C185C8B-5B6B-4F7E-A290-0F26C530B17C}"/>
              </a:ext>
            </a:extLst>
          </p:cNvPr>
          <p:cNvSpPr>
            <a:spLocks noGrp="1"/>
          </p:cNvSpPr>
          <p:nvPr>
            <p:ph type="title"/>
          </p:nvPr>
        </p:nvSpPr>
        <p:spPr>
          <a:xfrm>
            <a:off x="2664822" y="365125"/>
            <a:ext cx="8688977"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FAF9790D-FBE5-4BEA-8EC5-C72F736D85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1CFA563-75E3-4FE9-A8B8-796E1671FA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39A32D-0A98-46AB-8AB6-73664D7EAD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 xmlns:a16="http://schemas.microsoft.com/office/drawing/2014/main" id="{C7A535EF-391B-4C41-B2A2-46EEB16D3D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 xmlns:a16="http://schemas.microsoft.com/office/drawing/2014/main" id="{659BBC53-B2EB-481C-9766-639DBD714E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30A1A50-E85A-4691-B733-38663A36F4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Wave 8">
            <a:extLst>
              <a:ext uri="{FF2B5EF4-FFF2-40B4-BE49-F238E27FC236}">
                <a16:creationId xmlns="" xmlns:a16="http://schemas.microsoft.com/office/drawing/2014/main" id="{9CA44737-2F31-468C-B40E-7BE2CC4D29FC}"/>
              </a:ext>
            </a:extLst>
          </p:cNvPr>
          <p:cNvSpPr/>
          <p:nvPr/>
        </p:nvSpPr>
        <p:spPr>
          <a:xfrm>
            <a:off x="-2" y="5830093"/>
            <a:ext cx="12191999" cy="1325563"/>
          </a:xfrm>
          <a:prstGeom prst="wave">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Wave 9">
            <a:extLst>
              <a:ext uri="{FF2B5EF4-FFF2-40B4-BE49-F238E27FC236}">
                <a16:creationId xmlns="" xmlns:a16="http://schemas.microsoft.com/office/drawing/2014/main" id="{8F2D4E3B-F21E-4063-875D-0325B6155937}"/>
              </a:ext>
            </a:extLst>
          </p:cNvPr>
          <p:cNvSpPr/>
          <p:nvPr/>
        </p:nvSpPr>
        <p:spPr>
          <a:xfrm>
            <a:off x="-2" y="6171067"/>
            <a:ext cx="12191999" cy="1325563"/>
          </a:xfrm>
          <a:prstGeom prst="wave">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close up of a sign&#10;&#10;Description automatically generated">
            <a:extLst>
              <a:ext uri="{FF2B5EF4-FFF2-40B4-BE49-F238E27FC236}">
                <a16:creationId xmlns="" xmlns:a16="http://schemas.microsoft.com/office/drawing/2014/main" id="{708EB89A-1EF2-40CA-8942-D57D7654EB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4151"/>
            <a:ext cx="2348864" cy="1513150"/>
          </a:xfrm>
          <a:prstGeom prst="rect">
            <a:avLst/>
          </a:prstGeom>
        </p:spPr>
      </p:pic>
    </p:spTree>
    <p:extLst>
      <p:ext uri="{BB962C8B-B14F-4D97-AF65-F5344CB8AC3E}">
        <p14:creationId xmlns:p14="http://schemas.microsoft.com/office/powerpoint/2010/main" val="2966387985"/>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79" r:id="rId5"/>
    <p:sldLayoutId id="2147483680" r:id="rId6"/>
  </p:sldLayoutIdLst>
  <p:txStyles>
    <p:titleStyle>
      <a:lvl1pPr algn="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 Id="rId3" Type="http://schemas.openxmlformats.org/officeDocument/2006/relationships/hyperlink" Target="https://www.youtube.com/watch?v=jPgewHpf-q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2E1EB7C4-1AB4-4E21-9283-B9D43A413863}"/>
              </a:ext>
            </a:extLst>
          </p:cNvPr>
          <p:cNvSpPr>
            <a:spLocks noGrp="1"/>
          </p:cNvSpPr>
          <p:nvPr>
            <p:ph type="subTitle" idx="1"/>
          </p:nvPr>
        </p:nvSpPr>
        <p:spPr>
          <a:xfrm>
            <a:off x="4026741" y="2797587"/>
            <a:ext cx="7669433" cy="1012001"/>
          </a:xfrm>
        </p:spPr>
        <p:txBody>
          <a:bodyPr>
            <a:normAutofit/>
          </a:bodyPr>
          <a:lstStyle/>
          <a:p>
            <a:r>
              <a:rPr lang="en-US" sz="5400" dirty="0"/>
              <a:t>Event </a:t>
            </a:r>
            <a:r>
              <a:rPr lang="en-US" sz="5400" dirty="0" smtClean="0"/>
              <a:t>Planning</a:t>
            </a:r>
            <a:endParaRPr lang="en-US" sz="5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6741" y="0"/>
            <a:ext cx="7615237" cy="330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5907" y="3836894"/>
            <a:ext cx="5056094" cy="302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2420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2826" y="274320"/>
            <a:ext cx="10195814" cy="1307782"/>
          </a:xfrm>
        </p:spPr>
        <p:txBody>
          <a:bodyPr>
            <a:normAutofit fontScale="90000"/>
          </a:bodyPr>
          <a:lstStyle/>
          <a:p>
            <a:r>
              <a:rPr lang="en-US" dirty="0"/>
              <a:t>Ideas from the Brainstorming Session</a:t>
            </a:r>
          </a:p>
        </p:txBody>
      </p:sp>
      <p:sp>
        <p:nvSpPr>
          <p:cNvPr id="4" name="Rectangle 3"/>
          <p:cNvSpPr/>
          <p:nvPr/>
        </p:nvSpPr>
        <p:spPr>
          <a:xfrm>
            <a:off x="743712" y="1281732"/>
            <a:ext cx="10631424" cy="5016758"/>
          </a:xfrm>
          <a:prstGeom prst="rect">
            <a:avLst/>
          </a:prstGeom>
        </p:spPr>
        <p:txBody>
          <a:bodyPr wrap="square">
            <a:spAutoFit/>
          </a:bodyPr>
          <a:lstStyle/>
          <a:p>
            <a:r>
              <a:rPr lang="en-US" sz="3200" dirty="0"/>
              <a:t>Spotlight programs on OSRT website.</a:t>
            </a:r>
          </a:p>
          <a:p>
            <a:r>
              <a:rPr lang="en-US" sz="3200" dirty="0"/>
              <a:t>Reach out to educational programs that currently are not involved.</a:t>
            </a:r>
          </a:p>
          <a:p>
            <a:r>
              <a:rPr lang="en-US" sz="3200" dirty="0"/>
              <a:t>Visit facilities and talk with technologists.</a:t>
            </a:r>
          </a:p>
          <a:p>
            <a:r>
              <a:rPr lang="en-US" sz="3200" dirty="0"/>
              <a:t>Produce videos for social media that can act as testimonials for the OSRT.</a:t>
            </a:r>
          </a:p>
          <a:p>
            <a:r>
              <a:rPr lang="en-US" sz="3200" dirty="0"/>
              <a:t>Hold student days separate from the annual meeting. </a:t>
            </a:r>
          </a:p>
          <a:p>
            <a:r>
              <a:rPr lang="en-US" sz="3200" dirty="0"/>
              <a:t>Use interns to speak in person to programs  using student to student interaction.</a:t>
            </a:r>
          </a:p>
          <a:p>
            <a:endParaRPr lang="en-US" sz="3200" dirty="0"/>
          </a:p>
        </p:txBody>
      </p:sp>
    </p:spTree>
    <p:extLst>
      <p:ext uri="{BB962C8B-B14F-4D97-AF65-F5344CB8AC3E}">
        <p14:creationId xmlns:p14="http://schemas.microsoft.com/office/powerpoint/2010/main" val="1438413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578" y="264987"/>
            <a:ext cx="7580630" cy="996886"/>
          </a:xfrm>
        </p:spPr>
        <p:txBody>
          <a:bodyPr/>
          <a:lstStyle/>
          <a:p>
            <a:r>
              <a:rPr lang="en-US" dirty="0"/>
              <a:t>Retention Ideas</a:t>
            </a:r>
          </a:p>
        </p:txBody>
      </p:sp>
      <p:sp>
        <p:nvSpPr>
          <p:cNvPr id="4" name="Rectangle 3"/>
          <p:cNvSpPr/>
          <p:nvPr/>
        </p:nvSpPr>
        <p:spPr>
          <a:xfrm>
            <a:off x="268224" y="1645242"/>
            <a:ext cx="8089392" cy="4031873"/>
          </a:xfrm>
          <a:prstGeom prst="rect">
            <a:avLst/>
          </a:prstGeom>
        </p:spPr>
        <p:txBody>
          <a:bodyPr wrap="square">
            <a:spAutoFit/>
          </a:bodyPr>
          <a:lstStyle/>
          <a:p>
            <a:r>
              <a:rPr lang="en-US" sz="3200" dirty="0"/>
              <a:t>Publicize /show what OSRT does </a:t>
            </a:r>
          </a:p>
          <a:p>
            <a:r>
              <a:rPr lang="en-US" sz="3200" dirty="0"/>
              <a:t>Ask the question, “ What would make you stay a member?”</a:t>
            </a:r>
          </a:p>
          <a:p>
            <a:r>
              <a:rPr lang="en-US" sz="3200" dirty="0"/>
              <a:t>Use personal communication rather than electronic communication</a:t>
            </a:r>
          </a:p>
          <a:p>
            <a:r>
              <a:rPr lang="en-US" sz="3200" dirty="0"/>
              <a:t>Phone calls are an opportunity to ask questions </a:t>
            </a:r>
          </a:p>
          <a:p>
            <a:r>
              <a:rPr lang="en-US" sz="3200" dirty="0"/>
              <a:t>Leadership opportunities</a:t>
            </a:r>
          </a:p>
          <a:p>
            <a:endParaRPr lang="en-US" sz="32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3107" y="0"/>
            <a:ext cx="3728893" cy="3035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8261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1"/>
            <a:ext cx="10515600" cy="1225296"/>
          </a:xfrm>
        </p:spPr>
        <p:txBody>
          <a:bodyPr/>
          <a:lstStyle/>
          <a:p>
            <a:r>
              <a:rPr lang="en-US" dirty="0"/>
              <a:t>Next Steps</a:t>
            </a:r>
          </a:p>
        </p:txBody>
      </p:sp>
      <p:sp>
        <p:nvSpPr>
          <p:cNvPr id="4" name="Rectangle 3"/>
          <p:cNvSpPr/>
          <p:nvPr/>
        </p:nvSpPr>
        <p:spPr>
          <a:xfrm>
            <a:off x="542544" y="1572090"/>
            <a:ext cx="10997184" cy="4524315"/>
          </a:xfrm>
          <a:prstGeom prst="rect">
            <a:avLst/>
          </a:prstGeom>
        </p:spPr>
        <p:txBody>
          <a:bodyPr wrap="square">
            <a:spAutoFit/>
          </a:bodyPr>
          <a:lstStyle/>
          <a:p>
            <a:r>
              <a:rPr lang="en-US" sz="3600" dirty="0"/>
              <a:t>The next step is to take all the ideas and organize them</a:t>
            </a:r>
          </a:p>
          <a:p>
            <a:r>
              <a:rPr lang="en-US" sz="3600" dirty="0"/>
              <a:t>Place them in separate columns on a wall board or white board</a:t>
            </a:r>
          </a:p>
          <a:p>
            <a:r>
              <a:rPr lang="en-US" sz="3600" dirty="0"/>
              <a:t>You may find two ideas that are similar</a:t>
            </a:r>
          </a:p>
          <a:p>
            <a:r>
              <a:rPr lang="en-US" sz="3600" dirty="0"/>
              <a:t>You can try and combine </a:t>
            </a:r>
            <a:r>
              <a:rPr lang="en-US" sz="3600" dirty="0" smtClean="0"/>
              <a:t>ideas, </a:t>
            </a:r>
            <a:r>
              <a:rPr lang="en-US" sz="3600" dirty="0"/>
              <a:t>but respect the two persons by asking them first before you try it</a:t>
            </a:r>
          </a:p>
          <a:p>
            <a:r>
              <a:rPr lang="en-US" sz="3600" dirty="0"/>
              <a:t> Separate by new membership vs. retention ideas</a:t>
            </a:r>
          </a:p>
          <a:p>
            <a:endParaRPr lang="en-US" sz="3600" dirty="0"/>
          </a:p>
        </p:txBody>
      </p:sp>
    </p:spTree>
    <p:extLst>
      <p:ext uri="{BB962C8B-B14F-4D97-AF65-F5344CB8AC3E}">
        <p14:creationId xmlns:p14="http://schemas.microsoft.com/office/powerpoint/2010/main" val="16006931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782" y="283275"/>
            <a:ext cx="10515600" cy="850582"/>
          </a:xfrm>
        </p:spPr>
        <p:txBody>
          <a:bodyPr>
            <a:normAutofit fontScale="90000"/>
          </a:bodyPr>
          <a:lstStyle/>
          <a:p>
            <a:r>
              <a:rPr lang="en-US" dirty="0"/>
              <a:t>Next Steps</a:t>
            </a:r>
          </a:p>
        </p:txBody>
      </p:sp>
      <p:sp>
        <p:nvSpPr>
          <p:cNvPr id="4" name="Rectangle 3"/>
          <p:cNvSpPr/>
          <p:nvPr/>
        </p:nvSpPr>
        <p:spPr>
          <a:xfrm>
            <a:off x="579120" y="1663530"/>
            <a:ext cx="10796016" cy="3539430"/>
          </a:xfrm>
          <a:prstGeom prst="rect">
            <a:avLst/>
          </a:prstGeom>
        </p:spPr>
        <p:txBody>
          <a:bodyPr wrap="square">
            <a:spAutoFit/>
          </a:bodyPr>
          <a:lstStyle/>
          <a:p>
            <a:r>
              <a:rPr lang="en-US" sz="3200" dirty="0"/>
              <a:t>Discard ideas that are not feasible or practical</a:t>
            </a:r>
          </a:p>
          <a:p>
            <a:r>
              <a:rPr lang="en-US" sz="3200" dirty="0"/>
              <a:t>Focus on a few good ideas by group vote</a:t>
            </a:r>
          </a:p>
          <a:p>
            <a:r>
              <a:rPr lang="en-US" sz="3200" dirty="0"/>
              <a:t>Determine if the ideas actually answer the question</a:t>
            </a:r>
          </a:p>
          <a:p>
            <a:r>
              <a:rPr lang="en-US" sz="3200" dirty="0"/>
              <a:t>If not, plan another session for another day</a:t>
            </a:r>
          </a:p>
          <a:p>
            <a:r>
              <a:rPr lang="en-US" sz="3200" dirty="0"/>
              <a:t>If so, plan another session to refine the ideas and create a plan to act on them</a:t>
            </a:r>
          </a:p>
          <a:p>
            <a:endParaRPr lang="en-US" sz="3200" dirty="0"/>
          </a:p>
        </p:txBody>
      </p:sp>
    </p:spTree>
    <p:extLst>
      <p:ext uri="{BB962C8B-B14F-4D97-AF65-F5344CB8AC3E}">
        <p14:creationId xmlns:p14="http://schemas.microsoft.com/office/powerpoint/2010/main" val="2009149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594" y="0"/>
            <a:ext cx="6263894" cy="1170432"/>
          </a:xfrm>
        </p:spPr>
        <p:txBody>
          <a:bodyPr/>
          <a:lstStyle/>
          <a:p>
            <a:r>
              <a:rPr lang="en-US" dirty="0"/>
              <a:t>Event Planning</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928" y="1170433"/>
            <a:ext cx="8174736" cy="479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062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1000"/>
                                        <p:tgtEl>
                                          <p:spTgt spid="8194"/>
                                        </p:tgtEl>
                                      </p:cBhvr>
                                    </p:animEffect>
                                    <p:anim calcmode="lin" valueType="num">
                                      <p:cBhvr>
                                        <p:cTn id="14" dur="1000" fill="hold"/>
                                        <p:tgtEl>
                                          <p:spTgt spid="8194"/>
                                        </p:tgtEl>
                                        <p:attrNameLst>
                                          <p:attrName>ppt_x</p:attrName>
                                        </p:attrNameLst>
                                      </p:cBhvr>
                                      <p:tavLst>
                                        <p:tav tm="0">
                                          <p:val>
                                            <p:strVal val="#ppt_x"/>
                                          </p:val>
                                        </p:tav>
                                        <p:tav tm="100000">
                                          <p:val>
                                            <p:strVal val="#ppt_x"/>
                                          </p:val>
                                        </p:tav>
                                      </p:tavLst>
                                    </p:anim>
                                    <p:anim calcmode="lin" valueType="num">
                                      <p:cBhvr>
                                        <p:cTn id="15"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186" y="256032"/>
            <a:ext cx="10515600" cy="777430"/>
          </a:xfrm>
        </p:spPr>
        <p:txBody>
          <a:bodyPr>
            <a:normAutofit fontScale="90000"/>
          </a:bodyPr>
          <a:lstStyle/>
          <a:p>
            <a:r>
              <a:rPr lang="en-US" dirty="0"/>
              <a:t>OSRT Annual Meeting</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1147763"/>
            <a:ext cx="6211887"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889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fade">
                                      <p:cBhvr>
                                        <p:cTn id="13" dur="1000"/>
                                        <p:tgtEl>
                                          <p:spTgt spid="9218"/>
                                        </p:tgtEl>
                                      </p:cBhvr>
                                    </p:animEffect>
                                    <p:anim calcmode="lin" valueType="num">
                                      <p:cBhvr>
                                        <p:cTn id="14" dur="1000" fill="hold"/>
                                        <p:tgtEl>
                                          <p:spTgt spid="9218"/>
                                        </p:tgtEl>
                                        <p:attrNameLst>
                                          <p:attrName>ppt_x</p:attrName>
                                        </p:attrNameLst>
                                      </p:cBhvr>
                                      <p:tavLst>
                                        <p:tav tm="0">
                                          <p:val>
                                            <p:strVal val="#ppt_x"/>
                                          </p:val>
                                        </p:tav>
                                        <p:tav tm="100000">
                                          <p:val>
                                            <p:strVal val="#ppt_x"/>
                                          </p:val>
                                        </p:tav>
                                      </p:tavLst>
                                    </p:anim>
                                    <p:anim calcmode="lin" valueType="num">
                                      <p:cBhvr>
                                        <p:cTn id="15"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418820"/>
            <a:ext cx="10515600" cy="1356191"/>
          </a:xfrm>
        </p:spPr>
        <p:txBody>
          <a:bodyPr/>
          <a:lstStyle/>
          <a:p>
            <a:r>
              <a:rPr lang="en-US" b="1" dirty="0"/>
              <a:t>Planning</a:t>
            </a:r>
          </a:p>
        </p:txBody>
      </p:sp>
      <p:sp>
        <p:nvSpPr>
          <p:cNvPr id="4" name="Rectangle 3"/>
          <p:cNvSpPr/>
          <p:nvPr/>
        </p:nvSpPr>
        <p:spPr>
          <a:xfrm>
            <a:off x="430306" y="1694329"/>
            <a:ext cx="6669741" cy="3785652"/>
          </a:xfrm>
          <a:prstGeom prst="rect">
            <a:avLst/>
          </a:prstGeom>
        </p:spPr>
        <p:txBody>
          <a:bodyPr wrap="square">
            <a:spAutoFit/>
          </a:bodyPr>
          <a:lstStyle/>
          <a:p>
            <a:r>
              <a:rPr lang="en-US" sz="4000" dirty="0"/>
              <a:t>The Annual Meeting planning begins well over a year before it is presented.</a:t>
            </a:r>
          </a:p>
          <a:p>
            <a:r>
              <a:rPr lang="en-US" sz="4000" dirty="0"/>
              <a:t>Several persons and committees assist in this process.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047" y="2405798"/>
            <a:ext cx="5041900"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2693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387" y="423747"/>
            <a:ext cx="10515600" cy="713678"/>
          </a:xfrm>
        </p:spPr>
        <p:txBody>
          <a:bodyPr>
            <a:normAutofit fontScale="90000"/>
          </a:bodyPr>
          <a:lstStyle/>
          <a:p>
            <a:r>
              <a:rPr lang="en-US" b="1" dirty="0"/>
              <a:t>Connections</a:t>
            </a:r>
          </a:p>
        </p:txBody>
      </p:sp>
      <p:sp>
        <p:nvSpPr>
          <p:cNvPr id="4" name="Rectangle 3"/>
          <p:cNvSpPr/>
          <p:nvPr/>
        </p:nvSpPr>
        <p:spPr>
          <a:xfrm>
            <a:off x="401444" y="1315843"/>
            <a:ext cx="11574966" cy="4031873"/>
          </a:xfrm>
          <a:prstGeom prst="rect">
            <a:avLst/>
          </a:prstGeom>
        </p:spPr>
        <p:txBody>
          <a:bodyPr wrap="square">
            <a:spAutoFit/>
          </a:bodyPr>
          <a:lstStyle/>
          <a:p>
            <a:r>
              <a:rPr lang="en-US" sz="3200" dirty="0"/>
              <a:t>Committees share information frequently to assure the strategic plan is followed.</a:t>
            </a:r>
          </a:p>
          <a:p>
            <a:r>
              <a:rPr lang="en-US" sz="3200" dirty="0"/>
              <a:t>For example, the </a:t>
            </a:r>
            <a:r>
              <a:rPr lang="en-US" sz="3200" b="1" dirty="0"/>
              <a:t>Education committee </a:t>
            </a:r>
            <a:r>
              <a:rPr lang="en-US" sz="3200" dirty="0"/>
              <a:t>shares speaker ideas with the meeting  </a:t>
            </a:r>
            <a:r>
              <a:rPr lang="en-US" sz="3200" b="1" dirty="0"/>
              <a:t>AM co-chairs</a:t>
            </a:r>
            <a:r>
              <a:rPr lang="en-US" sz="3200" dirty="0"/>
              <a:t>.</a:t>
            </a:r>
          </a:p>
          <a:p>
            <a:r>
              <a:rPr lang="en-US" sz="3200" b="1" dirty="0"/>
              <a:t>Marketing and Sales </a:t>
            </a:r>
            <a:r>
              <a:rPr lang="en-US" sz="3200" dirty="0"/>
              <a:t>Committee helps to secure vendors to present at the meeting.</a:t>
            </a:r>
          </a:p>
          <a:p>
            <a:r>
              <a:rPr lang="en-US" sz="3200" dirty="0"/>
              <a:t>The </a:t>
            </a:r>
            <a:r>
              <a:rPr lang="en-US" sz="3200" b="1" dirty="0"/>
              <a:t>financial manager </a:t>
            </a:r>
            <a:r>
              <a:rPr lang="en-US" sz="3200" dirty="0"/>
              <a:t>is integral in securing contracts with the hotel and vendors and budget concerns with </a:t>
            </a:r>
            <a:r>
              <a:rPr lang="en-US" sz="3200" b="1" dirty="0"/>
              <a:t>AM chairpersons </a:t>
            </a:r>
            <a:r>
              <a:rPr lang="en-US" sz="3200" dirty="0"/>
              <a:t>assistance.</a:t>
            </a:r>
          </a:p>
        </p:txBody>
      </p:sp>
    </p:spTree>
    <p:extLst>
      <p:ext uri="{BB962C8B-B14F-4D97-AF65-F5344CB8AC3E}">
        <p14:creationId xmlns:p14="http://schemas.microsoft.com/office/powerpoint/2010/main" val="1936323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33351"/>
            <a:ext cx="7607300" cy="1371600"/>
          </a:xfrm>
        </p:spPr>
        <p:txBody>
          <a:bodyPr/>
          <a:lstStyle/>
          <a:p>
            <a:r>
              <a:rPr lang="en-US" dirty="0"/>
              <a:t>Connections</a:t>
            </a:r>
          </a:p>
        </p:txBody>
      </p:sp>
      <p:sp>
        <p:nvSpPr>
          <p:cNvPr id="4" name="Rectangle 3"/>
          <p:cNvSpPr/>
          <p:nvPr/>
        </p:nvSpPr>
        <p:spPr>
          <a:xfrm>
            <a:off x="933450" y="1365588"/>
            <a:ext cx="10896600" cy="5078313"/>
          </a:xfrm>
          <a:prstGeom prst="rect">
            <a:avLst/>
          </a:prstGeom>
        </p:spPr>
        <p:txBody>
          <a:bodyPr wrap="square">
            <a:spAutoFit/>
          </a:bodyPr>
          <a:lstStyle/>
          <a:p>
            <a:r>
              <a:rPr lang="en-US" sz="3600" dirty="0"/>
              <a:t>OSRT Executive Secretary gives frequent updates on member attendance numbers at the meeting well before the event.</a:t>
            </a:r>
          </a:p>
          <a:p>
            <a:endParaRPr lang="en-US" sz="3600" dirty="0"/>
          </a:p>
          <a:p>
            <a:r>
              <a:rPr lang="en-US" sz="3600" dirty="0"/>
              <a:t>Once you are assigned to the AM as a chairperson or committee member, you will see the scope and magnitude of the man-hours needed for a successful meeting.</a:t>
            </a:r>
          </a:p>
          <a:p>
            <a:endParaRPr lang="en-US" sz="3600" dirty="0"/>
          </a:p>
        </p:txBody>
      </p:sp>
    </p:spTree>
    <p:extLst>
      <p:ext uri="{BB962C8B-B14F-4D97-AF65-F5344CB8AC3E}">
        <p14:creationId xmlns:p14="http://schemas.microsoft.com/office/powerpoint/2010/main" val="1868082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950" y="0"/>
            <a:ext cx="7207250" cy="919162"/>
          </a:xfrm>
        </p:spPr>
        <p:txBody>
          <a:bodyPr/>
          <a:lstStyle/>
          <a:p>
            <a:r>
              <a:rPr lang="en-US" dirty="0"/>
              <a:t>Game </a:t>
            </a:r>
            <a:r>
              <a:rPr lang="en-US" dirty="0" smtClean="0"/>
              <a:t>Time!</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478" y="838200"/>
            <a:ext cx="8868712" cy="487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5150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fade">
                                      <p:cBhvr>
                                        <p:cTn id="13" dur="1000"/>
                                        <p:tgtEl>
                                          <p:spTgt spid="11266"/>
                                        </p:tgtEl>
                                      </p:cBhvr>
                                    </p:animEffect>
                                    <p:anim calcmode="lin" valueType="num">
                                      <p:cBhvr>
                                        <p:cTn id="14" dur="1000" fill="hold"/>
                                        <p:tgtEl>
                                          <p:spTgt spid="11266"/>
                                        </p:tgtEl>
                                        <p:attrNameLst>
                                          <p:attrName>ppt_x</p:attrName>
                                        </p:attrNameLst>
                                      </p:cBhvr>
                                      <p:tavLst>
                                        <p:tav tm="0">
                                          <p:val>
                                            <p:strVal val="#ppt_x"/>
                                          </p:val>
                                        </p:tav>
                                        <p:tav tm="100000">
                                          <p:val>
                                            <p:strVal val="#ppt_x"/>
                                          </p:val>
                                        </p:tav>
                                      </p:tavLst>
                                    </p:anim>
                                    <p:anim calcmode="lin" valueType="num">
                                      <p:cBhvr>
                                        <p:cTn id="15"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8D1A00-46F3-46AC-9557-183C4529F13A}"/>
              </a:ext>
            </a:extLst>
          </p:cNvPr>
          <p:cNvSpPr>
            <a:spLocks noGrp="1"/>
          </p:cNvSpPr>
          <p:nvPr>
            <p:ph type="title"/>
          </p:nvPr>
        </p:nvSpPr>
        <p:spPr/>
        <p:txBody>
          <a:bodyPr/>
          <a:lstStyle/>
          <a:p>
            <a:r>
              <a:rPr lang="en-US" b="1" dirty="0"/>
              <a:t>Membership Recruitment and Retention </a:t>
            </a:r>
          </a:p>
        </p:txBody>
      </p:sp>
      <p:sp>
        <p:nvSpPr>
          <p:cNvPr id="3" name="Content Placeholder 2">
            <a:extLst>
              <a:ext uri="{FF2B5EF4-FFF2-40B4-BE49-F238E27FC236}">
                <a16:creationId xmlns="" xmlns:a16="http://schemas.microsoft.com/office/drawing/2014/main" id="{A5804084-1453-406E-AD66-006C259516B6}"/>
              </a:ext>
            </a:extLst>
          </p:cNvPr>
          <p:cNvSpPr>
            <a:spLocks noGrp="1"/>
          </p:cNvSpPr>
          <p:nvPr>
            <p:ph idx="1"/>
          </p:nvPr>
        </p:nvSpPr>
        <p:spPr/>
        <p:txBody>
          <a:bodyPr>
            <a:normAutofit/>
          </a:bodyPr>
          <a:lstStyle/>
          <a:p>
            <a:r>
              <a:rPr lang="en-US" sz="4800" dirty="0"/>
              <a:t>Recruitment – getting new members </a:t>
            </a:r>
          </a:p>
          <a:p>
            <a:r>
              <a:rPr lang="en-US" sz="4800" dirty="0"/>
              <a:t>Retention – keeping members</a:t>
            </a:r>
          </a:p>
          <a:p>
            <a:r>
              <a:rPr lang="en-US" sz="4800" dirty="0"/>
              <a:t>Both instrumental for viability of organization</a:t>
            </a:r>
          </a:p>
          <a:p>
            <a:pPr marL="0" indent="0">
              <a:buNone/>
            </a:pPr>
            <a:endParaRPr lang="en-US" sz="4800" dirty="0"/>
          </a:p>
        </p:txBody>
      </p:sp>
    </p:spTree>
    <p:extLst>
      <p:ext uri="{BB962C8B-B14F-4D97-AF65-F5344CB8AC3E}">
        <p14:creationId xmlns:p14="http://schemas.microsoft.com/office/powerpoint/2010/main" val="279418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750" y="-138111"/>
            <a:ext cx="9969500" cy="1700212"/>
          </a:xfrm>
        </p:spPr>
        <p:txBody>
          <a:bodyPr>
            <a:normAutofit fontScale="90000"/>
          </a:bodyPr>
          <a:lstStyle/>
          <a:p>
            <a:r>
              <a:rPr lang="en-US" dirty="0" smtClean="0"/>
              <a:t>Responsibilities of the AM Committee</a:t>
            </a:r>
            <a:endParaRPr lang="en-US" dirty="0"/>
          </a:p>
        </p:txBody>
      </p:sp>
      <p:sp>
        <p:nvSpPr>
          <p:cNvPr id="4" name="Rectangle 3"/>
          <p:cNvSpPr/>
          <p:nvPr/>
        </p:nvSpPr>
        <p:spPr>
          <a:xfrm>
            <a:off x="628650" y="1559689"/>
            <a:ext cx="11563350" cy="4308872"/>
          </a:xfrm>
          <a:prstGeom prst="rect">
            <a:avLst/>
          </a:prstGeom>
        </p:spPr>
        <p:txBody>
          <a:bodyPr wrap="square">
            <a:spAutoFit/>
          </a:bodyPr>
          <a:lstStyle/>
          <a:p>
            <a:r>
              <a:rPr lang="en-US" sz="3200" dirty="0"/>
              <a:t>AM committee recruits volunteers to assist while at the meeting. </a:t>
            </a:r>
          </a:p>
          <a:p>
            <a:r>
              <a:rPr lang="en-US" sz="3200" dirty="0"/>
              <a:t>Examples of responsibilities can be: </a:t>
            </a:r>
          </a:p>
          <a:p>
            <a:r>
              <a:rPr lang="en-US" sz="3200" b="1" dirty="0"/>
              <a:t>Room moderators</a:t>
            </a:r>
          </a:p>
          <a:p>
            <a:r>
              <a:rPr lang="en-US" sz="3200" b="1" dirty="0"/>
              <a:t>Set up persons between sessions</a:t>
            </a:r>
          </a:p>
          <a:p>
            <a:r>
              <a:rPr lang="en-US" sz="3200" b="1" dirty="0"/>
              <a:t>Audio visual persons</a:t>
            </a:r>
          </a:p>
          <a:p>
            <a:r>
              <a:rPr lang="en-US" sz="3200" b="1" dirty="0"/>
              <a:t>Registration assistance</a:t>
            </a:r>
          </a:p>
          <a:p>
            <a:r>
              <a:rPr lang="en-US" sz="3200" dirty="0"/>
              <a:t>All people have to work together as a well oiled machine to ensure a successful meeting!</a:t>
            </a:r>
          </a:p>
          <a:p>
            <a:endParaRPr lang="en-US" dirty="0"/>
          </a:p>
        </p:txBody>
      </p:sp>
    </p:spTree>
    <p:extLst>
      <p:ext uri="{BB962C8B-B14F-4D97-AF65-F5344CB8AC3E}">
        <p14:creationId xmlns:p14="http://schemas.microsoft.com/office/powerpoint/2010/main" val="2189080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
            <a:ext cx="6140450" cy="1143000"/>
          </a:xfrm>
        </p:spPr>
        <p:txBody>
          <a:bodyPr>
            <a:normAutofit/>
          </a:bodyPr>
          <a:lstStyle/>
          <a:p>
            <a:r>
              <a:rPr lang="en-US" dirty="0"/>
              <a:t>Success!!!!!</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582" y="1207915"/>
            <a:ext cx="6766918" cy="464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188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fade">
                                      <p:cBhvr>
                                        <p:cTn id="13" dur="1000"/>
                                        <p:tgtEl>
                                          <p:spTgt spid="12290"/>
                                        </p:tgtEl>
                                      </p:cBhvr>
                                    </p:animEffect>
                                    <p:anim calcmode="lin" valueType="num">
                                      <p:cBhvr>
                                        <p:cTn id="14" dur="1000" fill="hold"/>
                                        <p:tgtEl>
                                          <p:spTgt spid="12290"/>
                                        </p:tgtEl>
                                        <p:attrNameLst>
                                          <p:attrName>ppt_x</p:attrName>
                                        </p:attrNameLst>
                                      </p:cBhvr>
                                      <p:tavLst>
                                        <p:tav tm="0">
                                          <p:val>
                                            <p:strVal val="#ppt_x"/>
                                          </p:val>
                                        </p:tav>
                                        <p:tav tm="100000">
                                          <p:val>
                                            <p:strVal val="#ppt_x"/>
                                          </p:val>
                                        </p:tav>
                                      </p:tavLst>
                                    </p:anim>
                                    <p:anim calcmode="lin" valueType="num">
                                      <p:cBhvr>
                                        <p:cTn id="15"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1451"/>
            <a:ext cx="10515600" cy="1524000"/>
          </a:xfrm>
        </p:spPr>
        <p:txBody>
          <a:bodyPr>
            <a:normAutofit fontScale="90000"/>
          </a:bodyPr>
          <a:lstStyle/>
          <a:p>
            <a:r>
              <a:rPr lang="en-US" dirty="0"/>
              <a:t>Post-Annual Meeting Review and Evaluation</a:t>
            </a:r>
          </a:p>
        </p:txBody>
      </p:sp>
      <p:sp>
        <p:nvSpPr>
          <p:cNvPr id="4" name="Rectangle 3"/>
          <p:cNvSpPr/>
          <p:nvPr/>
        </p:nvSpPr>
        <p:spPr>
          <a:xfrm>
            <a:off x="266700" y="1684288"/>
            <a:ext cx="11296650" cy="4524315"/>
          </a:xfrm>
          <a:prstGeom prst="rect">
            <a:avLst/>
          </a:prstGeom>
        </p:spPr>
        <p:txBody>
          <a:bodyPr wrap="square">
            <a:spAutoFit/>
          </a:bodyPr>
          <a:lstStyle/>
          <a:p>
            <a:r>
              <a:rPr lang="en-US" sz="3600" dirty="0"/>
              <a:t>Ask the difficult questions such as:</a:t>
            </a:r>
          </a:p>
          <a:p>
            <a:r>
              <a:rPr lang="en-US" sz="3600" dirty="0"/>
              <a:t>What worked well during the meeting?</a:t>
            </a:r>
          </a:p>
          <a:p>
            <a:r>
              <a:rPr lang="en-US" sz="3600" dirty="0"/>
              <a:t>What areas need improvement?</a:t>
            </a:r>
          </a:p>
          <a:p>
            <a:r>
              <a:rPr lang="en-US" sz="3600" dirty="0"/>
              <a:t>What did attendees have to say about the meeting?</a:t>
            </a:r>
          </a:p>
          <a:p>
            <a:r>
              <a:rPr lang="en-US" sz="3600" dirty="0"/>
              <a:t>What was the quality of the speakers used in the meeting?</a:t>
            </a:r>
          </a:p>
          <a:p>
            <a:r>
              <a:rPr lang="en-US" sz="3600" dirty="0"/>
              <a:t>The list above is just a few questions that need answered to improve the meeting for next year.</a:t>
            </a:r>
          </a:p>
          <a:p>
            <a:endParaRPr lang="en-US" sz="3600" dirty="0"/>
          </a:p>
        </p:txBody>
      </p:sp>
    </p:spTree>
    <p:extLst>
      <p:ext uri="{BB962C8B-B14F-4D97-AF65-F5344CB8AC3E}">
        <p14:creationId xmlns:p14="http://schemas.microsoft.com/office/powerpoint/2010/main" val="1002482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10515600" cy="1047750"/>
          </a:xfrm>
        </p:spPr>
        <p:txBody>
          <a:bodyPr/>
          <a:lstStyle/>
          <a:p>
            <a:r>
              <a:rPr lang="en-US" dirty="0"/>
              <a:t>Annual Meeting Experiences</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7130" y="1250950"/>
            <a:ext cx="5193970" cy="465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31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Effect transition="in" filter="fade">
                                      <p:cBhvr>
                                        <p:cTn id="13" dur="1000"/>
                                        <p:tgtEl>
                                          <p:spTgt spid="14338"/>
                                        </p:tgtEl>
                                      </p:cBhvr>
                                    </p:animEffect>
                                    <p:anim calcmode="lin" valueType="num">
                                      <p:cBhvr>
                                        <p:cTn id="14" dur="1000" fill="hold"/>
                                        <p:tgtEl>
                                          <p:spTgt spid="14338"/>
                                        </p:tgtEl>
                                        <p:attrNameLst>
                                          <p:attrName>ppt_x</p:attrName>
                                        </p:attrNameLst>
                                      </p:cBhvr>
                                      <p:tavLst>
                                        <p:tav tm="0">
                                          <p:val>
                                            <p:strVal val="#ppt_x"/>
                                          </p:val>
                                        </p:tav>
                                        <p:tav tm="100000">
                                          <p:val>
                                            <p:strVal val="#ppt_x"/>
                                          </p:val>
                                        </p:tav>
                                      </p:tavLst>
                                    </p:anim>
                                    <p:anim calcmode="lin" valueType="num">
                                      <p:cBhvr>
                                        <p:cTn id="15"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209551"/>
            <a:ext cx="10515600" cy="933450"/>
          </a:xfrm>
        </p:spPr>
        <p:txBody>
          <a:bodyPr>
            <a:normAutofit/>
          </a:bodyPr>
          <a:lstStyle/>
          <a:p>
            <a:r>
              <a:rPr lang="en-US" dirty="0"/>
              <a:t>Questions???? </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913" y="0"/>
            <a:ext cx="3621675"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5527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15362"/>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1000"/>
                                        <p:tgtEl>
                                          <p:spTgt spid="15362"/>
                                        </p:tgtEl>
                                      </p:cBhvr>
                                    </p:animEffect>
                                    <p:anim calcmode="lin" valueType="num">
                                      <p:cBhvr>
                                        <p:cTn id="18" dur="1000" fill="hold"/>
                                        <p:tgtEl>
                                          <p:spTgt spid="15362"/>
                                        </p:tgtEl>
                                        <p:attrNameLst>
                                          <p:attrName>ppt_x</p:attrName>
                                        </p:attrNameLst>
                                      </p:cBhvr>
                                      <p:tavLst>
                                        <p:tav tm="0">
                                          <p:val>
                                            <p:strVal val="#ppt_x"/>
                                          </p:val>
                                        </p:tav>
                                        <p:tav tm="100000">
                                          <p:val>
                                            <p:strVal val="#ppt_x"/>
                                          </p:val>
                                        </p:tav>
                                      </p:tavLst>
                                    </p:anim>
                                    <p:anim calcmode="lin" valueType="num">
                                      <p:cBhvr>
                                        <p:cTn id="19"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756" y="221597"/>
            <a:ext cx="9387915" cy="1732709"/>
          </a:xfrm>
        </p:spPr>
        <p:txBody>
          <a:bodyPr>
            <a:normAutofit fontScale="90000"/>
          </a:bodyPr>
          <a:lstStyle/>
          <a:p>
            <a:r>
              <a:rPr lang="en-US" dirty="0"/>
              <a:t>Membership Recruitment and Retention </a:t>
            </a:r>
          </a:p>
        </p:txBody>
      </p:sp>
      <p:sp>
        <p:nvSpPr>
          <p:cNvPr id="4" name="Rectangle 3"/>
          <p:cNvSpPr/>
          <p:nvPr/>
        </p:nvSpPr>
        <p:spPr>
          <a:xfrm>
            <a:off x="304800" y="2134524"/>
            <a:ext cx="8534400" cy="3970318"/>
          </a:xfrm>
          <a:prstGeom prst="rect">
            <a:avLst/>
          </a:prstGeom>
        </p:spPr>
        <p:txBody>
          <a:bodyPr wrap="square">
            <a:spAutoFit/>
          </a:bodyPr>
          <a:lstStyle/>
          <a:p>
            <a:r>
              <a:rPr lang="en-US" sz="3600" dirty="0"/>
              <a:t>Why are these important?</a:t>
            </a:r>
          </a:p>
          <a:p>
            <a:r>
              <a:rPr lang="en-US" sz="3600" dirty="0"/>
              <a:t>Members are the life's blood of the OSRT or any organization</a:t>
            </a:r>
          </a:p>
          <a:p>
            <a:r>
              <a:rPr lang="en-US" sz="3600" dirty="0"/>
              <a:t>The OSRT depends on not only recruiting new members, but retaining existing members.</a:t>
            </a:r>
          </a:p>
          <a:p>
            <a:endParaRPr lang="en-US"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00" y="2805766"/>
            <a:ext cx="2852737" cy="301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8505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6988" y="0"/>
            <a:ext cx="8570259" cy="602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9174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7664824" cy="1499627"/>
          </a:xfrm>
        </p:spPr>
        <p:txBody>
          <a:bodyPr/>
          <a:lstStyle/>
          <a:p>
            <a:r>
              <a:rPr lang="en-US" dirty="0"/>
              <a:t>Membership Retreat </a:t>
            </a:r>
          </a:p>
        </p:txBody>
      </p:sp>
      <p:sp>
        <p:nvSpPr>
          <p:cNvPr id="4" name="Rectangle 3"/>
          <p:cNvSpPr/>
          <p:nvPr/>
        </p:nvSpPr>
        <p:spPr>
          <a:xfrm>
            <a:off x="770964" y="1767880"/>
            <a:ext cx="10506636" cy="4401205"/>
          </a:xfrm>
          <a:prstGeom prst="rect">
            <a:avLst/>
          </a:prstGeom>
        </p:spPr>
        <p:txBody>
          <a:bodyPr wrap="square">
            <a:spAutoFit/>
          </a:bodyPr>
          <a:lstStyle/>
          <a:p>
            <a:r>
              <a:rPr lang="en-US" sz="4000" b="1" dirty="0"/>
              <a:t>Held August 2015</a:t>
            </a:r>
          </a:p>
          <a:p>
            <a:r>
              <a:rPr lang="en-US" sz="4000" dirty="0"/>
              <a:t>In 2015, then OSRT President Angie Arnold, organized a Membership retreat to brainstorm ideas to increase </a:t>
            </a:r>
            <a:r>
              <a:rPr lang="en-US" sz="4000" dirty="0" smtClean="0"/>
              <a:t>membership.</a:t>
            </a:r>
            <a:endParaRPr lang="en-US" sz="4000" dirty="0"/>
          </a:p>
          <a:p>
            <a:r>
              <a:rPr lang="en-US" sz="4000" dirty="0"/>
              <a:t>The idea was to attract new members and retain our existing </a:t>
            </a:r>
            <a:r>
              <a:rPr lang="en-US" sz="4000" dirty="0" smtClean="0"/>
              <a:t>members.</a:t>
            </a:r>
            <a:endParaRPr lang="en-US" sz="4000" dirty="0"/>
          </a:p>
          <a:p>
            <a:endParaRPr lang="en-US" sz="4000" dirty="0"/>
          </a:p>
        </p:txBody>
      </p:sp>
    </p:spTree>
    <p:extLst>
      <p:ext uri="{BB962C8B-B14F-4D97-AF65-F5344CB8AC3E}">
        <p14:creationId xmlns:p14="http://schemas.microsoft.com/office/powerpoint/2010/main" val="1428141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21597"/>
            <a:ext cx="10013576" cy="1069321"/>
          </a:xfrm>
        </p:spPr>
        <p:txBody>
          <a:bodyPr/>
          <a:lstStyle/>
          <a:p>
            <a:r>
              <a:rPr lang="en-US" dirty="0"/>
              <a:t>Laying Down the Ground Rules </a:t>
            </a:r>
          </a:p>
        </p:txBody>
      </p:sp>
      <p:sp>
        <p:nvSpPr>
          <p:cNvPr id="4" name="Rectangle 3"/>
          <p:cNvSpPr/>
          <p:nvPr/>
        </p:nvSpPr>
        <p:spPr>
          <a:xfrm>
            <a:off x="546845" y="1596642"/>
            <a:ext cx="10416987" cy="4154984"/>
          </a:xfrm>
          <a:prstGeom prst="rect">
            <a:avLst/>
          </a:prstGeom>
        </p:spPr>
        <p:txBody>
          <a:bodyPr wrap="square">
            <a:spAutoFit/>
          </a:bodyPr>
          <a:lstStyle/>
          <a:p>
            <a:r>
              <a:rPr lang="en-US" sz="4400" dirty="0"/>
              <a:t>No discussion - just ideas (in early stages)</a:t>
            </a:r>
          </a:p>
          <a:p>
            <a:r>
              <a:rPr lang="en-US" sz="4400" dirty="0"/>
              <a:t>No judgments of any idea presented</a:t>
            </a:r>
          </a:p>
          <a:p>
            <a:r>
              <a:rPr lang="en-US" sz="4400" dirty="0"/>
              <a:t>No expansion or explanation of the idea (initially)</a:t>
            </a:r>
          </a:p>
          <a:p>
            <a:r>
              <a:rPr lang="en-US" sz="4400" dirty="0"/>
              <a:t>One idea can generate another idea </a:t>
            </a:r>
          </a:p>
          <a:p>
            <a:endParaRPr lang="en-US" sz="4400" dirty="0"/>
          </a:p>
        </p:txBody>
      </p:sp>
    </p:spTree>
    <p:extLst>
      <p:ext uri="{BB962C8B-B14F-4D97-AF65-F5344CB8AC3E}">
        <p14:creationId xmlns:p14="http://schemas.microsoft.com/office/powerpoint/2010/main" val="3090203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1939"/>
            <a:ext cx="10515600" cy="644842"/>
          </a:xfrm>
        </p:spPr>
        <p:txBody>
          <a:bodyPr>
            <a:normAutofit fontScale="90000"/>
          </a:bodyPr>
          <a:lstStyle/>
          <a:p>
            <a:r>
              <a:rPr lang="en-US" dirty="0"/>
              <a:t>Brainstorming and its Benefits</a:t>
            </a:r>
          </a:p>
        </p:txBody>
      </p:sp>
      <p:sp>
        <p:nvSpPr>
          <p:cNvPr id="4" name="Rectangle 3"/>
          <p:cNvSpPr/>
          <p:nvPr/>
        </p:nvSpPr>
        <p:spPr>
          <a:xfrm>
            <a:off x="556260" y="1814512"/>
            <a:ext cx="6096000" cy="4154984"/>
          </a:xfrm>
          <a:prstGeom prst="rect">
            <a:avLst/>
          </a:prstGeom>
        </p:spPr>
        <p:txBody>
          <a:bodyPr>
            <a:spAutoFit/>
          </a:bodyPr>
          <a:lstStyle/>
          <a:p>
            <a:r>
              <a:rPr lang="en-US" sz="4400" dirty="0" smtClean="0"/>
              <a:t>“Idea </a:t>
            </a:r>
            <a:r>
              <a:rPr lang="en-US" sz="4400" dirty="0"/>
              <a:t>generators”</a:t>
            </a:r>
          </a:p>
          <a:p>
            <a:r>
              <a:rPr lang="en-US" sz="4400" dirty="0"/>
              <a:t>Fosters teamwork and a sense of belonging</a:t>
            </a:r>
          </a:p>
          <a:p>
            <a:r>
              <a:rPr lang="en-US" sz="4400" dirty="0"/>
              <a:t>Synergistic experience</a:t>
            </a:r>
          </a:p>
          <a:p>
            <a:r>
              <a:rPr lang="en-US" sz="4400" dirty="0"/>
              <a:t>Everyone participates</a:t>
            </a:r>
          </a:p>
          <a:p>
            <a:endParaRPr lang="en-US" sz="4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9441" y="1257301"/>
            <a:ext cx="4857116" cy="333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388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2006" y="176387"/>
            <a:ext cx="5254957" cy="707886"/>
          </a:xfrm>
          <a:prstGeom prst="rect">
            <a:avLst/>
          </a:prstGeom>
        </p:spPr>
        <p:txBody>
          <a:bodyPr wrap="square">
            <a:spAutoFit/>
          </a:bodyPr>
          <a:lstStyle/>
          <a:p>
            <a:r>
              <a:rPr lang="en-US" sz="4000" dirty="0"/>
              <a:t>Brainstorming Session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4870" y="1008063"/>
            <a:ext cx="3633787" cy="484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8657" y="1008063"/>
            <a:ext cx="3683000" cy="484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560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4522" y="0"/>
            <a:ext cx="6857423" cy="1449098"/>
          </a:xfrm>
        </p:spPr>
        <p:txBody>
          <a:bodyPr/>
          <a:lstStyle/>
          <a:p>
            <a:r>
              <a:rPr lang="en-US" dirty="0"/>
              <a:t>Retreat Outcome</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8031" y="1666984"/>
            <a:ext cx="5638800" cy="417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3967" y="1496491"/>
            <a:ext cx="5084064" cy="3785652"/>
          </a:xfrm>
          <a:prstGeom prst="rect">
            <a:avLst/>
          </a:prstGeom>
        </p:spPr>
        <p:txBody>
          <a:bodyPr wrap="square">
            <a:spAutoFit/>
          </a:bodyPr>
          <a:lstStyle/>
          <a:p>
            <a:r>
              <a:rPr lang="en-US" sz="4000" dirty="0"/>
              <a:t>Target membership campaign toward educational programs that students are currently not involved in the OSRT. </a:t>
            </a:r>
          </a:p>
        </p:txBody>
      </p:sp>
      <p:sp>
        <p:nvSpPr>
          <p:cNvPr id="5" name="Rectangle 4"/>
          <p:cNvSpPr/>
          <p:nvPr/>
        </p:nvSpPr>
        <p:spPr>
          <a:xfrm>
            <a:off x="6863875" y="1297652"/>
            <a:ext cx="4865050" cy="369332"/>
          </a:xfrm>
          <a:prstGeom prst="rect">
            <a:avLst/>
          </a:prstGeom>
        </p:spPr>
        <p:txBody>
          <a:bodyPr wrap="none">
            <a:spAutoFit/>
          </a:bodyPr>
          <a:lstStyle/>
          <a:p>
            <a:r>
              <a:rPr lang="en-US" smtClean="0">
                <a:hlinkClick r:id="rId3"/>
              </a:rPr>
              <a:t>https://www.youtube.com/watch?v=jPgewHpf-q4</a:t>
            </a:r>
            <a:endParaRPr lang="en-US">
              <a:hlinkClick r:id="rId3"/>
            </a:endParaRPr>
          </a:p>
        </p:txBody>
      </p:sp>
    </p:spTree>
    <p:extLst>
      <p:ext uri="{BB962C8B-B14F-4D97-AF65-F5344CB8AC3E}">
        <p14:creationId xmlns:p14="http://schemas.microsoft.com/office/powerpoint/2010/main" val="2236740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OSRT 1">
  <a:themeElements>
    <a:clrScheme name="Custom 1">
      <a:dk1>
        <a:srgbClr val="002060"/>
      </a:dk1>
      <a:lt1>
        <a:srgbClr val="FFFFFF"/>
      </a:lt1>
      <a:dk2>
        <a:srgbClr val="002060"/>
      </a:dk2>
      <a:lt2>
        <a:srgbClr val="FFFFFF"/>
      </a:lt2>
      <a:accent1>
        <a:srgbClr val="B4C6E7"/>
      </a:accent1>
      <a:accent2>
        <a:srgbClr val="D7B5C6"/>
      </a:accent2>
      <a:accent3>
        <a:srgbClr val="F7CBAC"/>
      </a:accent3>
      <a:accent4>
        <a:srgbClr val="FEE599"/>
      </a:accent4>
      <a:accent5>
        <a:srgbClr val="BDD7EE"/>
      </a:accent5>
      <a:accent6>
        <a:srgbClr val="C5E0B3"/>
      </a:accent6>
      <a:hlink>
        <a:srgbClr val="00B0F0"/>
      </a:hlink>
      <a:folHlink>
        <a:srgbClr val="D7B5C6"/>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SRT 1" id="{5602A23A-2CAF-4B83-96D0-ED880E447BBC}" vid="{4D0098C7-2D14-4DD8-9DEA-35637279E9CF}"/>
    </a:ext>
  </a:extLst>
</a:theme>
</file>

<file path=ppt/theme/theme2.xml><?xml version="1.0" encoding="utf-8"?>
<a:theme xmlns:a="http://schemas.openxmlformats.org/drawingml/2006/main" name="1_OSRT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SRT 3" id="{2E35F420-A926-407E-9B71-AE91DA22C910}" vid="{30D490FB-9C41-4CF5-9873-5A990207D34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OSRT 1</Template>
  <TotalTime>225</TotalTime>
  <Words>920</Words>
  <Application>Microsoft Macintosh PowerPoint</Application>
  <PresentationFormat>Custom</PresentationFormat>
  <Paragraphs>103</Paragraphs>
  <Slides>24</Slides>
  <Notes>10</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OSRT 1</vt:lpstr>
      <vt:lpstr>1_OSRT 3</vt:lpstr>
      <vt:lpstr>PowerPoint Presentation</vt:lpstr>
      <vt:lpstr>Membership Recruitment and Retention </vt:lpstr>
      <vt:lpstr>Membership Recruitment and Retention </vt:lpstr>
      <vt:lpstr>PowerPoint Presentation</vt:lpstr>
      <vt:lpstr>Membership Retreat </vt:lpstr>
      <vt:lpstr>Laying Down the Ground Rules </vt:lpstr>
      <vt:lpstr>Brainstorming and its Benefits</vt:lpstr>
      <vt:lpstr>PowerPoint Presentation</vt:lpstr>
      <vt:lpstr>Retreat Outcome</vt:lpstr>
      <vt:lpstr>Ideas from the Brainstorming Session</vt:lpstr>
      <vt:lpstr>Retention Ideas</vt:lpstr>
      <vt:lpstr>Next Steps</vt:lpstr>
      <vt:lpstr>Next Steps</vt:lpstr>
      <vt:lpstr>Event Planning</vt:lpstr>
      <vt:lpstr>OSRT Annual Meeting</vt:lpstr>
      <vt:lpstr>Planning</vt:lpstr>
      <vt:lpstr>Connections</vt:lpstr>
      <vt:lpstr>Connections</vt:lpstr>
      <vt:lpstr>Game Time!</vt:lpstr>
      <vt:lpstr>Responsibilities of the AM Committee</vt:lpstr>
      <vt:lpstr>Success!!!!!</vt:lpstr>
      <vt:lpstr>Post-Annual Meeting Review and Evaluation</vt:lpstr>
      <vt:lpstr>Annual Meeting Experiences</vt:lpstr>
      <vt:lpstr>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Greathouse, Gary</dc:creator>
  <cp:lastModifiedBy>Gary Greathouse</cp:lastModifiedBy>
  <cp:revision>17</cp:revision>
  <dcterms:created xsi:type="dcterms:W3CDTF">2019-06-05T01:12:31Z</dcterms:created>
  <dcterms:modified xsi:type="dcterms:W3CDTF">2020-01-31T19:04:36Z</dcterms:modified>
</cp:coreProperties>
</file>