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94" r:id="rId24"/>
  </p:sldMasterIdLst>
  <p:notesMasterIdLst>
    <p:notesMasterId r:id="rId66"/>
  </p:notesMasterIdLst>
  <p:handoutMasterIdLst>
    <p:handoutMasterId r:id="rId67"/>
  </p:handoutMasterIdLst>
  <p:sldIdLst>
    <p:sldId id="256" r:id="rId25"/>
    <p:sldId id="340" r:id="rId26"/>
    <p:sldId id="384" r:id="rId27"/>
    <p:sldId id="385" r:id="rId28"/>
    <p:sldId id="386" r:id="rId29"/>
    <p:sldId id="257" r:id="rId30"/>
    <p:sldId id="376" r:id="rId31"/>
    <p:sldId id="377" r:id="rId32"/>
    <p:sldId id="378" r:id="rId33"/>
    <p:sldId id="379" r:id="rId34"/>
    <p:sldId id="380" r:id="rId35"/>
    <p:sldId id="381" r:id="rId36"/>
    <p:sldId id="382" r:id="rId37"/>
    <p:sldId id="383" r:id="rId38"/>
    <p:sldId id="316" r:id="rId39"/>
    <p:sldId id="318" r:id="rId40"/>
    <p:sldId id="321" r:id="rId41"/>
    <p:sldId id="320" r:id="rId42"/>
    <p:sldId id="324" r:id="rId43"/>
    <p:sldId id="325" r:id="rId44"/>
    <p:sldId id="327" r:id="rId45"/>
    <p:sldId id="328" r:id="rId46"/>
    <p:sldId id="330" r:id="rId47"/>
    <p:sldId id="333" r:id="rId48"/>
    <p:sldId id="34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 id="372" r:id="rId63"/>
    <p:sldId id="373" r:id="rId64"/>
    <p:sldId id="375" r:id="rId65"/>
  </p:sldIdLst>
  <p:sldSz cx="9144000" cy="6858000" type="screen4x3"/>
  <p:notesSz cx="6858000" cy="9296400"/>
  <p:defaultTextStyle>
    <a:defPPr>
      <a:defRPr lang="en-US"/>
    </a:defPPr>
    <a:lvl1pPr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1200" kern="1200">
        <a:solidFill>
          <a:srgbClr val="FFFFFF"/>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1200" kern="1200">
        <a:solidFill>
          <a:srgbClr val="FFFFFF"/>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82" autoAdjust="0"/>
    <p:restoredTop sz="76007" autoAdjust="0"/>
  </p:normalViewPr>
  <p:slideViewPr>
    <p:cSldViewPr>
      <p:cViewPr varScale="1">
        <p:scale>
          <a:sx n="83" d="100"/>
          <a:sy n="83" d="100"/>
        </p:scale>
        <p:origin x="12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61" Type="http://schemas.openxmlformats.org/officeDocument/2006/relationships/slide" Target="slides/slide37.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45BB3F2-261C-435C-8907-214BBE7D0C7E}" type="datetimeFigureOut">
              <a:rPr lang="en-US" smtClean="0"/>
              <a:t>2/12/2019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4F50416-B717-4C6C-AF56-47AB32E9C459}" type="slidenum">
              <a:rPr lang="en-US" smtClean="0"/>
              <a:t>‹#›</a:t>
            </a:fld>
            <a:endParaRPr lang="en-US"/>
          </a:p>
        </p:txBody>
      </p:sp>
    </p:spTree>
    <p:extLst>
      <p:ext uri="{BB962C8B-B14F-4D97-AF65-F5344CB8AC3E}">
        <p14:creationId xmlns:p14="http://schemas.microsoft.com/office/powerpoint/2010/main" val="419057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eaLnBrk="1" hangingPunct="1">
              <a:defRPr sz="1200"/>
            </a:lvl1pPr>
          </a:lstStyle>
          <a:p>
            <a:pPr>
              <a:defRPr/>
            </a:pPr>
            <a:fld id="{65C9724D-533C-450F-A8F2-D3281C68B7DE}" type="datetimeFigureOut">
              <a:rPr lang="en-US"/>
              <a:pPr>
                <a:defRPr/>
              </a:pPr>
              <a:t>2/12/2019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a:lvl1pPr>
          </a:lstStyle>
          <a:p>
            <a:pPr>
              <a:defRPr/>
            </a:pPr>
            <a:fld id="{70B64508-E859-444B-BCDC-6DB6FF0D9B05}" type="slidenum">
              <a:rPr lang="en-US" altLang="en-US"/>
              <a:pPr>
                <a:defRPr/>
              </a:pPr>
              <a:t>‹#›</a:t>
            </a:fld>
            <a:endParaRPr lang="en-US" altLang="en-US"/>
          </a:p>
        </p:txBody>
      </p:sp>
    </p:spTree>
    <p:extLst>
      <p:ext uri="{BB962C8B-B14F-4D97-AF65-F5344CB8AC3E}">
        <p14:creationId xmlns:p14="http://schemas.microsoft.com/office/powerpoint/2010/main" val="3156080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a:t>
            </a:fld>
            <a:endParaRPr lang="en-US" altLang="en-US"/>
          </a:p>
        </p:txBody>
      </p:sp>
    </p:spTree>
    <p:extLst>
      <p:ext uri="{BB962C8B-B14F-4D97-AF65-F5344CB8AC3E}">
        <p14:creationId xmlns:p14="http://schemas.microsoft.com/office/powerpoint/2010/main" val="159719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15</a:t>
            </a:fld>
            <a:endParaRPr lang="en-US" altLang="en-US"/>
          </a:p>
        </p:txBody>
      </p:sp>
    </p:spTree>
    <p:extLst>
      <p:ext uri="{BB962C8B-B14F-4D97-AF65-F5344CB8AC3E}">
        <p14:creationId xmlns:p14="http://schemas.microsoft.com/office/powerpoint/2010/main" val="256953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16</a:t>
            </a:fld>
            <a:endParaRPr lang="en-US" altLang="en-US"/>
          </a:p>
        </p:txBody>
      </p:sp>
    </p:spTree>
    <p:extLst>
      <p:ext uri="{BB962C8B-B14F-4D97-AF65-F5344CB8AC3E}">
        <p14:creationId xmlns:p14="http://schemas.microsoft.com/office/powerpoint/2010/main" val="281945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17</a:t>
            </a:fld>
            <a:endParaRPr lang="en-US" altLang="en-US"/>
          </a:p>
        </p:txBody>
      </p:sp>
    </p:spTree>
    <p:extLst>
      <p:ext uri="{BB962C8B-B14F-4D97-AF65-F5344CB8AC3E}">
        <p14:creationId xmlns:p14="http://schemas.microsoft.com/office/powerpoint/2010/main" val="88061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18</a:t>
            </a:fld>
            <a:endParaRPr lang="en-US" altLang="en-US"/>
          </a:p>
        </p:txBody>
      </p:sp>
    </p:spTree>
    <p:extLst>
      <p:ext uri="{BB962C8B-B14F-4D97-AF65-F5344CB8AC3E}">
        <p14:creationId xmlns:p14="http://schemas.microsoft.com/office/powerpoint/2010/main" val="135382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19</a:t>
            </a:fld>
            <a:endParaRPr lang="en-US" altLang="en-US"/>
          </a:p>
        </p:txBody>
      </p:sp>
    </p:spTree>
    <p:extLst>
      <p:ext uri="{BB962C8B-B14F-4D97-AF65-F5344CB8AC3E}">
        <p14:creationId xmlns:p14="http://schemas.microsoft.com/office/powerpoint/2010/main" val="80725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20</a:t>
            </a:fld>
            <a:endParaRPr lang="en-US" altLang="en-US"/>
          </a:p>
        </p:txBody>
      </p:sp>
    </p:spTree>
    <p:extLst>
      <p:ext uri="{BB962C8B-B14F-4D97-AF65-F5344CB8AC3E}">
        <p14:creationId xmlns:p14="http://schemas.microsoft.com/office/powerpoint/2010/main" val="1552261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21</a:t>
            </a:fld>
            <a:endParaRPr lang="en-US" altLang="en-US"/>
          </a:p>
        </p:txBody>
      </p:sp>
    </p:spTree>
    <p:extLst>
      <p:ext uri="{BB962C8B-B14F-4D97-AF65-F5344CB8AC3E}">
        <p14:creationId xmlns:p14="http://schemas.microsoft.com/office/powerpoint/2010/main" val="329365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22</a:t>
            </a:fld>
            <a:endParaRPr lang="en-US" altLang="en-US"/>
          </a:p>
        </p:txBody>
      </p:sp>
    </p:spTree>
    <p:extLst>
      <p:ext uri="{BB962C8B-B14F-4D97-AF65-F5344CB8AC3E}">
        <p14:creationId xmlns:p14="http://schemas.microsoft.com/office/powerpoint/2010/main" val="243039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23</a:t>
            </a:fld>
            <a:endParaRPr lang="en-US" altLang="en-US"/>
          </a:p>
        </p:txBody>
      </p:sp>
    </p:spTree>
    <p:extLst>
      <p:ext uri="{BB962C8B-B14F-4D97-AF65-F5344CB8AC3E}">
        <p14:creationId xmlns:p14="http://schemas.microsoft.com/office/powerpoint/2010/main" val="279631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24</a:t>
            </a:fld>
            <a:endParaRPr lang="en-US" altLang="en-US"/>
          </a:p>
        </p:txBody>
      </p:sp>
    </p:spTree>
    <p:extLst>
      <p:ext uri="{BB962C8B-B14F-4D97-AF65-F5344CB8AC3E}">
        <p14:creationId xmlns:p14="http://schemas.microsoft.com/office/powerpoint/2010/main" val="148290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a:t>
            </a:fld>
            <a:endParaRPr lang="en-US" altLang="en-US"/>
          </a:p>
        </p:txBody>
      </p:sp>
    </p:spTree>
    <p:extLst>
      <p:ext uri="{BB962C8B-B14F-4D97-AF65-F5344CB8AC3E}">
        <p14:creationId xmlns:p14="http://schemas.microsoft.com/office/powerpoint/2010/main" val="2753315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Real-time depends on slip ring technology, high speed processing of data collected from the patient, and a fast processing algorithm from image reconstruction. Guidance tool in interventional radiology.</a:t>
            </a:r>
          </a:p>
          <a:p>
            <a:r>
              <a:rPr lang="en-US" altLang="en-US" smtClean="0"/>
              <a:t>Based on continuous scanning, fast image reconstruction, and continuous image display</a:t>
            </a:r>
          </a:p>
          <a:p>
            <a:r>
              <a:rPr lang="en-US" altLang="en-US" smtClean="0"/>
              <a:t>Patient doesn’t move during continuous rotation of the x-ray tube, data is collected after one rotation 360 degrees the first image is displayed on the monitor for viewing. Images are displayed every time a data set is collected for 60-degree rotation. 6 images/sec can be displayed. </a:t>
            </a:r>
          </a:p>
          <a:p>
            <a:r>
              <a:rPr lang="en-US" altLang="en-US" smtClean="0"/>
              <a:t>Made possible by a set of hardware components dedicated to provide fast computations, together with a new image reconstruction algorithm. The interpolation algorithm used in spiral/helical CT scanning is not used. Image reconstruction algorithm used removes artifacts resulting from the simultaneous movement of the patient through the gantry while the x-ray tube rotates continuously during data acquisition. Motion artifacts are present. </a:t>
            </a:r>
          </a:p>
          <a:p>
            <a:r>
              <a:rPr lang="en-US" altLang="en-US" smtClean="0"/>
              <a:t>Hardware components such as fast arithmetic unit, high speed memory, and back-projection gate array. Parallel processing of the data is integral element of real-time CT fluoro</a:t>
            </a:r>
          </a:p>
          <a:p>
            <a:r>
              <a:rPr lang="en-US" altLang="en-US" smtClean="0"/>
              <a:t>Data acquisition components: slip-ring, variable FOV, scanner (x-ray tube, detectors, and associated electronics) generator is a high frequency. Raw data acquired then sent to a preprocessor and then to the high-speed memory (processed using convolution and back projection other data is processed using real-time reconstruction data. Control console allows technologist to have full control of the table movement through the gantry, to vary the height of the tabletop, and tilt the gantry. </a:t>
            </a:r>
          </a:p>
          <a:p>
            <a:endParaRPr lang="en-US" altLang="en-US" smtClean="0"/>
          </a:p>
          <a:p>
            <a:r>
              <a:rPr lang="en-US" altLang="en-US" smtClean="0"/>
              <a:t>Technique parameters-30-50mAs and tube voltages of 80-120 kVp. Special filter introduced into the dose to the patient. Dose reduction depends on the type of scanner and the exposure parameters used during the examination. Variable slice widths and FOV. </a:t>
            </a:r>
          </a:p>
          <a:p>
            <a:endParaRPr lang="en-US" altLang="en-US" smtClean="0"/>
          </a:p>
          <a:p>
            <a:r>
              <a:rPr lang="en-US" altLang="en-US" smtClean="0"/>
              <a:t>Image quality spatial resolution, density resolution, image noise, and artifacts. Radiation dose consideration length of time of exposure, dose is directly proportional to exposure time. Scatter radiation distribution (image 13-8). Wearing a protective lead, including aprons, glasses, thyroid shields which should be at least .5 mm lead equivalent. </a:t>
            </a:r>
          </a:p>
          <a:p>
            <a:endParaRPr lang="en-US" altLang="en-US" smtClean="0"/>
          </a:p>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5CE7D6D5-5239-41B8-9789-009790E9E754}" type="slidenum">
              <a:rPr lang="en-US" altLang="en-US"/>
              <a:pPr/>
              <a:t>25</a:t>
            </a:fld>
            <a:endParaRPr lang="en-US" altLang="en-US"/>
          </a:p>
        </p:txBody>
      </p:sp>
    </p:spTree>
    <p:extLst>
      <p:ext uri="{BB962C8B-B14F-4D97-AF65-F5344CB8AC3E}">
        <p14:creationId xmlns:p14="http://schemas.microsoft.com/office/powerpoint/2010/main" val="203992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the above</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26</a:t>
            </a:fld>
            <a:endParaRPr lang="en-US" altLang="en-US"/>
          </a:p>
        </p:txBody>
      </p:sp>
    </p:spTree>
    <p:extLst>
      <p:ext uri="{BB962C8B-B14F-4D97-AF65-F5344CB8AC3E}">
        <p14:creationId xmlns:p14="http://schemas.microsoft.com/office/powerpoint/2010/main" val="2978589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27</a:t>
            </a:fld>
            <a:endParaRPr lang="en-US" altLang="en-US"/>
          </a:p>
        </p:txBody>
      </p:sp>
    </p:spTree>
    <p:extLst>
      <p:ext uri="{BB962C8B-B14F-4D97-AF65-F5344CB8AC3E}">
        <p14:creationId xmlns:p14="http://schemas.microsoft.com/office/powerpoint/2010/main" val="211733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28</a:t>
            </a:fld>
            <a:endParaRPr lang="en-US" altLang="en-US"/>
          </a:p>
        </p:txBody>
      </p:sp>
    </p:spTree>
    <p:extLst>
      <p:ext uri="{BB962C8B-B14F-4D97-AF65-F5344CB8AC3E}">
        <p14:creationId xmlns:p14="http://schemas.microsoft.com/office/powerpoint/2010/main" val="3186265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29</a:t>
            </a:fld>
            <a:endParaRPr lang="en-US" altLang="en-US"/>
          </a:p>
        </p:txBody>
      </p:sp>
    </p:spTree>
    <p:extLst>
      <p:ext uri="{BB962C8B-B14F-4D97-AF65-F5344CB8AC3E}">
        <p14:creationId xmlns:p14="http://schemas.microsoft.com/office/powerpoint/2010/main" val="200185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30</a:t>
            </a:fld>
            <a:endParaRPr lang="en-US" altLang="en-US"/>
          </a:p>
        </p:txBody>
      </p:sp>
    </p:spTree>
    <p:extLst>
      <p:ext uri="{BB962C8B-B14F-4D97-AF65-F5344CB8AC3E}">
        <p14:creationId xmlns:p14="http://schemas.microsoft.com/office/powerpoint/2010/main" val="621551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31</a:t>
            </a:fld>
            <a:endParaRPr lang="en-US" altLang="en-US"/>
          </a:p>
        </p:txBody>
      </p:sp>
    </p:spTree>
    <p:extLst>
      <p:ext uri="{BB962C8B-B14F-4D97-AF65-F5344CB8AC3E}">
        <p14:creationId xmlns:p14="http://schemas.microsoft.com/office/powerpoint/2010/main" val="2110835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32</a:t>
            </a:fld>
            <a:endParaRPr lang="en-US" altLang="en-US"/>
          </a:p>
        </p:txBody>
      </p:sp>
    </p:spTree>
    <p:extLst>
      <p:ext uri="{BB962C8B-B14F-4D97-AF65-F5344CB8AC3E}">
        <p14:creationId xmlns:p14="http://schemas.microsoft.com/office/powerpoint/2010/main" val="3784129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33</a:t>
            </a:fld>
            <a:endParaRPr lang="en-US" altLang="en-US"/>
          </a:p>
        </p:txBody>
      </p:sp>
    </p:spTree>
    <p:extLst>
      <p:ext uri="{BB962C8B-B14F-4D97-AF65-F5344CB8AC3E}">
        <p14:creationId xmlns:p14="http://schemas.microsoft.com/office/powerpoint/2010/main" val="215998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34</a:t>
            </a:fld>
            <a:endParaRPr lang="en-US" altLang="en-US"/>
          </a:p>
        </p:txBody>
      </p:sp>
    </p:spTree>
    <p:extLst>
      <p:ext uri="{BB962C8B-B14F-4D97-AF65-F5344CB8AC3E}">
        <p14:creationId xmlns:p14="http://schemas.microsoft.com/office/powerpoint/2010/main" val="191454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Liver-IV contrast medium is important for detecting focal masses in the liver. </a:t>
            </a:r>
            <a:r>
              <a:rPr lang="en-US" altLang="en-US" dirty="0" err="1" smtClean="0"/>
              <a:t>Triphasic</a:t>
            </a:r>
            <a:r>
              <a:rPr lang="en-US" altLang="en-US" dirty="0" smtClean="0"/>
              <a:t> (arterial</a:t>
            </a:r>
            <a:r>
              <a:rPr lang="en-US" altLang="en-US" baseline="0" dirty="0" smtClean="0"/>
              <a:t>, venous, and delayed scan)</a:t>
            </a:r>
            <a:r>
              <a:rPr lang="en-US" altLang="en-US" dirty="0" smtClean="0"/>
              <a:t> examinations are possible through bolus tracking to determine metastases vs hemangiomas. Dynamic</a:t>
            </a:r>
            <a:r>
              <a:rPr lang="en-US" altLang="en-US" baseline="0" dirty="0" smtClean="0"/>
              <a:t> CT scanning involves multiple repeat scans at the same level or several selected levels and can help to demonstrate the characteristic enhancement pattern of hemangiomas. </a:t>
            </a:r>
            <a:r>
              <a:rPr lang="en-US" altLang="en-US" dirty="0" smtClean="0"/>
              <a:t> CT angiography can also be used to assess the hepatic portal vein. U/s is still one of the leading methods of evaluating the liver.  Scanning</a:t>
            </a:r>
            <a:r>
              <a:rPr lang="en-US" altLang="en-US" baseline="0" dirty="0" smtClean="0"/>
              <a:t> with thinner slices 2.5mm through the entire liver has shown to be effective in detecting tumors and planning tumor resection. The liver is the 2</a:t>
            </a:r>
            <a:r>
              <a:rPr lang="en-US" altLang="en-US" baseline="30000" dirty="0" smtClean="0"/>
              <a:t>nd</a:t>
            </a:r>
            <a:r>
              <a:rPr lang="en-US" altLang="en-US" baseline="0" dirty="0" smtClean="0"/>
              <a:t> most common solid abdominal organ to be injured due to blunt trauma. Contrast enhanced CT can identify hematomas that may be of </a:t>
            </a:r>
            <a:r>
              <a:rPr lang="en-US" altLang="en-US" baseline="0" dirty="0" err="1" smtClean="0"/>
              <a:t>subcapsular</a:t>
            </a:r>
            <a:r>
              <a:rPr lang="en-US" altLang="en-US" baseline="0" dirty="0" smtClean="0"/>
              <a:t> or parenchymal lacerations, which could mean the presence of a more severe vascular injury involving the vena cava, portal veins, or hepatic artery.</a:t>
            </a:r>
            <a:endParaRPr lang="en-US" altLang="en-US" dirty="0" smtClean="0"/>
          </a:p>
          <a:p>
            <a:endParaRPr lang="en-US" altLang="en-US" dirty="0" smtClean="0"/>
          </a:p>
          <a:p>
            <a:r>
              <a:rPr lang="en-US" altLang="en-US" dirty="0" smtClean="0"/>
              <a:t>Spleen-most commonly injured abdominal organ in the abdomen and trauma the most common indication. Contrast</a:t>
            </a:r>
            <a:r>
              <a:rPr lang="en-US" altLang="en-US" baseline="0" dirty="0" smtClean="0"/>
              <a:t> enhanced can help to diagnose the principal type of injury, hematoma, laceration, and vascular injury. </a:t>
            </a:r>
            <a:endParaRPr lang="en-US" altLang="en-US" dirty="0" smtClean="0"/>
          </a:p>
          <a:p>
            <a:endParaRPr lang="en-US" altLang="en-US" dirty="0" smtClean="0"/>
          </a:p>
          <a:p>
            <a:r>
              <a:rPr lang="en-US" altLang="en-US" dirty="0" smtClean="0"/>
              <a:t>Bowel- CT can delineate the bowel wall and the lumen of the bowel, it also can allow for virtual colonoscopy in the diagnosis of polyps. Oral contrast help to identify patients with inflammatory bowel diseases. CT</a:t>
            </a:r>
            <a:r>
              <a:rPr lang="en-US" altLang="en-US" baseline="0" dirty="0" smtClean="0"/>
              <a:t> has not proven very accurate for staging GI malignancies, it is still widely used for that purpose. CT can confirm an obstruction, determine the level and perhaps the cause and even indicated whether vascular compromise is present. </a:t>
            </a:r>
            <a:r>
              <a:rPr lang="en-US" altLang="en-US" dirty="0" smtClean="0"/>
              <a:t>Diagnosis of appendicitis</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Retroperitoneum-Pancreas-Acute pancreatitis is a clinical</a:t>
            </a:r>
            <a:r>
              <a:rPr lang="en-US" altLang="en-US" baseline="0" dirty="0" smtClean="0"/>
              <a:t> diagnosis and normally CT nor U/s is necessary, only preformed if other test are uncertain; </a:t>
            </a:r>
            <a:r>
              <a:rPr lang="en-US" altLang="en-US" dirty="0" smtClean="0"/>
              <a:t>preferred mainly because of the incident findings of paralytic ileus or larger pseudo cysts providing better delineation and extent of involvement. Biphasic and </a:t>
            </a:r>
            <a:r>
              <a:rPr lang="en-US" altLang="en-US" dirty="0" err="1" smtClean="0"/>
              <a:t>triphasic</a:t>
            </a:r>
            <a:r>
              <a:rPr lang="en-US" altLang="en-US" dirty="0" smtClean="0"/>
              <a:t> examinations for identifying lesion</a:t>
            </a:r>
          </a:p>
          <a:p>
            <a:r>
              <a:rPr lang="en-US" altLang="en-US" dirty="0" smtClean="0"/>
              <a:t>                              kidneys- more sensitive  in detecting stones associated with obstruction and aids in treatment planning and can determine mass vs. cyst. Can</a:t>
            </a:r>
            <a:r>
              <a:rPr lang="en-US" altLang="en-US" baseline="0" dirty="0" smtClean="0"/>
              <a:t> detect renal colic which was previously identified by using conventional IVU procedures. CT useful for preoperative staging and restaging for detecting reoccurrences. Polycystic kidneys demonstrate a higher attenuation consistent with a diagnosis of an infected cyst or bleeding into a cyst. Preoperative assessment of renal donors with 3 D CT CTA studies provides the surgeon with a very graphic road map that demonstrates the number and location of renal arteries. </a:t>
            </a:r>
            <a:endParaRPr lang="en-US" altLang="en-US" dirty="0" smtClean="0"/>
          </a:p>
          <a:p>
            <a:r>
              <a:rPr lang="en-US" altLang="en-US" dirty="0" smtClean="0"/>
              <a:t>                              adrenal glands-</a:t>
            </a:r>
            <a:r>
              <a:rPr lang="en-US" altLang="en-US" dirty="0" err="1" smtClean="0"/>
              <a:t>pheochromocytomas</a:t>
            </a:r>
            <a:r>
              <a:rPr lang="en-US" altLang="en-US" dirty="0" smtClean="0"/>
              <a:t> and tumors causing Cushing  and Conn syndromes larger that 5mm can be seen on CT</a:t>
            </a:r>
          </a:p>
          <a:p>
            <a:r>
              <a:rPr lang="en-US" altLang="en-US" dirty="0" smtClean="0"/>
              <a:t>		Extremely</a:t>
            </a:r>
            <a:r>
              <a:rPr lang="en-US" altLang="en-US" baseline="0" dirty="0" smtClean="0"/>
              <a:t> thin patients hard to delineate healthy adrenal glands. </a:t>
            </a:r>
            <a:endParaRPr lang="en-US" altLang="en-US" dirty="0" smtClean="0"/>
          </a:p>
          <a:p>
            <a:endParaRPr lang="en-US" altLang="en-US" dirty="0" smtClean="0"/>
          </a:p>
          <a:p>
            <a:r>
              <a:rPr lang="en-US" altLang="en-US" dirty="0" smtClean="0"/>
              <a:t>Pelvis-trauma and tumor staging </a:t>
            </a:r>
          </a:p>
          <a:p>
            <a:endParaRPr lang="en-US" altLang="en-US" dirty="0" smtClean="0"/>
          </a:p>
          <a:p>
            <a:r>
              <a:rPr lang="en-US" altLang="en-US" dirty="0" smtClean="0"/>
              <a:t>Trauma- integral component of the assessment of blunt abdominal and chest trauma full body completed in minutes, MPR very useful in trauma imaging of the body. </a:t>
            </a:r>
          </a:p>
          <a:p>
            <a:endParaRPr lang="en-US" altLang="en-US" dirty="0" smtClean="0"/>
          </a:p>
          <a:p>
            <a:r>
              <a:rPr lang="en-US" altLang="en-US" dirty="0" smtClean="0"/>
              <a:t>Vascular system-aortic dissection, coronary arteries, pulmonary arteries, renal arteries, and abdominal aortic aneurysms. </a:t>
            </a:r>
          </a:p>
          <a:p>
            <a:endParaRPr lang="en-US" altLang="en-US" dirty="0" smtClean="0"/>
          </a:p>
          <a:p>
            <a:r>
              <a:rPr lang="en-US" altLang="en-US" dirty="0" smtClean="0"/>
              <a:t>Interventional- abscess drainage and biopsies</a:t>
            </a:r>
          </a:p>
          <a:p>
            <a:endParaRPr lang="en-US" altLang="en-US" dirty="0" smtClean="0"/>
          </a:p>
          <a:p>
            <a:r>
              <a:rPr lang="en-US" altLang="en-US" dirty="0" smtClean="0"/>
              <a:t>Musculoskeletal system-bony tumors skeletal trauma</a:t>
            </a:r>
          </a:p>
          <a:p>
            <a:endParaRPr lang="en-US" altLang="en-US" dirty="0" smtClean="0"/>
          </a:p>
          <a:p>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FFFFFF"/>
                </a:solidFill>
                <a:latin typeface="Gill Sans" charset="0"/>
                <a:ea typeface="ヒラギノ角ゴ ProN W3" charset="0"/>
                <a:cs typeface="ヒラギノ角ゴ ProN W3" charset="0"/>
                <a:sym typeface="Gill Sans" charset="0"/>
              </a:defRPr>
            </a:lvl1pPr>
            <a:lvl2pPr marL="742950" indent="-285750">
              <a:defRPr sz="1200">
                <a:solidFill>
                  <a:srgbClr val="FFFFFF"/>
                </a:solidFill>
                <a:latin typeface="Gill Sans" charset="0"/>
                <a:ea typeface="ヒラギノ角ゴ ProN W3" charset="0"/>
                <a:cs typeface="ヒラギノ角ゴ ProN W3" charset="0"/>
                <a:sym typeface="Gill Sans" charset="0"/>
              </a:defRPr>
            </a:lvl2pPr>
            <a:lvl3pPr marL="1143000" indent="-228600">
              <a:defRPr sz="1200">
                <a:solidFill>
                  <a:srgbClr val="FFFFFF"/>
                </a:solidFill>
                <a:latin typeface="Gill Sans" charset="0"/>
                <a:ea typeface="ヒラギノ角ゴ ProN W3" charset="0"/>
                <a:cs typeface="ヒラギノ角ゴ ProN W3" charset="0"/>
                <a:sym typeface="Gill Sans" charset="0"/>
              </a:defRPr>
            </a:lvl3pPr>
            <a:lvl4pPr marL="1600200" indent="-228600">
              <a:defRPr sz="1200">
                <a:solidFill>
                  <a:srgbClr val="FFFFFF"/>
                </a:solidFill>
                <a:latin typeface="Gill Sans" charset="0"/>
                <a:ea typeface="ヒラギノ角ゴ ProN W3" charset="0"/>
                <a:cs typeface="ヒラギノ角ゴ ProN W3" charset="0"/>
                <a:sym typeface="Gill Sans" charset="0"/>
              </a:defRPr>
            </a:lvl4pPr>
            <a:lvl5pPr marL="2057400" indent="-228600">
              <a:defRPr sz="1200">
                <a:solidFill>
                  <a:srgbClr val="FFFFFF"/>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ea typeface="ヒラギノ角ゴ ProN W3" charset="0"/>
                <a:cs typeface="ヒラギノ角ゴ ProN W3" charset="0"/>
                <a:sym typeface="Gill Sans" charset="0"/>
              </a:defRPr>
            </a:lvl9pPr>
          </a:lstStyle>
          <a:p>
            <a:fld id="{6BC2997B-210E-4D5C-BD90-0766888B9FAE}" type="slidenum">
              <a:rPr lang="en-US" altLang="en-US" smtClean="0"/>
              <a:pPr/>
              <a:t>6</a:t>
            </a:fld>
            <a:endParaRPr lang="en-US" altLang="en-US" smtClean="0"/>
          </a:p>
        </p:txBody>
      </p:sp>
    </p:spTree>
    <p:extLst>
      <p:ext uri="{BB962C8B-B14F-4D97-AF65-F5344CB8AC3E}">
        <p14:creationId xmlns:p14="http://schemas.microsoft.com/office/powerpoint/2010/main" val="3083224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35</a:t>
            </a:fld>
            <a:endParaRPr lang="en-US" altLang="en-US"/>
          </a:p>
        </p:txBody>
      </p:sp>
    </p:spTree>
    <p:extLst>
      <p:ext uri="{BB962C8B-B14F-4D97-AF65-F5344CB8AC3E}">
        <p14:creationId xmlns:p14="http://schemas.microsoft.com/office/powerpoint/2010/main" val="2489714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36</a:t>
            </a:fld>
            <a:endParaRPr lang="en-US" altLang="en-US"/>
          </a:p>
        </p:txBody>
      </p:sp>
    </p:spTree>
    <p:extLst>
      <p:ext uri="{BB962C8B-B14F-4D97-AF65-F5344CB8AC3E}">
        <p14:creationId xmlns:p14="http://schemas.microsoft.com/office/powerpoint/2010/main" val="625604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37</a:t>
            </a:fld>
            <a:endParaRPr lang="en-US" altLang="en-US"/>
          </a:p>
        </p:txBody>
      </p:sp>
    </p:spTree>
    <p:extLst>
      <p:ext uri="{BB962C8B-B14F-4D97-AF65-F5344CB8AC3E}">
        <p14:creationId xmlns:p14="http://schemas.microsoft.com/office/powerpoint/2010/main" val="2876511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38</a:t>
            </a:fld>
            <a:endParaRPr lang="en-US" altLang="en-US"/>
          </a:p>
        </p:txBody>
      </p:sp>
    </p:spTree>
    <p:extLst>
      <p:ext uri="{BB962C8B-B14F-4D97-AF65-F5344CB8AC3E}">
        <p14:creationId xmlns:p14="http://schemas.microsoft.com/office/powerpoint/2010/main" val="2152854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39</a:t>
            </a:fld>
            <a:endParaRPr lang="en-US" altLang="en-US"/>
          </a:p>
        </p:txBody>
      </p:sp>
    </p:spTree>
    <p:extLst>
      <p:ext uri="{BB962C8B-B14F-4D97-AF65-F5344CB8AC3E}">
        <p14:creationId xmlns:p14="http://schemas.microsoft.com/office/powerpoint/2010/main" val="2318318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40</a:t>
            </a:fld>
            <a:endParaRPr lang="en-US" altLang="en-US"/>
          </a:p>
        </p:txBody>
      </p:sp>
    </p:spTree>
    <p:extLst>
      <p:ext uri="{BB962C8B-B14F-4D97-AF65-F5344CB8AC3E}">
        <p14:creationId xmlns:p14="http://schemas.microsoft.com/office/powerpoint/2010/main" val="361592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41</a:t>
            </a:fld>
            <a:endParaRPr lang="en-US" altLang="en-US"/>
          </a:p>
        </p:txBody>
      </p:sp>
    </p:spTree>
    <p:extLst>
      <p:ext uri="{BB962C8B-B14F-4D97-AF65-F5344CB8AC3E}">
        <p14:creationId xmlns:p14="http://schemas.microsoft.com/office/powerpoint/2010/main" val="353658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we raise the patient’s arms (if possible) above the head? </a:t>
            </a:r>
          </a:p>
          <a:p>
            <a:r>
              <a:rPr lang="en-US" baseline="0" dirty="0" smtClean="0"/>
              <a:t>Why is it important to ensure the patient is centered A to P in the scanner before doing the localizer? Is positioning the patient S to I as important? Why or why not? Bisect </a:t>
            </a:r>
            <a:r>
              <a:rPr lang="en-US" baseline="0" dirty="0" err="1" smtClean="0"/>
              <a:t>midcoronal</a:t>
            </a:r>
            <a:r>
              <a:rPr lang="en-US" baseline="0" dirty="0" smtClean="0"/>
              <a:t> plane</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8</a:t>
            </a:fld>
            <a:endParaRPr lang="en-US" altLang="en-US"/>
          </a:p>
        </p:txBody>
      </p:sp>
    </p:spTree>
    <p:extLst>
      <p:ext uri="{BB962C8B-B14F-4D97-AF65-F5344CB8AC3E}">
        <p14:creationId xmlns:p14="http://schemas.microsoft.com/office/powerpoint/2010/main" val="8231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Scout</a:t>
            </a:r>
            <a:r>
              <a:rPr lang="en-US" baseline="0" dirty="0" smtClean="0"/>
              <a:t> needs to cover entire abdomen and/or pelvis. To ensure that all the liver is covered, starting the scout scan around the axilla is sufficient.  The scan can be stopped when you reach the end of your scanning area. It is always a good idea to start 1-2 scans higher due to different breath holds. </a:t>
            </a:r>
          </a:p>
          <a:p>
            <a:endParaRPr lang="en-US" baseline="0" dirty="0" smtClean="0"/>
          </a:p>
          <a:p>
            <a:r>
              <a:rPr lang="en-US" baseline="0" dirty="0" smtClean="0"/>
              <a:t>If the pelvis is the included make sure you have the patient you include anatomy through the </a:t>
            </a:r>
            <a:r>
              <a:rPr lang="en-US" baseline="0" dirty="0" err="1" smtClean="0"/>
              <a:t>symp</a:t>
            </a:r>
            <a:r>
              <a:rPr lang="en-US" baseline="0" dirty="0" smtClean="0"/>
              <a:t>. </a:t>
            </a:r>
          </a:p>
          <a:p>
            <a:endParaRPr lang="en-US" baseline="0" dirty="0" smtClean="0"/>
          </a:p>
          <a:p>
            <a:r>
              <a:rPr lang="en-US" baseline="0" dirty="0" smtClean="0"/>
              <a:t>Inspiration vs. expiration –prepare patients for the breath hold during the scan its self—depending on pitch, slice thickness, area covered, detector array, how long the breath hold might be. A and P usually about 15 seconds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9</a:t>
            </a:fld>
            <a:endParaRPr lang="en-US" altLang="en-US"/>
          </a:p>
        </p:txBody>
      </p:sp>
    </p:spTree>
    <p:extLst>
      <p:ext uri="{BB962C8B-B14F-4D97-AF65-F5344CB8AC3E}">
        <p14:creationId xmlns:p14="http://schemas.microsoft.com/office/powerpoint/2010/main" val="110509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Breath</a:t>
            </a:r>
            <a:r>
              <a:rPr lang="en-US" baseline="0" dirty="0" smtClean="0"/>
              <a:t> hold </a:t>
            </a:r>
            <a:r>
              <a:rPr lang="en-US" baseline="0" dirty="0" err="1" smtClean="0"/>
              <a:t>misregistration</a:t>
            </a:r>
            <a:r>
              <a:rPr lang="en-US" baseline="0" dirty="0" smtClean="0"/>
              <a:t> of anatomy and motion eliminated</a:t>
            </a:r>
          </a:p>
          <a:p>
            <a:endParaRPr lang="en-US" baseline="0" dirty="0" smtClean="0"/>
          </a:p>
          <a:p>
            <a:r>
              <a:rPr lang="en-US" baseline="0" dirty="0" smtClean="0"/>
              <a:t>Coaching-high quality images</a:t>
            </a:r>
          </a:p>
          <a:p>
            <a:endParaRPr lang="en-US" baseline="0" dirty="0" smtClean="0"/>
          </a:p>
          <a:p>
            <a:r>
              <a:rPr lang="en-US" baseline="0" dirty="0" smtClean="0"/>
              <a:t>SFOV for the body usually at 50 cm-do not change the SFOV</a:t>
            </a:r>
          </a:p>
          <a:p>
            <a:r>
              <a:rPr lang="en-US" baseline="0" dirty="0" smtClean="0"/>
              <a:t>Make DFOV the smallest possible, but you do need to include soft tissue at the periphery of the patient—again breath holds can make a difference. Institutional protocol-use the same every time you scan a patient</a:t>
            </a:r>
          </a:p>
          <a:p>
            <a:endParaRPr lang="en-US" baseline="0" dirty="0" smtClean="0"/>
          </a:p>
          <a:p>
            <a:r>
              <a:rPr lang="en-US" baseline="0" dirty="0" smtClean="0"/>
              <a:t>Scan range-above the dome of the liver ensuring all major organs are included</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mA dose modulation software-according</a:t>
            </a:r>
            <a:r>
              <a:rPr lang="en-US" baseline="0" dirty="0" smtClean="0"/>
              <a:t> to </a:t>
            </a:r>
            <a:r>
              <a:rPr lang="en-US" baseline="0" dirty="0" err="1" smtClean="0"/>
              <a:t>patient,i.e</a:t>
            </a:r>
            <a:r>
              <a:rPr lang="en-US" baseline="0" dirty="0" smtClean="0"/>
              <a:t>. </a:t>
            </a:r>
            <a:r>
              <a:rPr lang="en-US" baseline="0" dirty="0" err="1" smtClean="0"/>
              <a:t>peds</a:t>
            </a:r>
            <a:r>
              <a:rPr lang="en-US" baseline="0" dirty="0" smtClean="0"/>
              <a:t> patient.</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Slice thickness 5 mm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Slice interval</a:t>
            </a:r>
            <a:r>
              <a:rPr lang="en-US" baseline="0" dirty="0" smtClean="0"/>
              <a:t>: 5mm </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10</a:t>
            </a:fld>
            <a:endParaRPr lang="en-US" altLang="en-US"/>
          </a:p>
        </p:txBody>
      </p:sp>
    </p:spTree>
    <p:extLst>
      <p:ext uri="{BB962C8B-B14F-4D97-AF65-F5344CB8AC3E}">
        <p14:creationId xmlns:p14="http://schemas.microsoft.com/office/powerpoint/2010/main" val="62172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Pitch</a:t>
            </a:r>
            <a:r>
              <a:rPr lang="en-US" baseline="0" dirty="0" smtClean="0"/>
              <a:t> between .56 and 1.2</a:t>
            </a:r>
          </a:p>
          <a:p>
            <a:endParaRPr lang="en-US" baseline="0" dirty="0" smtClean="0"/>
          </a:p>
          <a:p>
            <a:r>
              <a:rPr lang="en-US" baseline="0" dirty="0" smtClean="0"/>
              <a:t>Standard or soft tissue algorithm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11</a:t>
            </a:fld>
            <a:endParaRPr lang="en-US" altLang="en-US"/>
          </a:p>
        </p:txBody>
      </p:sp>
    </p:spTree>
    <p:extLst>
      <p:ext uri="{BB962C8B-B14F-4D97-AF65-F5344CB8AC3E}">
        <p14:creationId xmlns:p14="http://schemas.microsoft.com/office/powerpoint/2010/main" val="132717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Annotate-contrast,</a:t>
            </a:r>
            <a:r>
              <a:rPr lang="en-US" baseline="0" dirty="0" smtClean="0"/>
              <a:t> no contrast, delayed</a:t>
            </a:r>
          </a:p>
          <a:p>
            <a:endParaRPr lang="en-US" baseline="0" dirty="0" smtClean="0"/>
          </a:p>
          <a:p>
            <a:r>
              <a:rPr lang="en-US" baseline="0" dirty="0" smtClean="0"/>
              <a:t>Multiphase-tailored to individual organs-liver, kidneys, pancreas, etc. </a:t>
            </a:r>
          </a:p>
          <a:p>
            <a:endParaRPr lang="en-US" baseline="0" dirty="0" smtClean="0"/>
          </a:p>
          <a:p>
            <a:r>
              <a:rPr lang="en-US" baseline="0" dirty="0" smtClean="0"/>
              <a:t>Reconstruction 3-5 mm thickness routinely, again organ specific adrenal glands less and facility protocols. </a:t>
            </a:r>
          </a:p>
          <a:p>
            <a:r>
              <a:rPr lang="en-US" baseline="0" dirty="0" smtClean="0"/>
              <a:t>	Sagittal and coronal in addition to the axial images</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12</a:t>
            </a:fld>
            <a:endParaRPr lang="en-US" altLang="en-US"/>
          </a:p>
        </p:txBody>
      </p:sp>
    </p:spTree>
    <p:extLst>
      <p:ext uri="{BB962C8B-B14F-4D97-AF65-F5344CB8AC3E}">
        <p14:creationId xmlns:p14="http://schemas.microsoft.com/office/powerpoint/2010/main" val="289295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Oral-</a:t>
            </a:r>
            <a:r>
              <a:rPr lang="en-US" dirty="0" err="1" smtClean="0"/>
              <a:t>gastroinstestional</a:t>
            </a:r>
            <a:r>
              <a:rPr lang="en-US" baseline="0" dirty="0" smtClean="0"/>
              <a:t> tract-drink before arriving for the exam allow to be fully </a:t>
            </a:r>
            <a:r>
              <a:rPr lang="en-US" baseline="0" dirty="0" err="1" smtClean="0"/>
              <a:t>opacified</a:t>
            </a:r>
            <a:r>
              <a:rPr lang="en-US" baseline="0" dirty="0" smtClean="0"/>
              <a:t> </a:t>
            </a:r>
          </a:p>
          <a:p>
            <a:endParaRPr lang="en-US" baseline="0" dirty="0" smtClean="0"/>
          </a:p>
          <a:p>
            <a:r>
              <a:rPr lang="en-US" baseline="0" dirty="0" smtClean="0"/>
              <a:t>IV-injected 2-3 mL/second usually 100-150ml to opacity blood vessels and organs. </a:t>
            </a:r>
          </a:p>
          <a:p>
            <a:r>
              <a:rPr lang="en-US" baseline="0" dirty="0" smtClean="0"/>
              <a:t>	can be based on weight-i.e. </a:t>
            </a:r>
            <a:r>
              <a:rPr lang="en-US" baseline="0" dirty="0" err="1" smtClean="0"/>
              <a:t>peds</a:t>
            </a:r>
            <a:endParaRPr lang="en-US" baseline="0" dirty="0" smtClean="0"/>
          </a:p>
          <a:p>
            <a:r>
              <a:rPr lang="en-US" baseline="0" dirty="0" smtClean="0"/>
              <a:t>	Delay: 65-70 seconds post injection, pelvis only it is 90 secs. </a:t>
            </a:r>
            <a:endParaRPr lang="en-US" dirty="0"/>
          </a:p>
        </p:txBody>
      </p:sp>
      <p:sp>
        <p:nvSpPr>
          <p:cNvPr id="4" name="Slide Number Placeholder 3"/>
          <p:cNvSpPr>
            <a:spLocks noGrp="1"/>
          </p:cNvSpPr>
          <p:nvPr>
            <p:ph type="sldNum" sz="quarter" idx="10"/>
          </p:nvPr>
        </p:nvSpPr>
        <p:spPr/>
        <p:txBody>
          <a:bodyPr/>
          <a:lstStyle/>
          <a:p>
            <a:pPr>
              <a:defRPr/>
            </a:pPr>
            <a:fld id="{70B64508-E859-444B-BCDC-6DB6FF0D9B05}" type="slidenum">
              <a:rPr lang="en-US" altLang="en-US" smtClean="0"/>
              <a:pPr>
                <a:defRPr/>
              </a:pPr>
              <a:t>13</a:t>
            </a:fld>
            <a:endParaRPr lang="en-US" altLang="en-US"/>
          </a:p>
        </p:txBody>
      </p:sp>
    </p:spTree>
    <p:extLst>
      <p:ext uri="{BB962C8B-B14F-4D97-AF65-F5344CB8AC3E}">
        <p14:creationId xmlns:p14="http://schemas.microsoft.com/office/powerpoint/2010/main" val="2896146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53537"/>
        </a:solidFill>
        <a:effectLst/>
      </p:bgPr>
    </p:bg>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7"/>
          <p:cNvSpPr>
            <a:spLocks noGrp="1"/>
          </p:cNvSpPr>
          <p:nvPr>
            <p:ph type="dt" sz="half" idx="10"/>
          </p:nvPr>
        </p:nvSpPr>
        <p:spPr/>
        <p:txBody>
          <a:bodyPr/>
          <a:lstStyle>
            <a:lvl1pPr>
              <a:defRPr smtClean="0">
                <a:solidFill>
                  <a:schemeClr val="bg2">
                    <a:lumMod val="20000"/>
                    <a:lumOff val="80000"/>
                  </a:schemeClr>
                </a:solidFill>
              </a:defRPr>
            </a:lvl1pPr>
          </a:lstStyle>
          <a:p>
            <a:pPr>
              <a:defRPr/>
            </a:pPr>
            <a:fld id="{8CEFAA16-DDA6-463B-90A4-61670482601A}" type="datetimeFigureOut">
              <a:rPr lang="en-US"/>
              <a:pPr>
                <a:defRPr/>
              </a:pPr>
              <a:t>2/12/2019</a:t>
            </a:fld>
            <a:endParaRPr lang="en-US"/>
          </a:p>
        </p:txBody>
      </p:sp>
      <p:sp>
        <p:nvSpPr>
          <p:cNvPr id="6" name="Footer Placeholder 8"/>
          <p:cNvSpPr>
            <a:spLocks noGrp="1"/>
          </p:cNvSpPr>
          <p:nvPr>
            <p:ph type="ftr" sz="quarter" idx="11"/>
          </p:nvPr>
        </p:nvSpPr>
        <p:spPr/>
        <p:txBody>
          <a:bodyPr/>
          <a:lstStyle>
            <a:lvl1pPr>
              <a:defRPr>
                <a:solidFill>
                  <a:schemeClr val="bg2">
                    <a:lumMod val="20000"/>
                    <a:lumOff val="80000"/>
                  </a:schemeClr>
                </a:solidFill>
              </a:defRPr>
            </a:lvl1pPr>
          </a:lstStyle>
          <a:p>
            <a:pPr>
              <a:defRPr/>
            </a:pPr>
            <a:endParaRPr lang="en-US"/>
          </a:p>
        </p:txBody>
      </p:sp>
      <p:sp>
        <p:nvSpPr>
          <p:cNvPr id="7" name="Slide Number Placeholder 9"/>
          <p:cNvSpPr>
            <a:spLocks noGrp="1"/>
          </p:cNvSpPr>
          <p:nvPr>
            <p:ph type="sldNum" sz="quarter" idx="12"/>
          </p:nvPr>
        </p:nvSpPr>
        <p:spPr/>
        <p:txBody>
          <a:bodyPr/>
          <a:lstStyle>
            <a:lvl1pPr>
              <a:defRPr smtClean="0">
                <a:solidFill>
                  <a:schemeClr val="bg2">
                    <a:lumMod val="60000"/>
                    <a:lumOff val="40000"/>
                  </a:schemeClr>
                </a:solidFill>
              </a:defRPr>
            </a:lvl1pPr>
          </a:lstStyle>
          <a:p>
            <a:pPr>
              <a:defRPr/>
            </a:pPr>
            <a:fld id="{639D47A6-E5C8-4D1F-AC31-B7247D0E0E3F}" type="slidenum">
              <a:rPr lang="en-US" altLang="en-US"/>
              <a:pPr>
                <a:defRPr/>
              </a:pPr>
              <a:t>‹#›</a:t>
            </a:fld>
            <a:endParaRPr lang="en-US" altLang="en-US"/>
          </a:p>
        </p:txBody>
      </p:sp>
    </p:spTree>
    <p:extLst>
      <p:ext uri="{BB962C8B-B14F-4D97-AF65-F5344CB8AC3E}">
        <p14:creationId xmlns:p14="http://schemas.microsoft.com/office/powerpoint/2010/main" val="33298232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5CEB05E-D583-4F9A-A4FB-C5DF731F9FD6}"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60A722-ECDD-419C-AF25-9A91C50048F6}" type="slidenum">
              <a:rPr lang="en-US" altLang="en-US"/>
              <a:pPr>
                <a:defRPr/>
              </a:pPr>
              <a:t>‹#›</a:t>
            </a:fld>
            <a:endParaRPr lang="en-US" altLang="en-US"/>
          </a:p>
        </p:txBody>
      </p:sp>
    </p:spTree>
    <p:extLst>
      <p:ext uri="{BB962C8B-B14F-4D97-AF65-F5344CB8AC3E}">
        <p14:creationId xmlns:p14="http://schemas.microsoft.com/office/powerpoint/2010/main" val="322330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DD05445-52EB-4E1E-83FD-FC6ED052888A}"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D4215-78E6-4648-8B07-57175658E5A8}" type="slidenum">
              <a:rPr lang="en-US" altLang="en-US"/>
              <a:pPr>
                <a:defRPr/>
              </a:pPr>
              <a:t>‹#›</a:t>
            </a:fld>
            <a:endParaRPr lang="en-US" altLang="en-US"/>
          </a:p>
        </p:txBody>
      </p:sp>
    </p:spTree>
    <p:extLst>
      <p:ext uri="{BB962C8B-B14F-4D97-AF65-F5344CB8AC3E}">
        <p14:creationId xmlns:p14="http://schemas.microsoft.com/office/powerpoint/2010/main" val="213710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0324EB6-DC11-4261-AFD0-37765CC1B1B6}" type="datetimeFigureOut">
              <a:rPr lang="en-US"/>
              <a:pPr>
                <a:defRPr/>
              </a:pPr>
              <a:t>2/12/2019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875C6F-67DF-475B-BAFB-5295E54CD101}" type="slidenum">
              <a:rPr lang="en-US" altLang="en-US"/>
              <a:pPr>
                <a:defRPr/>
              </a:pPr>
              <a:t>‹#›</a:t>
            </a:fld>
            <a:endParaRPr lang="en-US" altLang="en-US"/>
          </a:p>
        </p:txBody>
      </p:sp>
    </p:spTree>
    <p:extLst>
      <p:ext uri="{BB962C8B-B14F-4D97-AF65-F5344CB8AC3E}">
        <p14:creationId xmlns:p14="http://schemas.microsoft.com/office/powerpoint/2010/main" val="396752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1C6482-3578-4C8E-A08B-F0F6A3EED586}"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A25FA6-88E5-4337-9CC9-945517083A59}" type="slidenum">
              <a:rPr lang="en-US" altLang="en-US"/>
              <a:pPr>
                <a:defRPr/>
              </a:pPr>
              <a:t>‹#›</a:t>
            </a:fld>
            <a:endParaRPr lang="en-US" altLang="en-US"/>
          </a:p>
        </p:txBody>
      </p:sp>
    </p:spTree>
    <p:extLst>
      <p:ext uri="{BB962C8B-B14F-4D97-AF65-F5344CB8AC3E}">
        <p14:creationId xmlns:p14="http://schemas.microsoft.com/office/powerpoint/2010/main" val="32828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E3B4E08-759A-4558-A269-EFCD4B3E41AC}"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7255A8-8AF6-4C32-AF12-41BE1F96C0C3}" type="slidenum">
              <a:rPr lang="en-US" altLang="en-US"/>
              <a:pPr>
                <a:defRPr/>
              </a:pPr>
              <a:t>‹#›</a:t>
            </a:fld>
            <a:endParaRPr lang="en-US" altLang="en-US"/>
          </a:p>
        </p:txBody>
      </p:sp>
    </p:spTree>
    <p:extLst>
      <p:ext uri="{BB962C8B-B14F-4D97-AF65-F5344CB8AC3E}">
        <p14:creationId xmlns:p14="http://schemas.microsoft.com/office/powerpoint/2010/main" val="27420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lstStyle>
            <a:lvl1pPr marL="0" indent="0">
              <a:buFontTx/>
              <a:buNone/>
              <a:defRPr lang="en-US" sz="1800" b="0" kern="1200" spc="10" baseline="0" dirty="0">
                <a:solidFill>
                  <a:schemeClr val="tx2"/>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1E75E0AD-9AE3-46D6-9585-321459EFE401}" type="datetimeFigureOut">
              <a:rPr lang="en-US"/>
              <a:pPr>
                <a:defRPr/>
              </a:pPr>
              <a:t>2/12/2019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7725D8D-E30D-4119-94C2-0F87C662CAB8}" type="slidenum">
              <a:rPr lang="en-US" altLang="en-US"/>
              <a:pPr>
                <a:defRPr/>
              </a:pPr>
              <a:t>‹#›</a:t>
            </a:fld>
            <a:endParaRPr lang="en-US" altLang="en-US"/>
          </a:p>
        </p:txBody>
      </p:sp>
    </p:spTree>
    <p:extLst>
      <p:ext uri="{BB962C8B-B14F-4D97-AF65-F5344CB8AC3E}">
        <p14:creationId xmlns:p14="http://schemas.microsoft.com/office/powerpoint/2010/main" val="31246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B9C70B4-4D2F-4BDF-97FD-3A316029BDE0}" type="datetimeFigureOut">
              <a:rPr lang="en-US"/>
              <a:pPr>
                <a:defRPr/>
              </a:pPr>
              <a:t>2/12/2019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1EC36C-78B3-46A2-A5ED-794492C2457C}" type="slidenum">
              <a:rPr lang="en-US" altLang="en-US"/>
              <a:pPr>
                <a:defRPr/>
              </a:pPr>
              <a:t>‹#›</a:t>
            </a:fld>
            <a:endParaRPr lang="en-US" altLang="en-US"/>
          </a:p>
        </p:txBody>
      </p:sp>
    </p:spTree>
    <p:extLst>
      <p:ext uri="{BB962C8B-B14F-4D97-AF65-F5344CB8AC3E}">
        <p14:creationId xmlns:p14="http://schemas.microsoft.com/office/powerpoint/2010/main" val="398344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56D65-4D93-4C3E-827A-64BAE103602B}" type="datetimeFigureOut">
              <a:rPr lang="en-US"/>
              <a:pPr>
                <a:defRPr/>
              </a:pPr>
              <a:t>2/12/2019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AE410C-47F0-4CCE-A6E1-09E47EED6099}" type="slidenum">
              <a:rPr lang="en-US" altLang="en-US"/>
              <a:pPr>
                <a:defRPr/>
              </a:pPr>
              <a:t>‹#›</a:t>
            </a:fld>
            <a:endParaRPr lang="en-US" altLang="en-US"/>
          </a:p>
        </p:txBody>
      </p:sp>
    </p:spTree>
    <p:extLst>
      <p:ext uri="{BB962C8B-B14F-4D97-AF65-F5344CB8AC3E}">
        <p14:creationId xmlns:p14="http://schemas.microsoft.com/office/powerpoint/2010/main" val="133436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5F3133-B84A-401F-B238-473FFFEB04D8}" type="datetimeFigureOut">
              <a:rPr lang="en-US"/>
              <a:pPr>
                <a:defRPr/>
              </a:pPr>
              <a:t>2/12/2019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6EDB2B-60A3-4D78-9D39-75AF710B4B92}" type="slidenum">
              <a:rPr lang="en-US" altLang="en-US"/>
              <a:pPr>
                <a:defRPr/>
              </a:pPr>
              <a:t>‹#›</a:t>
            </a:fld>
            <a:endParaRPr lang="en-US" altLang="en-US"/>
          </a:p>
        </p:txBody>
      </p:sp>
    </p:spTree>
    <p:extLst>
      <p:ext uri="{BB962C8B-B14F-4D97-AF65-F5344CB8AC3E}">
        <p14:creationId xmlns:p14="http://schemas.microsoft.com/office/powerpoint/2010/main" val="86468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5105400"/>
            <a:ext cx="8469313"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6108590"/>
            <a:ext cx="7486650" cy="597011"/>
          </a:xfrm>
        </p:spPr>
        <p:txBody>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BB61190-A29E-4DE3-9DAF-A5B39EE24A32}" type="datetimeFigureOut">
              <a:rPr lang="en-US"/>
              <a:pPr>
                <a:defRPr/>
              </a:pPr>
              <a:t>2/12/2019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5751DAF-5302-4D9E-A493-62E1544439B8}" type="slidenum">
              <a:rPr lang="en-US" altLang="en-US"/>
              <a:pPr>
                <a:defRPr/>
              </a:pPr>
              <a:t>‹#›</a:t>
            </a:fld>
            <a:endParaRPr lang="en-US" altLang="en-US"/>
          </a:p>
        </p:txBody>
      </p:sp>
    </p:spTree>
    <p:extLst>
      <p:ext uri="{BB962C8B-B14F-4D97-AF65-F5344CB8AC3E}">
        <p14:creationId xmlns:p14="http://schemas.microsoft.com/office/powerpoint/2010/main" val="73725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18513" y="0"/>
            <a:ext cx="731837"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0" y="365125"/>
            <a:ext cx="7269163" cy="13255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138" y="1044575"/>
            <a:ext cx="1905000" cy="273050"/>
          </a:xfrm>
          <a:prstGeom prst="rect">
            <a:avLst/>
          </a:prstGeom>
        </p:spPr>
        <p:txBody>
          <a:bodyPr vert="horz" lIns="91440" tIns="45720" rIns="91440" bIns="45720" rtlCol="0" anchor="ctr"/>
          <a:lstStyle>
            <a:lvl1pPr algn="r">
              <a:defRPr sz="1050" b="0" smtClean="0">
                <a:solidFill>
                  <a:schemeClr val="tx2">
                    <a:lumMod val="20000"/>
                    <a:lumOff val="80000"/>
                  </a:schemeClr>
                </a:solidFill>
              </a:defRPr>
            </a:lvl1pPr>
          </a:lstStyle>
          <a:p>
            <a:pPr>
              <a:defRPr/>
            </a:pPr>
            <a:fld id="{D215041F-C5F5-4B9A-9E63-AD5D0C416EB7}" type="datetimeFigureOut">
              <a:rPr lang="en-US"/>
              <a:pPr>
                <a:defRPr/>
              </a:pPr>
              <a:t>2/12/2019</a:t>
            </a:fld>
            <a:endParaRPr lang="en-US"/>
          </a:p>
        </p:txBody>
      </p:sp>
      <p:sp>
        <p:nvSpPr>
          <p:cNvPr id="5" name="Footer Placeholder 4"/>
          <p:cNvSpPr>
            <a:spLocks noGrp="1"/>
          </p:cNvSpPr>
          <p:nvPr>
            <p:ph type="ftr" sz="quarter" idx="3"/>
          </p:nvPr>
        </p:nvSpPr>
        <p:spPr>
          <a:xfrm rot="16200000">
            <a:off x="6992938" y="4092575"/>
            <a:ext cx="3581400" cy="273050"/>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pPr>
              <a:defRPr/>
            </a:pPr>
            <a:endParaRPr lang="en-US"/>
          </a:p>
        </p:txBody>
      </p:sp>
      <p:sp>
        <p:nvSpPr>
          <p:cNvPr id="6" name="Slide Number Placeholder 5"/>
          <p:cNvSpPr>
            <a:spLocks noGrp="1"/>
          </p:cNvSpPr>
          <p:nvPr>
            <p:ph type="sldNum" sz="quarter" idx="4"/>
          </p:nvPr>
        </p:nvSpPr>
        <p:spPr>
          <a:xfrm>
            <a:off x="8440738" y="6172200"/>
            <a:ext cx="685800" cy="593725"/>
          </a:xfrm>
          <a:prstGeom prst="rect">
            <a:avLst/>
          </a:prstGeom>
        </p:spPr>
        <p:txBody>
          <a:bodyPr vert="horz" lIns="27432" tIns="45720" rIns="27432" bIns="45720" rtlCol="0" anchor="ctr">
            <a:normAutofit/>
          </a:bodyPr>
          <a:lstStyle>
            <a:lvl1pPr algn="ctr">
              <a:defRPr sz="3200" smtClean="0">
                <a:solidFill>
                  <a:schemeClr val="tx2">
                    <a:lumMod val="60000"/>
                    <a:lumOff val="40000"/>
                  </a:schemeClr>
                </a:solidFill>
              </a:defRPr>
            </a:lvl1pPr>
          </a:lstStyle>
          <a:p>
            <a:pPr>
              <a:defRPr/>
            </a:pPr>
            <a:fld id="{88E49BF1-6D64-467B-8634-AE006C4BDA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0" r:id="rId1"/>
    <p:sldLayoutId id="2147483824" r:id="rId2"/>
    <p:sldLayoutId id="2147483841" r:id="rId3"/>
    <p:sldLayoutId id="2147483825" r:id="rId4"/>
    <p:sldLayoutId id="2147483826" r:id="rId5"/>
    <p:sldLayoutId id="2147483827" r:id="rId6"/>
    <p:sldLayoutId id="2147483828" r:id="rId7"/>
    <p:sldLayoutId id="2147483829" r:id="rId8"/>
    <p:sldLayoutId id="2147483842" r:id="rId9"/>
    <p:sldLayoutId id="2147483830" r:id="rId10"/>
    <p:sldLayoutId id="2147483831" r:id="rId11"/>
  </p:sldLayoutIdLst>
  <p:hf hdr="0" ftr="0" dt="0"/>
  <p:txStyles>
    <p:titleStyle>
      <a:lvl1pPr algn="l" rtl="0" fontAlgn="base">
        <a:lnSpc>
          <a:spcPct val="90000"/>
        </a:lnSpc>
        <a:spcBef>
          <a:spcPct val="0"/>
        </a:spcBef>
        <a:spcAft>
          <a:spcPct val="0"/>
        </a:spcAft>
        <a:defRPr sz="4000" kern="1200" spc="-5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entury Schoolbook" panose="02040604050505020304" pitchFamily="18" charset="0"/>
        </a:defRPr>
      </a:lvl2pPr>
      <a:lvl3pPr algn="l" rtl="0" fontAlgn="base">
        <a:lnSpc>
          <a:spcPct val="90000"/>
        </a:lnSpc>
        <a:spcBef>
          <a:spcPct val="0"/>
        </a:spcBef>
        <a:spcAft>
          <a:spcPct val="0"/>
        </a:spcAft>
        <a:defRPr sz="4000">
          <a:solidFill>
            <a:schemeClr val="tx1"/>
          </a:solidFill>
          <a:latin typeface="Century Schoolbook" panose="02040604050505020304" pitchFamily="18" charset="0"/>
        </a:defRPr>
      </a:lvl3pPr>
      <a:lvl4pPr algn="l" rtl="0" fontAlgn="base">
        <a:lnSpc>
          <a:spcPct val="90000"/>
        </a:lnSpc>
        <a:spcBef>
          <a:spcPct val="0"/>
        </a:spcBef>
        <a:spcAft>
          <a:spcPct val="0"/>
        </a:spcAft>
        <a:defRPr sz="4000">
          <a:solidFill>
            <a:schemeClr val="tx1"/>
          </a:solidFill>
          <a:latin typeface="Century Schoolbook" panose="02040604050505020304" pitchFamily="18" charset="0"/>
        </a:defRPr>
      </a:lvl4pPr>
      <a:lvl5pPr algn="l" rtl="0" fontAlgn="base">
        <a:lnSpc>
          <a:spcPct val="90000"/>
        </a:lnSpc>
        <a:spcBef>
          <a:spcPct val="0"/>
        </a:spcBef>
        <a:spcAft>
          <a:spcPct val="0"/>
        </a:spcAft>
        <a:defRPr sz="4000">
          <a:solidFill>
            <a:schemeClr val="tx1"/>
          </a:solidFill>
          <a:latin typeface="Century Schoolbook" panose="02040604050505020304" pitchFamily="18" charset="0"/>
        </a:defRPr>
      </a:lvl5pPr>
      <a:lvl6pPr marL="457200" algn="l" rtl="0" fontAlgn="base">
        <a:lnSpc>
          <a:spcPct val="90000"/>
        </a:lnSpc>
        <a:spcBef>
          <a:spcPct val="0"/>
        </a:spcBef>
        <a:spcAft>
          <a:spcPct val="0"/>
        </a:spcAft>
        <a:defRPr sz="4000">
          <a:solidFill>
            <a:schemeClr val="tx1"/>
          </a:solidFill>
          <a:latin typeface="Century Schoolbook" panose="02040604050505020304" pitchFamily="18" charset="0"/>
        </a:defRPr>
      </a:lvl6pPr>
      <a:lvl7pPr marL="914400" algn="l" rtl="0" fontAlgn="base">
        <a:lnSpc>
          <a:spcPct val="90000"/>
        </a:lnSpc>
        <a:spcBef>
          <a:spcPct val="0"/>
        </a:spcBef>
        <a:spcAft>
          <a:spcPct val="0"/>
        </a:spcAft>
        <a:defRPr sz="4000">
          <a:solidFill>
            <a:schemeClr val="tx1"/>
          </a:solidFill>
          <a:latin typeface="Century Schoolbook" panose="02040604050505020304" pitchFamily="18" charset="0"/>
        </a:defRPr>
      </a:lvl7pPr>
      <a:lvl8pPr marL="1371600" algn="l" rtl="0" fontAlgn="base">
        <a:lnSpc>
          <a:spcPct val="90000"/>
        </a:lnSpc>
        <a:spcBef>
          <a:spcPct val="0"/>
        </a:spcBef>
        <a:spcAft>
          <a:spcPct val="0"/>
        </a:spcAft>
        <a:defRPr sz="4000">
          <a:solidFill>
            <a:schemeClr val="tx1"/>
          </a:solidFill>
          <a:latin typeface="Century Schoolbook" panose="02040604050505020304" pitchFamily="18" charset="0"/>
        </a:defRPr>
      </a:lvl8pPr>
      <a:lvl9pPr marL="1828800" algn="l" rtl="0" fontAlgn="base">
        <a:lnSpc>
          <a:spcPct val="90000"/>
        </a:lnSpc>
        <a:spcBef>
          <a:spcPct val="0"/>
        </a:spcBef>
        <a:spcAft>
          <a:spcPct val="0"/>
        </a:spcAft>
        <a:defRPr sz="4000">
          <a:solidFill>
            <a:schemeClr val="tx1"/>
          </a:solidFill>
          <a:latin typeface="Century Schoolbook" panose="02040604050505020304" pitchFamily="18" charset="0"/>
        </a:defRPr>
      </a:lvl9pPr>
    </p:titleStyle>
    <p:bodyStyle>
      <a:lvl1pPr marL="182563" indent="-182563" algn="l" rtl="0" fontAlgn="base">
        <a:lnSpc>
          <a:spcPct val="95000"/>
        </a:lnSpc>
        <a:spcBef>
          <a:spcPts val="1400"/>
        </a:spcBef>
        <a:spcAft>
          <a:spcPts val="200"/>
        </a:spcAft>
        <a:buClr>
          <a:schemeClr val="accent1"/>
        </a:buClr>
        <a:buSzPct val="80000"/>
        <a:buFont typeface="Arial" pitchFamily="34" charset="0"/>
        <a:buChar char="•"/>
        <a:defRPr kern="1200" spc="10">
          <a:solidFill>
            <a:schemeClr val="tx1"/>
          </a:solidFill>
          <a:latin typeface="+mn-lt"/>
          <a:ea typeface="+mn-ea"/>
          <a:cs typeface="+mn-cs"/>
        </a:defRPr>
      </a:lvl1pPr>
      <a:lvl2pPr marL="457200" indent="-182563" algn="l" rtl="0" fontAlgn="base">
        <a:lnSpc>
          <a:spcPct val="90000"/>
        </a:lnSpc>
        <a:spcBef>
          <a:spcPts val="300"/>
        </a:spcBef>
        <a:spcAft>
          <a:spcPts val="300"/>
        </a:spcAft>
        <a:buClr>
          <a:schemeClr val="accent1"/>
        </a:buClr>
        <a:buFont typeface="Wingdings 2" panose="05020102010507070707" pitchFamily="18" charset="2"/>
        <a:buChar char=""/>
        <a:defRPr sz="1600" kern="1200">
          <a:solidFill>
            <a:srgbClr val="262626"/>
          </a:solidFill>
          <a:latin typeface="+mn-lt"/>
          <a:ea typeface="+mn-ea"/>
          <a:cs typeface="+mn-cs"/>
        </a:defRPr>
      </a:lvl2pPr>
      <a:lvl3pPr marL="730250" indent="-182563" algn="l" rtl="0" fontAlgn="base">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3pPr>
      <a:lvl4pPr marL="1004888" indent="-182563" algn="l" rtl="0" fontAlgn="base">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4pPr>
      <a:lvl5pPr marL="1279525" indent="-182563" algn="l" rtl="0" fontAlgn="base">
        <a:lnSpc>
          <a:spcPct val="90000"/>
        </a:lnSpc>
        <a:spcBef>
          <a:spcPts val="300"/>
        </a:spcBef>
        <a:spcAft>
          <a:spcPts val="300"/>
        </a:spcAft>
        <a:buClr>
          <a:schemeClr val="accent1"/>
        </a:buClr>
        <a:buFont typeface="Wingdings 2" panose="05020102010507070707" pitchFamily="18" charset="2"/>
        <a:buChar char=""/>
        <a:defRPr sz="1400" kern="1200">
          <a:solidFill>
            <a:srgbClr val="262626"/>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ustomXml" Target="../../customXml/item1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customXml" Target="../../customXml/item19.xml"/><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customXml" Target="../../customXml/item5.xml"/><Relationship Id="rId5" Type="http://schemas.openxmlformats.org/officeDocument/2006/relationships/image" Target="../media/image6.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customXml" Target="../../customXml/item6.xml"/><Relationship Id="rId5" Type="http://schemas.openxmlformats.org/officeDocument/2006/relationships/image" Target="../media/image7.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customXml" Target="../../customXml/item2.xml"/><Relationship Id="rId5" Type="http://schemas.openxmlformats.org/officeDocument/2006/relationships/image" Target="../media/image8.jpe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customXml" Target="../../customXml/item13.xml"/><Relationship Id="rId5" Type="http://schemas.openxmlformats.org/officeDocument/2006/relationships/image" Target="../media/image9.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customXml" Target="../../customXml/item3.xml"/><Relationship Id="rId5" Type="http://schemas.openxmlformats.org/officeDocument/2006/relationships/image" Target="../media/image10.jpeg"/><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customXml" Target="../../customXml/item17.xml"/><Relationship Id="rId5" Type="http://schemas.openxmlformats.org/officeDocument/2006/relationships/image" Target="../media/image11.jpeg"/><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customXml" Target="../../customXml/item20.xml"/><Relationship Id="rId5" Type="http://schemas.openxmlformats.org/officeDocument/2006/relationships/image" Target="../media/image12.jpe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customXml" Target="../../customXml/item14.xml"/><Relationship Id="rId5" Type="http://schemas.openxmlformats.org/officeDocument/2006/relationships/image" Target="../media/image13.jpeg"/><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customXml" Target="../../customXml/item10.xml"/><Relationship Id="rId5" Type="http://schemas.openxmlformats.org/officeDocument/2006/relationships/image" Target="../media/image14.jpeg"/><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ustomXml" Target="../../customXml/item21.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idx="1"/>
          </p:nvPr>
        </p:nvSpPr>
        <p:spPr>
          <a:xfrm>
            <a:off x="609600" y="4953000"/>
            <a:ext cx="6446838" cy="1219200"/>
          </a:xfrm>
        </p:spPr>
        <p:txBody>
          <a:bodyPr>
            <a:normAutofit fontScale="92500" lnSpcReduction="10000"/>
          </a:bodyPr>
          <a:lstStyle/>
          <a:p>
            <a:pPr marL="0" indent="0" fontAlgn="auto">
              <a:spcBef>
                <a:spcPct val="0"/>
              </a:spcBef>
              <a:buFont typeface="Wingdings 3" panose="05040102010807070707" pitchFamily="18" charset="2"/>
              <a:buNone/>
              <a:defRPr/>
            </a:pPr>
            <a:r>
              <a:rPr lang="en-US" altLang="en-US" sz="4400" dirty="0" smtClean="0"/>
              <a:t>CT of the Body and Special </a:t>
            </a:r>
            <a:r>
              <a:rPr lang="en-US" altLang="en-US" sz="4400" smtClean="0"/>
              <a:t>CT Procedures</a:t>
            </a:r>
            <a:endParaRPr lang="en-US" altLang="en-US" sz="4400" dirty="0" smtClean="0"/>
          </a:p>
        </p:txBody>
      </p:sp>
    </p:spTree>
    <p:custDataLst>
      <p:custData r:id="rId1"/>
      <p:tags r:id="rId2"/>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Abdomen/Pelvis</a:t>
            </a:r>
            <a:endParaRPr lang="en-US" dirty="0"/>
          </a:p>
        </p:txBody>
      </p:sp>
      <p:sp>
        <p:nvSpPr>
          <p:cNvPr id="3" name="Content Placeholder 2"/>
          <p:cNvSpPr>
            <a:spLocks noGrp="1"/>
          </p:cNvSpPr>
          <p:nvPr>
            <p:ph idx="1"/>
          </p:nvPr>
        </p:nvSpPr>
        <p:spPr/>
        <p:txBody>
          <a:bodyPr/>
          <a:lstStyle/>
          <a:p>
            <a:r>
              <a:rPr lang="en-US" dirty="0" smtClean="0"/>
              <a:t>Communicate importance of the breath hold throughout the scan</a:t>
            </a:r>
            <a:endParaRPr lang="en-US" dirty="0"/>
          </a:p>
          <a:p>
            <a:r>
              <a:rPr lang="en-US" dirty="0" smtClean="0"/>
              <a:t>Scan field of view (SFOV) vs. display field of view (DFOV)</a:t>
            </a:r>
          </a:p>
          <a:p>
            <a:r>
              <a:rPr lang="en-US" dirty="0" smtClean="0"/>
              <a:t>Scan range </a:t>
            </a:r>
          </a:p>
          <a:p>
            <a:r>
              <a:rPr lang="en-US" dirty="0" smtClean="0"/>
              <a:t>Gantry angle</a:t>
            </a:r>
          </a:p>
          <a:p>
            <a:r>
              <a:rPr lang="en-US" dirty="0" smtClean="0"/>
              <a:t>120 </a:t>
            </a:r>
            <a:r>
              <a:rPr lang="en-US" dirty="0" err="1" smtClean="0"/>
              <a:t>kVp</a:t>
            </a:r>
            <a:endParaRPr lang="en-US" dirty="0" smtClean="0"/>
          </a:p>
          <a:p>
            <a:r>
              <a:rPr lang="en-US" dirty="0" smtClean="0"/>
              <a:t>200-250 </a:t>
            </a:r>
            <a:r>
              <a:rPr lang="en-US" dirty="0" err="1" smtClean="0"/>
              <a:t>mAs</a:t>
            </a:r>
            <a:endParaRPr lang="en-US" dirty="0"/>
          </a:p>
          <a:p>
            <a:r>
              <a:rPr lang="en-US" dirty="0" smtClean="0"/>
              <a:t>Slice thickness</a:t>
            </a:r>
          </a:p>
          <a:p>
            <a:endParaRPr lang="en-US"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10</a:t>
            </a:fld>
            <a:endParaRPr lang="en-US" altLang="en-US"/>
          </a:p>
        </p:txBody>
      </p:sp>
    </p:spTree>
    <p:extLst>
      <p:ext uri="{BB962C8B-B14F-4D97-AF65-F5344CB8AC3E}">
        <p14:creationId xmlns:p14="http://schemas.microsoft.com/office/powerpoint/2010/main" val="3391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Abdomen/Pelvis</a:t>
            </a:r>
            <a:endParaRPr lang="en-US" dirty="0"/>
          </a:p>
        </p:txBody>
      </p:sp>
      <p:sp>
        <p:nvSpPr>
          <p:cNvPr id="3" name="Content Placeholder 2"/>
          <p:cNvSpPr>
            <a:spLocks noGrp="1"/>
          </p:cNvSpPr>
          <p:nvPr>
            <p:ph idx="1"/>
          </p:nvPr>
        </p:nvSpPr>
        <p:spPr>
          <a:xfrm>
            <a:off x="930201" y="1836811"/>
            <a:ext cx="6446838" cy="4351338"/>
          </a:xfrm>
        </p:spPr>
        <p:txBody>
          <a:bodyPr>
            <a:normAutofit/>
          </a:bodyPr>
          <a:lstStyle/>
          <a:p>
            <a:endParaRPr lang="en-US" sz="2400" dirty="0" smtClean="0"/>
          </a:p>
          <a:p>
            <a:r>
              <a:rPr lang="en-US" sz="2400" dirty="0" smtClean="0"/>
              <a:t>Pitch</a:t>
            </a:r>
          </a:p>
          <a:p>
            <a:r>
              <a:rPr lang="en-US" sz="2400" dirty="0"/>
              <a:t>Standard or soft tissue algorithm</a:t>
            </a:r>
          </a:p>
          <a:p>
            <a:r>
              <a:rPr lang="en-US" sz="2400" dirty="0" smtClean="0"/>
              <a:t>WW 350-400</a:t>
            </a:r>
          </a:p>
          <a:p>
            <a:r>
              <a:rPr lang="en-US" sz="2400" dirty="0" smtClean="0"/>
              <a:t>WL 40-60</a:t>
            </a:r>
          </a:p>
          <a:p>
            <a:r>
              <a:rPr lang="en-US" sz="2400" dirty="0" smtClean="0"/>
              <a:t>Matrix 512 x 512</a:t>
            </a:r>
          </a:p>
          <a:p>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11</a:t>
            </a:fld>
            <a:endParaRPr lang="en-US" altLang="en-US"/>
          </a:p>
        </p:txBody>
      </p:sp>
    </p:spTree>
    <p:extLst>
      <p:ext uri="{BB962C8B-B14F-4D97-AF65-F5344CB8AC3E}">
        <p14:creationId xmlns:p14="http://schemas.microsoft.com/office/powerpoint/2010/main" val="7784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Abdomen/Pelvis</a:t>
            </a:r>
            <a:endParaRPr lang="en-US" dirty="0"/>
          </a:p>
        </p:txBody>
      </p:sp>
      <p:sp>
        <p:nvSpPr>
          <p:cNvPr id="3" name="Content Placeholder 2"/>
          <p:cNvSpPr>
            <a:spLocks noGrp="1"/>
          </p:cNvSpPr>
          <p:nvPr>
            <p:ph idx="1"/>
          </p:nvPr>
        </p:nvSpPr>
        <p:spPr>
          <a:xfrm>
            <a:off x="533400" y="2438400"/>
            <a:ext cx="6446838" cy="2811389"/>
          </a:xfrm>
        </p:spPr>
        <p:txBody>
          <a:bodyPr>
            <a:normAutofit/>
          </a:bodyPr>
          <a:lstStyle/>
          <a:p>
            <a:endParaRPr lang="en-US" sz="2400" dirty="0" smtClean="0"/>
          </a:p>
          <a:p>
            <a:r>
              <a:rPr lang="en-US" sz="2400" dirty="0" smtClean="0"/>
              <a:t>Annotate</a:t>
            </a:r>
          </a:p>
          <a:p>
            <a:r>
              <a:rPr lang="en-US" sz="2400" dirty="0" smtClean="0"/>
              <a:t>Single vs. Multiphase</a:t>
            </a:r>
          </a:p>
          <a:p>
            <a:r>
              <a:rPr lang="en-US" sz="2400" dirty="0" smtClean="0"/>
              <a:t>Reconstruction</a:t>
            </a:r>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12</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9" y="1694436"/>
            <a:ext cx="4176713" cy="4193092"/>
          </a:xfrm>
          <a:prstGeom prst="rect">
            <a:avLst/>
          </a:prstGeom>
        </p:spPr>
      </p:pic>
    </p:spTree>
    <p:extLst>
      <p:ext uri="{BB962C8B-B14F-4D97-AF65-F5344CB8AC3E}">
        <p14:creationId xmlns:p14="http://schemas.microsoft.com/office/powerpoint/2010/main" val="14950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Abdomen/Pelvis</a:t>
            </a:r>
            <a:endParaRPr lang="en-US" dirty="0"/>
          </a:p>
        </p:txBody>
      </p:sp>
      <p:sp>
        <p:nvSpPr>
          <p:cNvPr id="3" name="Content Placeholder 2"/>
          <p:cNvSpPr>
            <a:spLocks noGrp="1"/>
          </p:cNvSpPr>
          <p:nvPr>
            <p:ph idx="1"/>
          </p:nvPr>
        </p:nvSpPr>
        <p:spPr>
          <a:xfrm>
            <a:off x="533400" y="2438400"/>
            <a:ext cx="6446838" cy="3505200"/>
          </a:xfrm>
        </p:spPr>
        <p:txBody>
          <a:bodyPr>
            <a:normAutofit/>
          </a:bodyPr>
          <a:lstStyle/>
          <a:p>
            <a:endParaRPr lang="en-US" sz="2400" dirty="0" smtClean="0"/>
          </a:p>
          <a:p>
            <a:r>
              <a:rPr lang="en-US" sz="2800" dirty="0" smtClean="0"/>
              <a:t>Contrast</a:t>
            </a:r>
          </a:p>
          <a:p>
            <a:pPr lvl="1"/>
            <a:r>
              <a:rPr lang="en-US" sz="2400" dirty="0" smtClean="0"/>
              <a:t>Oral </a:t>
            </a:r>
          </a:p>
          <a:p>
            <a:pPr lvl="1"/>
            <a:r>
              <a:rPr lang="en-US" sz="2400" dirty="0" smtClean="0"/>
              <a:t>IV</a:t>
            </a: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13</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19" y="4164196"/>
            <a:ext cx="2629529" cy="20080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819" y="1690688"/>
            <a:ext cx="2451339" cy="2279650"/>
          </a:xfrm>
          <a:prstGeom prst="rect">
            <a:avLst/>
          </a:prstGeom>
        </p:spPr>
      </p:pic>
    </p:spTree>
    <p:extLst>
      <p:ext uri="{BB962C8B-B14F-4D97-AF65-F5344CB8AC3E}">
        <p14:creationId xmlns:p14="http://schemas.microsoft.com/office/powerpoint/2010/main" val="20810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scan </a:t>
            </a:r>
            <a:endParaRPr lang="en-US" dirty="0"/>
          </a:p>
        </p:txBody>
      </p:sp>
      <p:sp>
        <p:nvSpPr>
          <p:cNvPr id="3" name="Content Placeholder 2"/>
          <p:cNvSpPr>
            <a:spLocks noGrp="1"/>
          </p:cNvSpPr>
          <p:nvPr>
            <p:ph idx="1"/>
          </p:nvPr>
        </p:nvSpPr>
        <p:spPr>
          <a:xfrm>
            <a:off x="457200" y="2590800"/>
            <a:ext cx="6446838" cy="2514600"/>
          </a:xfrm>
        </p:spPr>
        <p:txBody>
          <a:bodyPr>
            <a:normAutofit/>
          </a:bodyPr>
          <a:lstStyle/>
          <a:p>
            <a:r>
              <a:rPr lang="en-US" sz="2400" dirty="0" smtClean="0"/>
              <a:t>Check for motion</a:t>
            </a:r>
          </a:p>
          <a:p>
            <a:endParaRPr lang="en-US" sz="2400" dirty="0"/>
          </a:p>
          <a:p>
            <a:r>
              <a:rPr lang="en-US" sz="2400" dirty="0" smtClean="0"/>
              <a:t>Image quality</a:t>
            </a:r>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14</a:t>
            </a:fld>
            <a:endParaRPr lang="en-US" altLang="en-US"/>
          </a:p>
        </p:txBody>
      </p:sp>
    </p:spTree>
    <p:extLst>
      <p:ext uri="{BB962C8B-B14F-4D97-AF65-F5344CB8AC3E}">
        <p14:creationId xmlns:p14="http://schemas.microsoft.com/office/powerpoint/2010/main" val="7816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28600" y="228600"/>
            <a:ext cx="6348413" cy="685800"/>
          </a:xfrm>
        </p:spPr>
        <p:txBody>
          <a:bodyPr/>
          <a:lstStyle/>
          <a:p>
            <a:pPr fontAlgn="auto">
              <a:spcAft>
                <a:spcPts val="0"/>
              </a:spcAft>
              <a:defRPr/>
            </a:pPr>
            <a:r>
              <a:rPr lang="en-US" altLang="en-US" smtClean="0"/>
              <a:t>Liver</a:t>
            </a:r>
          </a:p>
        </p:txBody>
      </p:sp>
      <p:sp>
        <p:nvSpPr>
          <p:cNvPr id="18435" name="Slide Number Placeholder 1"/>
          <p:cNvSpPr>
            <a:spLocks noGrp="1"/>
          </p:cNvSpPr>
          <p:nvPr>
            <p:ph type="sldNum" sz="quarter" idx="12"/>
          </p:nvPr>
        </p:nvSpPr>
        <p:spPr bwMode="auto">
          <a:xfrm>
            <a:off x="8382000" y="62484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4D4A7083-2CAD-4BC9-8581-7AE9169F44FC}"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15</a:t>
            </a:fld>
            <a:endParaRPr lang="en-US" altLang="en-US" sz="1200">
              <a:latin typeface="Lucida Grande" charset="0"/>
              <a:ea typeface="Lucida Grande" charset="0"/>
              <a:cs typeface="Lucida Grande" charset="0"/>
              <a:sym typeface="Lucida Grande" charset="0"/>
            </a:endParaRPr>
          </a:p>
        </p:txBody>
      </p:sp>
      <p:pic>
        <p:nvPicPr>
          <p:cNvPr id="184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23913"/>
            <a:ext cx="45862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8437" name="Rectangle 4"/>
          <p:cNvSpPr>
            <a:spLocks/>
          </p:cNvSpPr>
          <p:nvPr/>
        </p:nvSpPr>
        <p:spPr bwMode="auto">
          <a:xfrm>
            <a:off x="1600200" y="5229225"/>
            <a:ext cx="4787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18-7   Hepatoma </a:t>
            </a:r>
            <a:r>
              <a:rPr lang="en-US" altLang="en-US" i="1">
                <a:latin typeface="Gill Sans" charset="0"/>
                <a:ea typeface="Gill Sans" charset="0"/>
                <a:cs typeface="Gill Sans" charset="0"/>
              </a:rPr>
              <a:t>(arrows) </a:t>
            </a:r>
            <a:r>
              <a:rPr lang="en-US" altLang="en-US">
                <a:latin typeface="Gill Sans" charset="0"/>
                <a:ea typeface="Gill Sans" charset="0"/>
                <a:cs typeface="Gill Sans" charset="0"/>
              </a:rPr>
              <a:t>involving the lateral and medial segments of the left lobe of the liver. </a:t>
            </a:r>
            <a:r>
              <a:rPr lang="en-US" altLang="en-US" i="1">
                <a:latin typeface="Gill Sans" charset="0"/>
                <a:ea typeface="Gill Sans" charset="0"/>
                <a:cs typeface="Gill Sans" charset="0"/>
              </a:rPr>
              <a:t>1, </a:t>
            </a:r>
            <a:r>
              <a:rPr lang="en-US" altLang="en-US">
                <a:latin typeface="Gill Sans" charset="0"/>
                <a:ea typeface="Gill Sans" charset="0"/>
                <a:cs typeface="Gill Sans" charset="0"/>
              </a:rPr>
              <a:t>Aorta; </a:t>
            </a:r>
            <a:r>
              <a:rPr lang="en-US" altLang="en-US" i="1">
                <a:latin typeface="Gill Sans" charset="0"/>
                <a:ea typeface="Gill Sans" charset="0"/>
                <a:cs typeface="Gill Sans" charset="0"/>
              </a:rPr>
              <a:t>2, </a:t>
            </a:r>
            <a:r>
              <a:rPr lang="en-US" altLang="en-US">
                <a:latin typeface="Gill Sans" charset="0"/>
                <a:ea typeface="Gill Sans" charset="0"/>
                <a:cs typeface="Gill Sans" charset="0"/>
              </a:rPr>
              <a:t>inferior vena cava; </a:t>
            </a:r>
            <a:r>
              <a:rPr lang="en-US" altLang="en-US" i="1">
                <a:latin typeface="Gill Sans" charset="0"/>
                <a:ea typeface="Gill Sans" charset="0"/>
                <a:cs typeface="Gill Sans" charset="0"/>
              </a:rPr>
              <a:t>3, </a:t>
            </a:r>
            <a:r>
              <a:rPr lang="en-US" altLang="en-US">
                <a:latin typeface="Gill Sans" charset="0"/>
                <a:ea typeface="Gill Sans" charset="0"/>
                <a:cs typeface="Gill Sans" charset="0"/>
              </a:rPr>
              <a:t>portal vein; </a:t>
            </a:r>
            <a:r>
              <a:rPr lang="en-US" altLang="en-US" i="1">
                <a:latin typeface="Gill Sans" charset="0"/>
                <a:ea typeface="Gill Sans" charset="0"/>
                <a:cs typeface="Gill Sans" charset="0"/>
              </a:rPr>
              <a:t>4,</a:t>
            </a:r>
            <a:r>
              <a:rPr lang="en-US" altLang="en-US">
                <a:latin typeface="Gill Sans" charset="0"/>
                <a:ea typeface="Gill Sans" charset="0"/>
                <a:cs typeface="Gill Sans" charset="0"/>
              </a:rPr>
              <a:t> crus; </a:t>
            </a:r>
            <a:r>
              <a:rPr lang="en-US" altLang="en-US" i="1">
                <a:latin typeface="Gill Sans" charset="0"/>
                <a:ea typeface="Gill Sans" charset="0"/>
                <a:cs typeface="Gill Sans" charset="0"/>
              </a:rPr>
              <a:t>5,</a:t>
            </a:r>
            <a:r>
              <a:rPr lang="en-US" altLang="en-US">
                <a:latin typeface="Gill Sans" charset="0"/>
                <a:ea typeface="Gill Sans" charset="0"/>
                <a:cs typeface="Gill Sans" charset="0"/>
              </a:rPr>
              <a:t> hepatic artery; </a:t>
            </a:r>
            <a:r>
              <a:rPr lang="en-US" altLang="en-US" i="1">
                <a:latin typeface="Gill Sans" charset="0"/>
                <a:ea typeface="Gill Sans" charset="0"/>
                <a:cs typeface="Gill Sans" charset="0"/>
              </a:rPr>
              <a:t>6,</a:t>
            </a:r>
            <a:r>
              <a:rPr lang="en-US" altLang="en-US">
                <a:latin typeface="Gill Sans" charset="0"/>
                <a:ea typeface="Gill Sans" charset="0"/>
                <a:cs typeface="Gill Sans" charset="0"/>
              </a:rPr>
              <a:t> splenic artery; </a:t>
            </a:r>
            <a:r>
              <a:rPr lang="en-US" altLang="en-US" i="1">
                <a:latin typeface="Gill Sans" charset="0"/>
                <a:ea typeface="Gill Sans" charset="0"/>
                <a:cs typeface="Gill Sans" charset="0"/>
              </a:rPr>
              <a:t>7,</a:t>
            </a:r>
            <a:r>
              <a:rPr lang="en-US" altLang="en-US">
                <a:latin typeface="Gill Sans" charset="0"/>
                <a:ea typeface="Gill Sans" charset="0"/>
                <a:cs typeface="Gill Sans" charset="0"/>
              </a:rPr>
              <a:t> stomach; </a:t>
            </a:r>
            <a:r>
              <a:rPr lang="en-US" altLang="en-US" i="1">
                <a:latin typeface="Gill Sans" charset="0"/>
                <a:ea typeface="Gill Sans" charset="0"/>
                <a:cs typeface="Gill Sans" charset="0"/>
              </a:rPr>
              <a:t>8, </a:t>
            </a:r>
            <a:r>
              <a:rPr lang="en-US" altLang="en-US">
                <a:latin typeface="Gill Sans" charset="0"/>
                <a:ea typeface="Gill Sans" charset="0"/>
                <a:cs typeface="Gill Sans" charset="0"/>
              </a:rPr>
              <a:t>adrenals.</a:t>
            </a:r>
          </a:p>
        </p:txBody>
      </p:sp>
    </p:spTree>
    <p:custDataLst>
      <p:custData r:id="rId1"/>
      <p:tags r:id="rId2"/>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30175" y="152400"/>
            <a:ext cx="6346825" cy="792163"/>
          </a:xfrm>
        </p:spPr>
        <p:txBody>
          <a:bodyPr/>
          <a:lstStyle/>
          <a:p>
            <a:pPr fontAlgn="auto">
              <a:spcAft>
                <a:spcPts val="0"/>
              </a:spcAft>
              <a:defRPr/>
            </a:pPr>
            <a:r>
              <a:rPr lang="en-US" altLang="en-US" smtClean="0"/>
              <a:t>Splenic Rupture</a:t>
            </a:r>
          </a:p>
        </p:txBody>
      </p:sp>
      <p:sp>
        <p:nvSpPr>
          <p:cNvPr id="19459" name="Slide Number Placeholder 1"/>
          <p:cNvSpPr>
            <a:spLocks noGrp="1"/>
          </p:cNvSpPr>
          <p:nvPr>
            <p:ph type="sldNum" sz="quarter" idx="12"/>
          </p:nvPr>
        </p:nvSpPr>
        <p:spPr bwMode="auto">
          <a:xfrm>
            <a:off x="8305800" y="61722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A9FB2E99-CD01-45AD-8A06-B19D19238EB4}"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16</a:t>
            </a:fld>
            <a:endParaRPr lang="en-US" altLang="en-US" sz="1200">
              <a:latin typeface="Lucida Grande" charset="0"/>
              <a:ea typeface="Lucida Grande" charset="0"/>
              <a:cs typeface="Lucida Grande" charset="0"/>
              <a:sym typeface="Lucida Grande" charset="0"/>
            </a:endParaRPr>
          </a:p>
        </p:txBody>
      </p:sp>
      <p:pic>
        <p:nvPicPr>
          <p:cNvPr id="194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8" y="901700"/>
            <a:ext cx="6021387"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9461" name="Rectangle 4"/>
          <p:cNvSpPr>
            <a:spLocks/>
          </p:cNvSpPr>
          <p:nvPr/>
        </p:nvSpPr>
        <p:spPr bwMode="auto">
          <a:xfrm>
            <a:off x="1887538" y="5500688"/>
            <a:ext cx="478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18-10   Splenic rupture with pseudoaneurysms </a:t>
            </a:r>
            <a:r>
              <a:rPr lang="en-US" altLang="en-US" i="1">
                <a:latin typeface="Gill Sans" charset="0"/>
                <a:ea typeface="Gill Sans" charset="0"/>
                <a:cs typeface="Gill Sans" charset="0"/>
              </a:rPr>
              <a:t>(arrows). </a:t>
            </a:r>
            <a:r>
              <a:rPr lang="en-US" altLang="en-US">
                <a:latin typeface="Gill Sans" charset="0"/>
                <a:ea typeface="Gill Sans" charset="0"/>
                <a:cs typeface="Gill Sans" charset="0"/>
              </a:rPr>
              <a:t>(Image courtesy Dr. Luck Louis, Vancouver Hospital.)</a:t>
            </a:r>
          </a:p>
        </p:txBody>
      </p:sp>
    </p:spTree>
    <p:custDataLst>
      <p:custData r:id="rId1"/>
      <p:tags r:id="rId2"/>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381000" y="304800"/>
            <a:ext cx="6348413" cy="762000"/>
          </a:xfrm>
        </p:spPr>
        <p:txBody>
          <a:bodyPr/>
          <a:lstStyle/>
          <a:p>
            <a:pPr fontAlgn="auto">
              <a:spcAft>
                <a:spcPts val="0"/>
              </a:spcAft>
              <a:defRPr/>
            </a:pPr>
            <a:r>
              <a:rPr lang="en-US" altLang="en-US" smtClean="0"/>
              <a:t>Small Bowel Obstruction</a:t>
            </a:r>
          </a:p>
        </p:txBody>
      </p:sp>
      <p:sp>
        <p:nvSpPr>
          <p:cNvPr id="20483" name="Slide Number Placeholder 1"/>
          <p:cNvSpPr>
            <a:spLocks noGrp="1"/>
          </p:cNvSpPr>
          <p:nvPr>
            <p:ph type="sldNum" sz="quarter" idx="12"/>
          </p:nvPr>
        </p:nvSpPr>
        <p:spPr bwMode="auto">
          <a:xfrm>
            <a:off x="8153400" y="60198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EE202BCE-1960-4A72-BFED-61303D455621}"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17</a:t>
            </a:fld>
            <a:endParaRPr lang="en-US" altLang="en-US" sz="1200">
              <a:latin typeface="Lucida Grande" charset="0"/>
              <a:ea typeface="Lucida Grande" charset="0"/>
              <a:cs typeface="Lucida Grande" charset="0"/>
              <a:sym typeface="Lucida Grande" charset="0"/>
            </a:endParaRPr>
          </a:p>
        </p:txBody>
      </p:sp>
      <p:pic>
        <p:nvPicPr>
          <p:cNvPr id="2048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90663"/>
            <a:ext cx="7818438"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0485" name="Rectangle 4"/>
          <p:cNvSpPr>
            <a:spLocks/>
          </p:cNvSpPr>
          <p:nvPr/>
        </p:nvSpPr>
        <p:spPr bwMode="auto">
          <a:xfrm>
            <a:off x="1905000" y="4797425"/>
            <a:ext cx="4787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18-11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Small bowel obstruction as evidenced by the multiple dilated loops of proximal small bowel </a:t>
            </a:r>
            <a:r>
              <a:rPr lang="en-US" altLang="en-US" i="1">
                <a:latin typeface="Gill Sans" charset="0"/>
                <a:ea typeface="Gill Sans" charset="0"/>
                <a:cs typeface="Gill Sans" charset="0"/>
              </a:rPr>
              <a:t>(arrows).</a:t>
            </a:r>
            <a:r>
              <a:rPr lang="en-US" altLang="en-US">
                <a:latin typeface="Gill Sans" charset="0"/>
                <a:ea typeface="Gill Sans" charset="0"/>
                <a:cs typeface="Gill Sans" charset="0"/>
              </a:rPr>
              <a:t>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A herniated loop in the left groin </a:t>
            </a:r>
            <a:r>
              <a:rPr lang="en-US" altLang="en-US" i="1">
                <a:latin typeface="Gill Sans" charset="0"/>
                <a:ea typeface="Gill Sans" charset="0"/>
                <a:cs typeface="Gill Sans" charset="0"/>
              </a:rPr>
              <a:t>(arrowheads).</a:t>
            </a:r>
          </a:p>
        </p:txBody>
      </p:sp>
    </p:spTree>
    <p:custDataLst>
      <p:custData r:id="rId1"/>
      <p:tags r:id="rId2"/>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33350" y="336550"/>
            <a:ext cx="6346825" cy="774700"/>
          </a:xfrm>
        </p:spPr>
        <p:txBody>
          <a:bodyPr/>
          <a:lstStyle/>
          <a:p>
            <a:pPr fontAlgn="auto">
              <a:spcAft>
                <a:spcPts val="0"/>
              </a:spcAft>
              <a:defRPr/>
            </a:pPr>
            <a:r>
              <a:rPr lang="en-US" altLang="en-US" smtClean="0"/>
              <a:t>Appendicitis</a:t>
            </a:r>
          </a:p>
        </p:txBody>
      </p:sp>
      <p:sp>
        <p:nvSpPr>
          <p:cNvPr id="21507" name="Slide Number Placeholder 1"/>
          <p:cNvSpPr>
            <a:spLocks noGrp="1"/>
          </p:cNvSpPr>
          <p:nvPr>
            <p:ph type="sldNum" sz="quarter" idx="12"/>
          </p:nvPr>
        </p:nvSpPr>
        <p:spPr bwMode="auto">
          <a:xfrm>
            <a:off x="8305800" y="6088063"/>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B5C6BD4D-3427-4E3D-851B-7114FCB3001C}"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18</a:t>
            </a:fld>
            <a:endParaRPr lang="en-US" altLang="en-US" sz="1200">
              <a:latin typeface="Lucida Grande" charset="0"/>
              <a:ea typeface="Lucida Grande" charset="0"/>
              <a:cs typeface="Lucida Grande" charset="0"/>
              <a:sym typeface="Lucida Grande" charset="0"/>
            </a:endParaRPr>
          </a:p>
        </p:txBody>
      </p:sp>
      <p:pic>
        <p:nvPicPr>
          <p:cNvPr id="2150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0" y="1196975"/>
            <a:ext cx="531336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1509" name="Rectangle 4"/>
          <p:cNvSpPr>
            <a:spLocks/>
          </p:cNvSpPr>
          <p:nvPr/>
        </p:nvSpPr>
        <p:spPr bwMode="auto">
          <a:xfrm>
            <a:off x="960438" y="5813425"/>
            <a:ext cx="547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18-12   Thickened, inflamed appendix </a:t>
            </a:r>
            <a:r>
              <a:rPr lang="en-US" altLang="en-US" i="1">
                <a:latin typeface="Gill Sans" charset="0"/>
                <a:ea typeface="Gill Sans" charset="0"/>
                <a:cs typeface="Gill Sans" charset="0"/>
              </a:rPr>
              <a:t>(arrow) </a:t>
            </a:r>
            <a:r>
              <a:rPr lang="en-US" altLang="en-US">
                <a:latin typeface="Gill Sans" charset="0"/>
                <a:ea typeface="Gill Sans" charset="0"/>
                <a:cs typeface="Gill Sans" charset="0"/>
              </a:rPr>
              <a:t>in the right lower quadrant.</a:t>
            </a:r>
          </a:p>
        </p:txBody>
      </p:sp>
    </p:spTree>
    <p:custDataLst>
      <p:custData r:id="rId1"/>
      <p:tags r:id="rId2"/>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063" y="914400"/>
            <a:ext cx="58229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2531" name="Rectangle 4"/>
          <p:cNvSpPr>
            <a:spLocks/>
          </p:cNvSpPr>
          <p:nvPr/>
        </p:nvSpPr>
        <p:spPr bwMode="auto">
          <a:xfrm>
            <a:off x="731838" y="5921375"/>
            <a:ext cx="6629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18-13   Normal pancreas in patient with abundant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and little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intra-abdominal fat. </a:t>
            </a:r>
            <a:r>
              <a:rPr lang="en-US" altLang="en-US" i="1">
                <a:latin typeface="Gill Sans" charset="0"/>
                <a:ea typeface="Gill Sans" charset="0"/>
                <a:cs typeface="Gill Sans" charset="0"/>
              </a:rPr>
              <a:t>1,</a:t>
            </a:r>
            <a:r>
              <a:rPr lang="en-US" altLang="en-US">
                <a:latin typeface="Gill Sans" charset="0"/>
                <a:ea typeface="Gill Sans" charset="0"/>
                <a:cs typeface="Gill Sans" charset="0"/>
              </a:rPr>
              <a:t> Pancreas; </a:t>
            </a:r>
            <a:r>
              <a:rPr lang="en-US" altLang="en-US" i="1">
                <a:latin typeface="Gill Sans" charset="0"/>
                <a:ea typeface="Gill Sans" charset="0"/>
                <a:cs typeface="Gill Sans" charset="0"/>
              </a:rPr>
              <a:t>2,</a:t>
            </a:r>
            <a:r>
              <a:rPr lang="en-US" altLang="en-US">
                <a:latin typeface="Gill Sans" charset="0"/>
                <a:ea typeface="Gill Sans" charset="0"/>
                <a:cs typeface="Gill Sans" charset="0"/>
              </a:rPr>
              <a:t> gallbladder; </a:t>
            </a:r>
            <a:r>
              <a:rPr lang="en-US" altLang="en-US" i="1">
                <a:latin typeface="Gill Sans" charset="0"/>
                <a:ea typeface="Gill Sans" charset="0"/>
                <a:cs typeface="Gill Sans" charset="0"/>
              </a:rPr>
              <a:t>3,</a:t>
            </a:r>
            <a:r>
              <a:rPr lang="en-US" altLang="en-US">
                <a:latin typeface="Gill Sans" charset="0"/>
                <a:ea typeface="Gill Sans" charset="0"/>
                <a:cs typeface="Gill Sans" charset="0"/>
              </a:rPr>
              <a:t> crus of the diaphragm; </a:t>
            </a:r>
            <a:r>
              <a:rPr lang="en-US" altLang="en-US" i="1">
                <a:latin typeface="Gill Sans" charset="0"/>
                <a:ea typeface="Gill Sans" charset="0"/>
                <a:cs typeface="Gill Sans" charset="0"/>
              </a:rPr>
              <a:t>4,</a:t>
            </a:r>
            <a:r>
              <a:rPr lang="en-US" altLang="en-US">
                <a:latin typeface="Gill Sans" charset="0"/>
                <a:ea typeface="Gill Sans" charset="0"/>
                <a:cs typeface="Gill Sans" charset="0"/>
              </a:rPr>
              <a:t> aorta; </a:t>
            </a:r>
            <a:r>
              <a:rPr lang="en-US" altLang="en-US" i="1">
                <a:latin typeface="Gill Sans" charset="0"/>
                <a:ea typeface="Gill Sans" charset="0"/>
                <a:cs typeface="Gill Sans" charset="0"/>
              </a:rPr>
              <a:t>5,</a:t>
            </a:r>
            <a:r>
              <a:rPr lang="en-US" altLang="en-US">
                <a:latin typeface="Gill Sans" charset="0"/>
                <a:ea typeface="Gill Sans" charset="0"/>
                <a:cs typeface="Gill Sans" charset="0"/>
              </a:rPr>
              <a:t> superior mesenteric artery; </a:t>
            </a:r>
            <a:r>
              <a:rPr lang="en-US" altLang="en-US" i="1">
                <a:latin typeface="Gill Sans" charset="0"/>
                <a:ea typeface="Gill Sans" charset="0"/>
                <a:cs typeface="Gill Sans" charset="0"/>
              </a:rPr>
              <a:t>6,</a:t>
            </a:r>
            <a:r>
              <a:rPr lang="en-US" altLang="en-US">
                <a:latin typeface="Gill Sans" charset="0"/>
                <a:ea typeface="Gill Sans" charset="0"/>
                <a:cs typeface="Gill Sans" charset="0"/>
              </a:rPr>
              <a:t> inferior vena cava with left renal vein; </a:t>
            </a:r>
            <a:r>
              <a:rPr lang="en-US" altLang="en-US" i="1">
                <a:latin typeface="Gill Sans" charset="0"/>
                <a:ea typeface="Gill Sans" charset="0"/>
                <a:cs typeface="Gill Sans" charset="0"/>
              </a:rPr>
              <a:t>7,</a:t>
            </a:r>
            <a:r>
              <a:rPr lang="en-US" altLang="en-US">
                <a:latin typeface="Gill Sans" charset="0"/>
                <a:ea typeface="Gill Sans" charset="0"/>
                <a:cs typeface="Gill Sans" charset="0"/>
              </a:rPr>
              <a:t> left kidney; </a:t>
            </a:r>
            <a:r>
              <a:rPr lang="en-US" altLang="en-US" i="1">
                <a:latin typeface="Gill Sans" charset="0"/>
                <a:ea typeface="Gill Sans" charset="0"/>
                <a:cs typeface="Gill Sans" charset="0"/>
              </a:rPr>
              <a:t>8,</a:t>
            </a:r>
            <a:r>
              <a:rPr lang="en-US" altLang="en-US">
                <a:latin typeface="Gill Sans" charset="0"/>
                <a:ea typeface="Gill Sans" charset="0"/>
                <a:cs typeface="Gill Sans" charset="0"/>
              </a:rPr>
              <a:t> right kidney; </a:t>
            </a:r>
            <a:r>
              <a:rPr lang="en-US" altLang="en-US" i="1">
                <a:latin typeface="Gill Sans" charset="0"/>
                <a:ea typeface="Gill Sans" charset="0"/>
                <a:cs typeface="Gill Sans" charset="0"/>
              </a:rPr>
              <a:t>9,</a:t>
            </a:r>
            <a:r>
              <a:rPr lang="en-US" altLang="en-US">
                <a:latin typeface="Gill Sans" charset="0"/>
                <a:ea typeface="Gill Sans" charset="0"/>
                <a:cs typeface="Gill Sans" charset="0"/>
              </a:rPr>
              <a:t> liver; </a:t>
            </a:r>
            <a:r>
              <a:rPr lang="en-US" altLang="en-US" i="1">
                <a:latin typeface="Gill Sans" charset="0"/>
                <a:ea typeface="Gill Sans" charset="0"/>
                <a:cs typeface="Gill Sans" charset="0"/>
              </a:rPr>
              <a:t>10,</a:t>
            </a:r>
            <a:r>
              <a:rPr lang="en-US" altLang="en-US">
                <a:latin typeface="Gill Sans" charset="0"/>
                <a:ea typeface="Gill Sans" charset="0"/>
                <a:cs typeface="Gill Sans" charset="0"/>
              </a:rPr>
              <a:t> bowel; </a:t>
            </a:r>
            <a:r>
              <a:rPr lang="en-US" altLang="en-US" i="1">
                <a:latin typeface="Gill Sans" charset="0"/>
                <a:ea typeface="Gill Sans" charset="0"/>
                <a:cs typeface="Gill Sans" charset="0"/>
              </a:rPr>
              <a:t>11,</a:t>
            </a:r>
            <a:r>
              <a:rPr lang="en-US" altLang="en-US">
                <a:latin typeface="Gill Sans" charset="0"/>
                <a:ea typeface="Gill Sans" charset="0"/>
                <a:cs typeface="Gill Sans" charset="0"/>
              </a:rPr>
              <a:t> splenoportal confluence.</a:t>
            </a:r>
          </a:p>
        </p:txBody>
      </p:sp>
      <p:sp>
        <p:nvSpPr>
          <p:cNvPr id="22532" name="Slide Number Placeholder 1"/>
          <p:cNvSpPr>
            <a:spLocks noGrp="1"/>
          </p:cNvSpPr>
          <p:nvPr>
            <p:ph type="sldNum" sz="quarter" idx="12"/>
          </p:nvPr>
        </p:nvSpPr>
        <p:spPr bwMode="auto">
          <a:xfrm>
            <a:off x="8305800" y="619125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08F39CB7-6982-4D43-A25B-61B2DC4D07CC}"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19</a:t>
            </a:fld>
            <a:endParaRPr lang="en-US" altLang="en-US" sz="1200">
              <a:latin typeface="Lucida Grande" charset="0"/>
              <a:ea typeface="Lucida Grande" charset="0"/>
              <a:cs typeface="Lucida Grande" charset="0"/>
              <a:sym typeface="Lucida Grande" charset="0"/>
            </a:endParaRPr>
          </a:p>
        </p:txBody>
      </p:sp>
      <p:sp>
        <p:nvSpPr>
          <p:cNvPr id="3" name="TextBox 2"/>
          <p:cNvSpPr txBox="1"/>
          <p:nvPr/>
        </p:nvSpPr>
        <p:spPr>
          <a:xfrm>
            <a:off x="381000" y="201613"/>
            <a:ext cx="3962400" cy="585787"/>
          </a:xfrm>
          <a:prstGeom prst="rect">
            <a:avLst/>
          </a:prstGeom>
          <a:noFill/>
        </p:spPr>
        <p:txBody>
          <a:bodyPr>
            <a:spAutoFit/>
          </a:bodyPr>
          <a:lstStyle/>
          <a:p>
            <a:pPr eaLnBrk="1" hangingPunct="1">
              <a:defRPr/>
            </a:pPr>
            <a:r>
              <a:rPr lang="en-US" sz="3200" dirty="0">
                <a:solidFill>
                  <a:schemeClr val="accent2">
                    <a:lumMod val="60000"/>
                    <a:lumOff val="40000"/>
                  </a:schemeClr>
                </a:solidFill>
              </a:rPr>
              <a:t>Pancreas</a:t>
            </a:r>
            <a:endParaRPr lang="en-US" sz="2400" dirty="0">
              <a:solidFill>
                <a:schemeClr val="accent2">
                  <a:lumMod val="60000"/>
                  <a:lumOff val="40000"/>
                </a:schemeClr>
              </a:solidFill>
            </a:endParaRPr>
          </a:p>
        </p:txBody>
      </p:sp>
    </p:spTree>
    <p:custDataLst>
      <p:custData r:id="rId1"/>
      <p:tags r:id="rId2"/>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269163" cy="852488"/>
          </a:xfrm>
        </p:spPr>
        <p:txBody>
          <a:bodyPr>
            <a:normAutofit/>
          </a:bodyPr>
          <a:lstStyle/>
          <a:p>
            <a:r>
              <a:rPr lang="en-US" dirty="0" smtClean="0"/>
              <a:t>Objectives</a:t>
            </a:r>
            <a:endParaRPr lang="en-US" dirty="0"/>
          </a:p>
        </p:txBody>
      </p:sp>
      <p:sp>
        <p:nvSpPr>
          <p:cNvPr id="3" name="Content Placeholder 2"/>
          <p:cNvSpPr>
            <a:spLocks noGrp="1"/>
          </p:cNvSpPr>
          <p:nvPr>
            <p:ph idx="1"/>
          </p:nvPr>
        </p:nvSpPr>
        <p:spPr>
          <a:xfrm>
            <a:off x="533400" y="1066800"/>
            <a:ext cx="7269163" cy="5410200"/>
          </a:xfrm>
        </p:spPr>
        <p:txBody>
          <a:bodyPr>
            <a:noAutofit/>
          </a:bodyPr>
          <a:lstStyle/>
          <a:p>
            <a:pPr marL="0" indent="0" eaLnBrk="0" hangingPunct="0">
              <a:lnSpc>
                <a:spcPct val="100000"/>
              </a:lnSpc>
              <a:spcBef>
                <a:spcPct val="0"/>
              </a:spcBef>
              <a:spcAft>
                <a:spcPct val="0"/>
              </a:spcAft>
              <a:buClrTx/>
              <a:buSzTx/>
              <a:buFontTx/>
              <a:buChar char="•"/>
            </a:pPr>
            <a:r>
              <a:rPr lang="en-US" dirty="0">
                <a:latin typeface="Calibri" panose="020F0502020204030204" pitchFamily="34" charset="0"/>
              </a:rPr>
              <a:t>Determine specific imaging plane used to acquire or reformat CT scan, i.e. sagittal, coronal, transverse, and off-axis or oblique.</a:t>
            </a:r>
          </a:p>
          <a:p>
            <a:pPr marL="0" indent="0" eaLnBrk="0" hangingPunct="0">
              <a:lnSpc>
                <a:spcPct val="100000"/>
              </a:lnSpc>
              <a:spcBef>
                <a:spcPct val="0"/>
              </a:spcBef>
              <a:spcAft>
                <a:spcPct val="0"/>
              </a:spcAft>
              <a:buClrTx/>
              <a:buSzTx/>
              <a:buFontTx/>
              <a:buChar char="•"/>
            </a:pPr>
            <a:r>
              <a:rPr lang="en-US" dirty="0">
                <a:latin typeface="Calibri" panose="020F0502020204030204" pitchFamily="34" charset="0"/>
              </a:rPr>
              <a:t>Assess and evaluate CT scans for use of contrast media.</a:t>
            </a:r>
          </a:p>
          <a:p>
            <a:pPr marL="0" indent="0" eaLnBrk="0" hangingPunct="0">
              <a:lnSpc>
                <a:spcPct val="100000"/>
              </a:lnSpc>
              <a:spcBef>
                <a:spcPct val="0"/>
              </a:spcBef>
              <a:spcAft>
                <a:spcPct val="0"/>
              </a:spcAft>
              <a:buClrTx/>
              <a:buSzTx/>
              <a:buFontTx/>
              <a:buChar char="•"/>
            </a:pPr>
            <a:r>
              <a:rPr lang="en-US" dirty="0">
                <a:latin typeface="Calibri" panose="020F0502020204030204" pitchFamily="34" charset="0"/>
              </a:rPr>
              <a:t>Differentiate between normal anatomy and pathological processes.</a:t>
            </a:r>
          </a:p>
          <a:p>
            <a:pPr marL="0" indent="0" eaLnBrk="0" hangingPunct="0">
              <a:lnSpc>
                <a:spcPct val="100000"/>
              </a:lnSpc>
              <a:spcBef>
                <a:spcPct val="0"/>
              </a:spcBef>
              <a:spcAft>
                <a:spcPct val="0"/>
              </a:spcAft>
              <a:buClrTx/>
              <a:buSzTx/>
              <a:buFontTx/>
              <a:buChar char="•"/>
            </a:pPr>
            <a:r>
              <a:rPr lang="en-US" dirty="0">
                <a:latin typeface="Calibri" panose="020F0502020204030204" pitchFamily="34" charset="0"/>
              </a:rPr>
              <a:t>Critique CT scan for proper positioning, acquisition methods, parameter selections, and any protocol modifications.</a:t>
            </a:r>
          </a:p>
          <a:p>
            <a:pPr marL="0" lvl="0" indent="0" eaLnBrk="0" hangingPunct="0">
              <a:lnSpc>
                <a:spcPct val="100000"/>
              </a:lnSpc>
              <a:spcBef>
                <a:spcPct val="0"/>
              </a:spcBef>
              <a:spcAft>
                <a:spcPct val="0"/>
              </a:spcAft>
              <a:buClrTx/>
              <a:buSzTx/>
              <a:buFontTx/>
              <a:buChar char="•"/>
            </a:pPr>
            <a:r>
              <a:rPr lang="en-US" altLang="en-US" dirty="0" smtClean="0">
                <a:latin typeface="Calibri" panose="020F0502020204030204" pitchFamily="34" charset="0"/>
              </a:rPr>
              <a:t>Explain </a:t>
            </a:r>
            <a:r>
              <a:rPr lang="en-US" altLang="en-US" dirty="0">
                <a:latin typeface="Calibri" panose="020F0502020204030204" pitchFamily="34" charset="0"/>
              </a:rPr>
              <a:t>the technical applications for special procedures in CT such as, cardiac, fluoroscopy, virtual </a:t>
            </a:r>
            <a:r>
              <a:rPr lang="en-US" altLang="en-US" dirty="0" err="1">
                <a:latin typeface="Calibri" panose="020F0502020204030204" pitchFamily="34" charset="0"/>
              </a:rPr>
              <a:t>colonography</a:t>
            </a:r>
            <a:r>
              <a:rPr lang="en-US" altLang="en-US" dirty="0">
                <a:latin typeface="Calibri" panose="020F0502020204030204" pitchFamily="34" charset="0"/>
              </a:rPr>
              <a:t>, and radiation planning. </a:t>
            </a:r>
            <a:endParaRPr lang="en-US" altLang="en-US" dirty="0"/>
          </a:p>
          <a:p>
            <a:pPr marL="0" lvl="0" indent="0" eaLnBrk="0" hangingPunct="0">
              <a:lnSpc>
                <a:spcPct val="100000"/>
              </a:lnSpc>
              <a:spcBef>
                <a:spcPct val="0"/>
              </a:spcBef>
              <a:spcAft>
                <a:spcPct val="0"/>
              </a:spcAft>
              <a:buClrTx/>
              <a:buSzTx/>
              <a:buFontTx/>
              <a:buChar char="•"/>
            </a:pPr>
            <a:r>
              <a:rPr lang="en-US" altLang="en-US" dirty="0">
                <a:latin typeface="Calibri" panose="020F0502020204030204" pitchFamily="34" charset="0"/>
              </a:rPr>
              <a:t>Explain the techniques used to construct 3-D images from an axial CT scan. </a:t>
            </a:r>
            <a:endParaRPr lang="en-US" altLang="en-US" dirty="0"/>
          </a:p>
          <a:p>
            <a:pPr marL="0" lvl="0" indent="0" eaLnBrk="0" hangingPunct="0">
              <a:lnSpc>
                <a:spcPct val="100000"/>
              </a:lnSpc>
              <a:spcBef>
                <a:spcPct val="0"/>
              </a:spcBef>
              <a:spcAft>
                <a:spcPct val="0"/>
              </a:spcAft>
              <a:buClrTx/>
              <a:buSzTx/>
              <a:buFontTx/>
              <a:buChar char="•"/>
            </a:pPr>
            <a:r>
              <a:rPr lang="en-US" altLang="en-US" dirty="0">
                <a:latin typeface="Calibri" panose="020F0502020204030204" pitchFamily="34" charset="0"/>
              </a:rPr>
              <a:t>Describe the different classifications for 3-D imaging in CT. </a:t>
            </a:r>
            <a:endParaRPr lang="en-US" altLang="en-US" dirty="0"/>
          </a:p>
          <a:p>
            <a:pPr marL="0" lvl="0" indent="0" eaLnBrk="0" hangingPunct="0">
              <a:lnSpc>
                <a:spcPct val="100000"/>
              </a:lnSpc>
              <a:spcBef>
                <a:spcPct val="0"/>
              </a:spcBef>
              <a:spcAft>
                <a:spcPct val="0"/>
              </a:spcAft>
              <a:buClrTx/>
              <a:buSzTx/>
              <a:buFontTx/>
              <a:buChar char="•"/>
            </a:pPr>
            <a:r>
              <a:rPr lang="en-US" altLang="en-US" dirty="0">
                <a:latin typeface="Calibri" panose="020F0502020204030204" pitchFamily="34" charset="0"/>
              </a:rPr>
              <a:t>Identify the advantages and limitations for virtual reality imaging. </a:t>
            </a:r>
            <a:endParaRPr lang="en-US" altLang="en-US" dirty="0"/>
          </a:p>
          <a:p>
            <a:pPr marL="0" lvl="0" indent="0" eaLnBrk="0" hangingPunct="0">
              <a:lnSpc>
                <a:spcPct val="100000"/>
              </a:lnSpc>
              <a:spcBef>
                <a:spcPct val="0"/>
              </a:spcBef>
              <a:spcAft>
                <a:spcPct val="0"/>
              </a:spcAft>
              <a:buClrTx/>
              <a:buSzTx/>
              <a:buFontTx/>
              <a:buChar char="•"/>
            </a:pPr>
            <a:r>
              <a:rPr lang="en-US" altLang="en-US" dirty="0">
                <a:latin typeface="Calibri" panose="020F0502020204030204" pitchFamily="34" charset="0"/>
              </a:rPr>
              <a:t>Explain the technical applications for special procedures in CT such as, cardiac, fluoroscopy, virtual </a:t>
            </a:r>
            <a:r>
              <a:rPr lang="en-US" altLang="en-US" dirty="0" err="1">
                <a:latin typeface="Calibri" panose="020F0502020204030204" pitchFamily="34" charset="0"/>
              </a:rPr>
              <a:t>colonography</a:t>
            </a:r>
            <a:r>
              <a:rPr lang="en-US" altLang="en-US" dirty="0">
                <a:latin typeface="Calibri" panose="020F0502020204030204" pitchFamily="34" charset="0"/>
              </a:rPr>
              <a:t>, and radiation planning. </a:t>
            </a:r>
            <a:endParaRPr lang="en-US" altLang="en-US" dirty="0"/>
          </a:p>
          <a:p>
            <a:pPr marL="0" lvl="0" indent="0" eaLnBrk="0" hangingPunct="0">
              <a:lnSpc>
                <a:spcPct val="100000"/>
              </a:lnSpc>
              <a:spcBef>
                <a:spcPct val="0"/>
              </a:spcBef>
              <a:spcAft>
                <a:spcPct val="0"/>
              </a:spcAft>
              <a:buClrTx/>
              <a:buSzTx/>
              <a:buFontTx/>
              <a:buChar char="•"/>
            </a:pPr>
            <a:r>
              <a:rPr lang="en-US" altLang="en-US" dirty="0">
                <a:latin typeface="Calibri" panose="020F0502020204030204" pitchFamily="34" charset="0"/>
              </a:rPr>
              <a:t>Explain the techniques used to construct 3-D images from an axial CT scan. </a:t>
            </a:r>
            <a:endParaRPr lang="en-US" altLang="en-US" dirty="0"/>
          </a:p>
          <a:p>
            <a:pPr marL="0" lvl="0" indent="0" eaLnBrk="0" hangingPunct="0">
              <a:lnSpc>
                <a:spcPct val="100000"/>
              </a:lnSpc>
              <a:spcBef>
                <a:spcPct val="0"/>
              </a:spcBef>
              <a:spcAft>
                <a:spcPct val="0"/>
              </a:spcAft>
              <a:buClrTx/>
              <a:buSzTx/>
              <a:buFontTx/>
              <a:buChar char="•"/>
            </a:pPr>
            <a:r>
              <a:rPr lang="en-US" altLang="en-US" dirty="0">
                <a:latin typeface="Calibri" panose="020F0502020204030204" pitchFamily="34" charset="0"/>
              </a:rPr>
              <a:t>Describe the different classifications for 3-D imaging in CT. </a:t>
            </a:r>
            <a:endParaRPr lang="en-US" altLang="en-US" dirty="0"/>
          </a:p>
          <a:p>
            <a:pPr marL="0" lvl="0" indent="0" eaLnBrk="0" hangingPunct="0">
              <a:lnSpc>
                <a:spcPct val="100000"/>
              </a:lnSpc>
              <a:spcBef>
                <a:spcPct val="0"/>
              </a:spcBef>
              <a:spcAft>
                <a:spcPct val="0"/>
              </a:spcAft>
              <a:buClrTx/>
              <a:buSzTx/>
              <a:buFontTx/>
              <a:buChar char="•"/>
            </a:pPr>
            <a:r>
              <a:rPr lang="en-US" altLang="en-US" dirty="0">
                <a:latin typeface="Calibri" panose="020F0502020204030204" pitchFamily="34" charset="0"/>
              </a:rPr>
              <a:t>Identify the advantages and limitations for virtual reality imaging</a:t>
            </a:r>
            <a:r>
              <a:rPr lang="en-US" altLang="en-US" dirty="0"/>
              <a:t> </a:t>
            </a:r>
            <a:endParaRPr lang="en-US" altLang="en-US" dirty="0">
              <a:latin typeface="Arial" panose="020B0604020202020204" pitchFamily="34" charset="0"/>
            </a:endParaRPr>
          </a:p>
          <a:p>
            <a:endParaRPr lang="en-US" sz="1400" dirty="0"/>
          </a:p>
        </p:txBody>
      </p:sp>
      <p:sp>
        <p:nvSpPr>
          <p:cNvPr id="4" name="Slide Number Placeholder 3"/>
          <p:cNvSpPr>
            <a:spLocks noGrp="1"/>
          </p:cNvSpPr>
          <p:nvPr>
            <p:ph type="sldNum" sz="quarter" idx="12"/>
          </p:nvPr>
        </p:nvSpPr>
        <p:spPr/>
        <p:txBody>
          <a:bodyPr/>
          <a:lstStyle/>
          <a:p>
            <a:pPr>
              <a:defRPr/>
            </a:pPr>
            <a:fld id="{911DA439-E420-453A-818F-859EBE4EB4DF}" type="slidenum">
              <a:rPr lang="en-US" altLang="en-US" smtClean="0"/>
              <a:pPr>
                <a:defRPr/>
              </a:pPr>
              <a:t>2</a:t>
            </a:fld>
            <a:endParaRPr lang="en-US" altLang="en-US"/>
          </a:p>
        </p:txBody>
      </p:sp>
    </p:spTree>
    <p:extLst>
      <p:ext uri="{BB962C8B-B14F-4D97-AF65-F5344CB8AC3E}">
        <p14:creationId xmlns:p14="http://schemas.microsoft.com/office/powerpoint/2010/main" val="1323347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81000" y="228600"/>
            <a:ext cx="6348413" cy="736600"/>
          </a:xfrm>
        </p:spPr>
        <p:txBody>
          <a:bodyPr/>
          <a:lstStyle/>
          <a:p>
            <a:pPr fontAlgn="auto">
              <a:spcAft>
                <a:spcPts val="0"/>
              </a:spcAft>
              <a:defRPr/>
            </a:pPr>
            <a:r>
              <a:rPr lang="en-US" altLang="en-US" smtClean="0"/>
              <a:t>Acute Pancreatitis</a:t>
            </a:r>
          </a:p>
        </p:txBody>
      </p:sp>
      <p:sp>
        <p:nvSpPr>
          <p:cNvPr id="23555" name="Slide Number Placeholder 1"/>
          <p:cNvSpPr>
            <a:spLocks noGrp="1"/>
          </p:cNvSpPr>
          <p:nvPr>
            <p:ph type="sldNum" sz="quarter" idx="12"/>
          </p:nvPr>
        </p:nvSpPr>
        <p:spPr bwMode="auto">
          <a:xfrm>
            <a:off x="8229600" y="61722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E5B9FD84-3766-4D96-BB62-6C88C80A75F6}"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20</a:t>
            </a:fld>
            <a:endParaRPr lang="en-US" altLang="en-US" sz="1200">
              <a:latin typeface="Lucida Grande" charset="0"/>
              <a:ea typeface="Lucida Grande" charset="0"/>
              <a:cs typeface="Lucida Grande" charset="0"/>
              <a:sym typeface="Lucida Grande" charset="0"/>
            </a:endParaRPr>
          </a:p>
        </p:txBody>
      </p:sp>
      <p:pic>
        <p:nvPicPr>
          <p:cNvPr id="235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25" y="965200"/>
            <a:ext cx="5173663"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3557" name="Rectangle 4"/>
          <p:cNvSpPr>
            <a:spLocks/>
          </p:cNvSpPr>
          <p:nvPr/>
        </p:nvSpPr>
        <p:spPr bwMode="auto">
          <a:xfrm>
            <a:off x="1022350" y="5376863"/>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18-14   Acute pancreatitis. Necrotic pancreas </a:t>
            </a:r>
            <a:r>
              <a:rPr lang="en-US" altLang="en-US" i="1">
                <a:latin typeface="Gill Sans" charset="0"/>
                <a:ea typeface="Gill Sans" charset="0"/>
                <a:cs typeface="Gill Sans" charset="0"/>
              </a:rPr>
              <a:t>(1)</a:t>
            </a:r>
            <a:r>
              <a:rPr lang="en-US" altLang="en-US">
                <a:latin typeface="Gill Sans" charset="0"/>
                <a:ea typeface="Gill Sans" charset="0"/>
                <a:cs typeface="Gill Sans" charset="0"/>
              </a:rPr>
              <a:t> surrounded by fluid </a:t>
            </a:r>
            <a:r>
              <a:rPr lang="en-US" altLang="en-US" i="1">
                <a:latin typeface="Gill Sans" charset="0"/>
                <a:ea typeface="Gill Sans" charset="0"/>
                <a:cs typeface="Gill Sans" charset="0"/>
              </a:rPr>
              <a:t>(2), </a:t>
            </a:r>
            <a:r>
              <a:rPr lang="en-US" altLang="en-US">
                <a:latin typeface="Gill Sans" charset="0"/>
                <a:ea typeface="Gill Sans" charset="0"/>
                <a:cs typeface="Gill Sans" charset="0"/>
              </a:rPr>
              <a:t>duodenum </a:t>
            </a:r>
            <a:r>
              <a:rPr lang="en-US" altLang="en-US" i="1">
                <a:latin typeface="Gill Sans" charset="0"/>
                <a:ea typeface="Gill Sans" charset="0"/>
                <a:cs typeface="Gill Sans" charset="0"/>
              </a:rPr>
              <a:t>(3), </a:t>
            </a:r>
            <a:r>
              <a:rPr lang="en-US" altLang="en-US">
                <a:latin typeface="Gill Sans" charset="0"/>
                <a:ea typeface="Gill Sans" charset="0"/>
                <a:cs typeface="Gill Sans" charset="0"/>
              </a:rPr>
              <a:t>air-filled stomach </a:t>
            </a:r>
            <a:r>
              <a:rPr lang="en-US" altLang="en-US" i="1">
                <a:latin typeface="Gill Sans" charset="0"/>
                <a:ea typeface="Gill Sans" charset="0"/>
                <a:cs typeface="Gill Sans" charset="0"/>
              </a:rPr>
              <a:t>(4), </a:t>
            </a:r>
            <a:r>
              <a:rPr lang="en-US" altLang="en-US">
                <a:latin typeface="Gill Sans" charset="0"/>
                <a:ea typeface="Gill Sans" charset="0"/>
                <a:cs typeface="Gill Sans" charset="0"/>
              </a:rPr>
              <a:t>superior mesenteric artery </a:t>
            </a:r>
            <a:r>
              <a:rPr lang="en-US" altLang="en-US" i="1">
                <a:latin typeface="Gill Sans" charset="0"/>
                <a:ea typeface="Gill Sans" charset="0"/>
                <a:cs typeface="Gill Sans" charset="0"/>
              </a:rPr>
              <a:t>(5), </a:t>
            </a:r>
            <a:r>
              <a:rPr lang="en-US" altLang="en-US">
                <a:latin typeface="Gill Sans" charset="0"/>
                <a:ea typeface="Gill Sans" charset="0"/>
                <a:cs typeface="Gill Sans" charset="0"/>
              </a:rPr>
              <a:t>inferior vena cava </a:t>
            </a:r>
            <a:r>
              <a:rPr lang="en-US" altLang="en-US" i="1">
                <a:latin typeface="Gill Sans" charset="0"/>
                <a:ea typeface="Gill Sans" charset="0"/>
                <a:cs typeface="Gill Sans" charset="0"/>
              </a:rPr>
              <a:t>(6),</a:t>
            </a:r>
            <a:r>
              <a:rPr lang="en-US" altLang="en-US">
                <a:latin typeface="Gill Sans" charset="0"/>
                <a:ea typeface="Gill Sans" charset="0"/>
                <a:cs typeface="Gill Sans" charset="0"/>
              </a:rPr>
              <a:t> and perirenal fat </a:t>
            </a:r>
            <a:r>
              <a:rPr lang="en-US" altLang="en-US" i="1">
                <a:latin typeface="Gill Sans" charset="0"/>
                <a:ea typeface="Gill Sans" charset="0"/>
                <a:cs typeface="Gill Sans" charset="0"/>
              </a:rPr>
              <a:t>(7).</a:t>
            </a:r>
          </a:p>
        </p:txBody>
      </p:sp>
    </p:spTree>
    <p:custDataLst>
      <p:custData r:id="rId1"/>
      <p:tags r:id="rId2"/>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109538" y="228600"/>
            <a:ext cx="6348412" cy="571500"/>
          </a:xfrm>
        </p:spPr>
        <p:txBody>
          <a:bodyPr>
            <a:normAutofit fontScale="90000"/>
          </a:bodyPr>
          <a:lstStyle/>
          <a:p>
            <a:pPr fontAlgn="auto">
              <a:spcAft>
                <a:spcPts val="0"/>
              </a:spcAft>
              <a:defRPr/>
            </a:pPr>
            <a:r>
              <a:rPr lang="en-US" altLang="en-US" dirty="0" smtClean="0"/>
              <a:t>Renal Pelvis</a:t>
            </a:r>
          </a:p>
        </p:txBody>
      </p:sp>
      <p:sp>
        <p:nvSpPr>
          <p:cNvPr id="24579" name="Slide Number Placeholder 1"/>
          <p:cNvSpPr>
            <a:spLocks noGrp="1"/>
          </p:cNvSpPr>
          <p:nvPr>
            <p:ph type="sldNum" sz="quarter" idx="12"/>
          </p:nvPr>
        </p:nvSpPr>
        <p:spPr bwMode="auto">
          <a:xfrm>
            <a:off x="8382000" y="60960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DD88E9AA-2969-43E2-9447-7C0E68BDF68D}"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21</a:t>
            </a:fld>
            <a:endParaRPr lang="en-US" altLang="en-US" sz="1200">
              <a:latin typeface="Lucida Grande" charset="0"/>
              <a:ea typeface="Lucida Grande" charset="0"/>
              <a:cs typeface="Lucida Grande" charset="0"/>
              <a:sym typeface="Lucida Grande" charset="0"/>
            </a:endParaRPr>
          </a:p>
        </p:txBody>
      </p:sp>
      <p:pic>
        <p:nvPicPr>
          <p:cNvPr id="2458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8" y="1295400"/>
            <a:ext cx="8461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4581" name="Rectangle 4"/>
          <p:cNvSpPr>
            <a:spLocks/>
          </p:cNvSpPr>
          <p:nvPr/>
        </p:nvSpPr>
        <p:spPr bwMode="auto">
          <a:xfrm>
            <a:off x="1636713" y="5257800"/>
            <a:ext cx="528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18-17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Dilated right renal pelvis </a:t>
            </a:r>
            <a:r>
              <a:rPr lang="en-US" altLang="en-US" i="1">
                <a:latin typeface="Gill Sans" charset="0"/>
                <a:ea typeface="Gill Sans" charset="0"/>
                <a:cs typeface="Gill Sans" charset="0"/>
              </a:rPr>
              <a:t>(arrow).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Calculus </a:t>
            </a:r>
            <a:r>
              <a:rPr lang="en-US" altLang="en-US" i="1">
                <a:latin typeface="Gill Sans" charset="0"/>
                <a:ea typeface="Gill Sans" charset="0"/>
                <a:cs typeface="Gill Sans" charset="0"/>
              </a:rPr>
              <a:t>(arrow) </a:t>
            </a:r>
            <a:r>
              <a:rPr lang="en-US" altLang="en-US">
                <a:latin typeface="Gill Sans" charset="0"/>
                <a:ea typeface="Gill Sans" charset="0"/>
                <a:cs typeface="Gill Sans" charset="0"/>
              </a:rPr>
              <a:t>in the right ureter. </a:t>
            </a:r>
            <a:r>
              <a:rPr lang="en-US" altLang="en-US" i="1">
                <a:latin typeface="Gill Sans" charset="0"/>
                <a:ea typeface="Gill Sans" charset="0"/>
                <a:cs typeface="Gill Sans" charset="0"/>
              </a:rPr>
              <a:t>1,</a:t>
            </a:r>
            <a:r>
              <a:rPr lang="en-US" altLang="en-US">
                <a:latin typeface="Gill Sans" charset="0"/>
                <a:ea typeface="Gill Sans" charset="0"/>
                <a:cs typeface="Gill Sans" charset="0"/>
              </a:rPr>
              <a:t> Psoas muscle; </a:t>
            </a:r>
            <a:r>
              <a:rPr lang="en-US" altLang="en-US" i="1">
                <a:latin typeface="Gill Sans" charset="0"/>
                <a:ea typeface="Gill Sans" charset="0"/>
                <a:cs typeface="Gill Sans" charset="0"/>
              </a:rPr>
              <a:t>2,</a:t>
            </a:r>
            <a:r>
              <a:rPr lang="en-US" altLang="en-US">
                <a:latin typeface="Gill Sans" charset="0"/>
                <a:ea typeface="Gill Sans" charset="0"/>
                <a:cs typeface="Gill Sans" charset="0"/>
              </a:rPr>
              <a:t> inferior vena cava; </a:t>
            </a:r>
            <a:r>
              <a:rPr lang="en-US" altLang="en-US" i="1">
                <a:latin typeface="Gill Sans" charset="0"/>
                <a:ea typeface="Gill Sans" charset="0"/>
                <a:cs typeface="Gill Sans" charset="0"/>
              </a:rPr>
              <a:t>3,</a:t>
            </a:r>
            <a:r>
              <a:rPr lang="en-US" altLang="en-US">
                <a:latin typeface="Gill Sans" charset="0"/>
                <a:ea typeface="Gill Sans" charset="0"/>
                <a:cs typeface="Gill Sans" charset="0"/>
              </a:rPr>
              <a:t> iliac arteries.</a:t>
            </a:r>
          </a:p>
        </p:txBody>
      </p:sp>
    </p:spTree>
    <p:custDataLst>
      <p:custData r:id="rId1"/>
      <p:tags r:id="rId2"/>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228600" y="219075"/>
            <a:ext cx="6348413" cy="685800"/>
          </a:xfrm>
        </p:spPr>
        <p:txBody>
          <a:bodyPr/>
          <a:lstStyle/>
          <a:p>
            <a:pPr fontAlgn="auto">
              <a:spcAft>
                <a:spcPts val="0"/>
              </a:spcAft>
              <a:defRPr/>
            </a:pPr>
            <a:r>
              <a:rPr lang="en-US" altLang="en-US" smtClean="0"/>
              <a:t>Renal Mass</a:t>
            </a:r>
          </a:p>
        </p:txBody>
      </p:sp>
      <p:sp>
        <p:nvSpPr>
          <p:cNvPr id="25603" name="Slide Number Placeholder 1"/>
          <p:cNvSpPr>
            <a:spLocks noGrp="1"/>
          </p:cNvSpPr>
          <p:nvPr>
            <p:ph type="sldNum" sz="quarter" idx="12"/>
          </p:nvPr>
        </p:nvSpPr>
        <p:spPr bwMode="auto">
          <a:xfrm>
            <a:off x="8177213" y="6172200"/>
            <a:ext cx="5111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14A43DC1-1D5F-4F5A-BC88-8F10C160D15C}"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22</a:t>
            </a:fld>
            <a:endParaRPr lang="en-US" altLang="en-US" sz="1200">
              <a:latin typeface="Lucida Grande" charset="0"/>
              <a:ea typeface="Lucida Grande" charset="0"/>
              <a:cs typeface="Lucida Grande" charset="0"/>
              <a:sym typeface="Lucida Grande" charset="0"/>
            </a:endParaRPr>
          </a:p>
        </p:txBody>
      </p:sp>
      <p:pic>
        <p:nvPicPr>
          <p:cNvPr id="256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04938"/>
            <a:ext cx="82042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5605" name="Rectangle 4"/>
          <p:cNvSpPr>
            <a:spLocks/>
          </p:cNvSpPr>
          <p:nvPr/>
        </p:nvSpPr>
        <p:spPr bwMode="auto">
          <a:xfrm>
            <a:off x="1800225" y="4889500"/>
            <a:ext cx="478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18-18   Solid mass in the renal pelvis </a:t>
            </a:r>
            <a:r>
              <a:rPr lang="en-US" altLang="en-US" i="1">
                <a:latin typeface="Gill Sans" charset="0"/>
                <a:ea typeface="Gill Sans" charset="0"/>
                <a:cs typeface="Gill Sans" charset="0"/>
              </a:rPr>
              <a:t>(arrow) </a:t>
            </a:r>
            <a:r>
              <a:rPr lang="en-US" altLang="en-US">
                <a:latin typeface="Gill Sans" charset="0"/>
                <a:ea typeface="Gill Sans" charset="0"/>
                <a:cs typeface="Gill Sans" charset="0"/>
              </a:rPr>
              <a:t>before </a:t>
            </a:r>
            <a:r>
              <a:rPr lang="en-US" altLang="en-US" b="1">
                <a:latin typeface="Gill Sans" charset="0"/>
                <a:ea typeface="Gill Sans" charset="0"/>
                <a:cs typeface="Gill Sans" charset="0"/>
              </a:rPr>
              <a:t>(A)</a:t>
            </a:r>
            <a:r>
              <a:rPr lang="en-US" altLang="en-US">
                <a:latin typeface="Gill Sans" charset="0"/>
                <a:ea typeface="Gill Sans" charset="0"/>
                <a:cs typeface="Gill Sans" charset="0"/>
              </a:rPr>
              <a:t> and after </a:t>
            </a:r>
            <a:r>
              <a:rPr lang="en-US" altLang="en-US" b="1">
                <a:latin typeface="Gill Sans" charset="0"/>
                <a:ea typeface="Gill Sans" charset="0"/>
                <a:cs typeface="Gill Sans" charset="0"/>
              </a:rPr>
              <a:t>(B)</a:t>
            </a:r>
            <a:r>
              <a:rPr lang="en-US" altLang="en-US">
                <a:latin typeface="Gill Sans" charset="0"/>
                <a:ea typeface="Gill Sans" charset="0"/>
                <a:cs typeface="Gill Sans" charset="0"/>
              </a:rPr>
              <a:t> contrast opacification of the renal pelvis.</a:t>
            </a:r>
          </a:p>
        </p:txBody>
      </p:sp>
    </p:spTree>
    <p:custDataLst>
      <p:custData r:id="rId1"/>
      <p:tags r:id="rId2"/>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23850" y="228600"/>
            <a:ext cx="6346825" cy="914400"/>
          </a:xfrm>
        </p:spPr>
        <p:txBody>
          <a:bodyPr/>
          <a:lstStyle/>
          <a:p>
            <a:pPr fontAlgn="auto">
              <a:spcAft>
                <a:spcPts val="0"/>
              </a:spcAft>
              <a:defRPr/>
            </a:pPr>
            <a:r>
              <a:rPr lang="en-US" altLang="en-US" dirty="0" smtClean="0"/>
              <a:t>Adrenal Mass</a:t>
            </a:r>
          </a:p>
        </p:txBody>
      </p:sp>
      <p:sp>
        <p:nvSpPr>
          <p:cNvPr id="26627" name="Slide Number Placeholder 1"/>
          <p:cNvSpPr>
            <a:spLocks noGrp="1"/>
          </p:cNvSpPr>
          <p:nvPr>
            <p:ph type="sldNum" sz="quarter" idx="12"/>
          </p:nvPr>
        </p:nvSpPr>
        <p:spPr bwMode="auto">
          <a:xfrm>
            <a:off x="8305800" y="6105525"/>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66FB771D-DFF1-4306-8E4A-65FC813CDF24}"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23</a:t>
            </a:fld>
            <a:endParaRPr lang="en-US" altLang="en-US" sz="1200">
              <a:latin typeface="Lucida Grande" charset="0"/>
              <a:ea typeface="Lucida Grande" charset="0"/>
              <a:cs typeface="Lucida Grande" charset="0"/>
              <a:sym typeface="Lucida Grande" charset="0"/>
            </a:endParaRPr>
          </a:p>
        </p:txBody>
      </p:sp>
      <p:pic>
        <p:nvPicPr>
          <p:cNvPr id="266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1188244"/>
            <a:ext cx="5200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6629" name="Rectangle 4"/>
          <p:cNvSpPr>
            <a:spLocks/>
          </p:cNvSpPr>
          <p:nvPr/>
        </p:nvSpPr>
        <p:spPr bwMode="auto">
          <a:xfrm>
            <a:off x="1679575" y="5849938"/>
            <a:ext cx="4787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dirty="0">
                <a:latin typeface="Gill Sans" charset="0"/>
                <a:ea typeface="Gill Sans" charset="0"/>
                <a:cs typeface="Gill Sans" charset="0"/>
              </a:rPr>
              <a:t>Figure 18-19   Region of interest within an adrenal mass </a:t>
            </a:r>
            <a:r>
              <a:rPr lang="en-US" altLang="en-US" i="1" dirty="0">
                <a:latin typeface="Gill Sans" charset="0"/>
                <a:ea typeface="Gill Sans" charset="0"/>
                <a:cs typeface="Gill Sans" charset="0"/>
              </a:rPr>
              <a:t>(arrow) </a:t>
            </a:r>
            <a:r>
              <a:rPr lang="en-US" altLang="en-US" dirty="0">
                <a:latin typeface="Gill Sans" charset="0"/>
                <a:ea typeface="Gill Sans" charset="0"/>
                <a:cs typeface="Gill Sans" charset="0"/>
              </a:rPr>
              <a:t>indicating a negative Hounsfield number, confirming the diagnosis of adenoma. </a:t>
            </a:r>
            <a:r>
              <a:rPr lang="en-US" altLang="en-US" i="1" dirty="0">
                <a:latin typeface="Gill Sans" charset="0"/>
                <a:ea typeface="Gill Sans" charset="0"/>
                <a:cs typeface="Gill Sans" charset="0"/>
              </a:rPr>
              <a:t>1,</a:t>
            </a:r>
            <a:r>
              <a:rPr lang="en-US" altLang="en-US" dirty="0">
                <a:latin typeface="Gill Sans" charset="0"/>
                <a:ea typeface="Gill Sans" charset="0"/>
                <a:cs typeface="Gill Sans" charset="0"/>
              </a:rPr>
              <a:t> Left kidney; </a:t>
            </a:r>
            <a:r>
              <a:rPr lang="en-US" altLang="en-US" i="1" dirty="0">
                <a:latin typeface="Gill Sans" charset="0"/>
                <a:ea typeface="Gill Sans" charset="0"/>
                <a:cs typeface="Gill Sans" charset="0"/>
              </a:rPr>
              <a:t>2,</a:t>
            </a:r>
            <a:r>
              <a:rPr lang="en-US" altLang="en-US" dirty="0">
                <a:latin typeface="Gill Sans" charset="0"/>
                <a:ea typeface="Gill Sans" charset="0"/>
                <a:cs typeface="Gill Sans" charset="0"/>
              </a:rPr>
              <a:t> aorta.</a:t>
            </a:r>
          </a:p>
        </p:txBody>
      </p:sp>
    </p:spTree>
    <p:custDataLst>
      <p:custData r:id="rId1"/>
      <p:tags r:id="rId2"/>
    </p:custData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263525" y="228600"/>
            <a:ext cx="6348413" cy="558800"/>
          </a:xfrm>
        </p:spPr>
        <p:txBody>
          <a:bodyPr>
            <a:normAutofit fontScale="90000"/>
          </a:bodyPr>
          <a:lstStyle/>
          <a:p>
            <a:pPr fontAlgn="auto">
              <a:spcAft>
                <a:spcPts val="0"/>
              </a:spcAft>
              <a:defRPr/>
            </a:pPr>
            <a:r>
              <a:rPr lang="en-US" altLang="en-US" dirty="0" smtClean="0"/>
              <a:t>Imaging of the Pelvis</a:t>
            </a:r>
          </a:p>
        </p:txBody>
      </p:sp>
      <p:sp>
        <p:nvSpPr>
          <p:cNvPr id="27651" name="Slide Number Placeholder 1"/>
          <p:cNvSpPr>
            <a:spLocks noGrp="1"/>
          </p:cNvSpPr>
          <p:nvPr>
            <p:ph type="sldNum" sz="quarter" idx="12"/>
          </p:nvPr>
        </p:nvSpPr>
        <p:spPr bwMode="auto">
          <a:xfrm>
            <a:off x="8229600" y="60960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a:lnSpc>
                <a:spcPct val="100000"/>
              </a:lnSpc>
              <a:spcBef>
                <a:spcPct val="0"/>
              </a:spcBef>
              <a:spcAft>
                <a:spcPct val="0"/>
              </a:spcAft>
              <a:buClrTx/>
              <a:buSzTx/>
              <a:buFontTx/>
              <a:buNone/>
            </a:pPr>
            <a:fld id="{3CE6FC26-7A0C-419F-89A8-4367D1044A2F}" type="slidenum">
              <a:rPr lang="en-US" altLang="en-US" sz="1200">
                <a:latin typeface="Lucida Grande" charset="0"/>
                <a:ea typeface="Lucida Grande" charset="0"/>
                <a:cs typeface="Lucida Grande" charset="0"/>
                <a:sym typeface="Lucida Grande" charset="0"/>
              </a:rPr>
              <a:pPr>
                <a:lnSpc>
                  <a:spcPct val="100000"/>
                </a:lnSpc>
                <a:spcBef>
                  <a:spcPct val="0"/>
                </a:spcBef>
                <a:spcAft>
                  <a:spcPct val="0"/>
                </a:spcAft>
                <a:buClrTx/>
                <a:buSzTx/>
                <a:buFontTx/>
                <a:buNone/>
              </a:pPr>
              <a:t>24</a:t>
            </a:fld>
            <a:endParaRPr lang="en-US" altLang="en-US" sz="1200">
              <a:latin typeface="Lucida Grande" charset="0"/>
              <a:ea typeface="Lucida Grande" charset="0"/>
              <a:cs typeface="Lucida Grande" charset="0"/>
              <a:sym typeface="Lucida Grande" charset="0"/>
            </a:endParaRPr>
          </a:p>
        </p:txBody>
      </p:sp>
      <p:pic>
        <p:nvPicPr>
          <p:cNvPr id="276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65238"/>
            <a:ext cx="4430713"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27653" name="Rectangle 4"/>
          <p:cNvSpPr>
            <a:spLocks/>
          </p:cNvSpPr>
          <p:nvPr/>
        </p:nvSpPr>
        <p:spPr bwMode="auto">
          <a:xfrm>
            <a:off x="515938" y="5511800"/>
            <a:ext cx="6858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lnSpc>
                <a:spcPct val="95000"/>
              </a:lnSpc>
              <a:spcBef>
                <a:spcPts val="1400"/>
              </a:spcBef>
              <a:spcAft>
                <a:spcPts val="200"/>
              </a:spcAft>
              <a:buClr>
                <a:schemeClr val="accent1"/>
              </a:buClr>
              <a:buSzPct val="80000"/>
              <a:buFont typeface="Arial" panose="020B0604020202020204" pitchFamily="34" charset="0"/>
              <a:buChar char="•"/>
              <a:defRPr>
                <a:solidFill>
                  <a:schemeClr val="tx1"/>
                </a:solidFill>
                <a:latin typeface="Century Schoolbook" panose="02040604050505020304" pitchFamily="18" charset="0"/>
              </a:defRPr>
            </a:lvl1pPr>
            <a:lvl2pPr marL="742950" indent="-285750">
              <a:lnSpc>
                <a:spcPct val="90000"/>
              </a:lnSpc>
              <a:spcBef>
                <a:spcPts val="300"/>
              </a:spcBef>
              <a:spcAft>
                <a:spcPts val="300"/>
              </a:spcAft>
              <a:buClr>
                <a:schemeClr val="accent1"/>
              </a:buClr>
              <a:buFont typeface="Wingdings 2" panose="05020102010507070707" pitchFamily="18" charset="2"/>
              <a:buChar char=""/>
              <a:defRPr sz="1600">
                <a:solidFill>
                  <a:srgbClr val="262626"/>
                </a:solidFill>
                <a:latin typeface="Century Schoolbook" panose="02040604050505020304" pitchFamily="18" charset="0"/>
              </a:defRPr>
            </a:lvl2pPr>
            <a:lvl3pPr marL="11430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3pPr>
            <a:lvl4pPr marL="16002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4pPr>
            <a:lvl5pPr marL="2057400" indent="-228600">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5pPr>
            <a:lvl6pPr marL="25146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6pPr>
            <a:lvl7pPr marL="29718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7pPr>
            <a:lvl8pPr marL="34290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8pPr>
            <a:lvl9pPr marL="3886200" indent="-228600" fontAlgn="base">
              <a:lnSpc>
                <a:spcPct val="90000"/>
              </a:lnSpc>
              <a:spcBef>
                <a:spcPts val="300"/>
              </a:spcBef>
              <a:spcAft>
                <a:spcPts val="300"/>
              </a:spcAft>
              <a:buClr>
                <a:schemeClr val="accent1"/>
              </a:buClr>
              <a:buFont typeface="Wingdings 2" panose="05020102010507070707" pitchFamily="18" charset="2"/>
              <a:buChar char=""/>
              <a:defRPr sz="1400">
                <a:solidFill>
                  <a:srgbClr val="262626"/>
                </a:solidFill>
                <a:latin typeface="Century Schoolbook" panose="02040604050505020304" pitchFamily="18" charset="0"/>
              </a:defRPr>
            </a:lvl9pPr>
          </a:lstStyle>
          <a:p>
            <a:pPr eaLnBrk="1" hangingPunct="1">
              <a:lnSpc>
                <a:spcPct val="100000"/>
              </a:lnSpc>
              <a:spcBef>
                <a:spcPct val="0"/>
              </a:spcBef>
              <a:spcAft>
                <a:spcPct val="0"/>
              </a:spcAft>
              <a:buClrTx/>
              <a:buSzTx/>
              <a:buFontTx/>
              <a:buNone/>
            </a:pPr>
            <a:r>
              <a:rPr lang="en-US" altLang="en-US">
                <a:latin typeface="Gill Sans" charset="0"/>
                <a:ea typeface="Gill Sans" charset="0"/>
                <a:cs typeface="Gill Sans" charset="0"/>
              </a:rPr>
              <a:t>Figure 18-22   Thickening of the bladder wall without evidence of extension into the perivesical fat (proven amyloidosis). </a:t>
            </a:r>
            <a:r>
              <a:rPr lang="en-US" altLang="en-US" i="1">
                <a:latin typeface="Gill Sans" charset="0"/>
                <a:ea typeface="Gill Sans" charset="0"/>
                <a:cs typeface="Gill Sans" charset="0"/>
              </a:rPr>
              <a:t>1,</a:t>
            </a:r>
            <a:r>
              <a:rPr lang="en-US" altLang="en-US">
                <a:latin typeface="Gill Sans" charset="0"/>
                <a:ea typeface="Gill Sans" charset="0"/>
                <a:cs typeface="Gill Sans" charset="0"/>
              </a:rPr>
              <a:t> Thickened bladder wall; </a:t>
            </a:r>
            <a:r>
              <a:rPr lang="en-US" altLang="en-US" i="1">
                <a:latin typeface="Gill Sans" charset="0"/>
                <a:ea typeface="Gill Sans" charset="0"/>
                <a:cs typeface="Gill Sans" charset="0"/>
              </a:rPr>
              <a:t>2,</a:t>
            </a:r>
            <a:r>
              <a:rPr lang="en-US" altLang="en-US">
                <a:latin typeface="Gill Sans" charset="0"/>
                <a:ea typeface="Gill Sans" charset="0"/>
                <a:cs typeface="Gill Sans" charset="0"/>
              </a:rPr>
              <a:t> ureters; </a:t>
            </a:r>
            <a:r>
              <a:rPr lang="en-US" altLang="en-US" i="1">
                <a:latin typeface="Gill Sans" charset="0"/>
                <a:ea typeface="Gill Sans" charset="0"/>
                <a:cs typeface="Gill Sans" charset="0"/>
              </a:rPr>
              <a:t>3, </a:t>
            </a:r>
            <a:r>
              <a:rPr lang="en-US" altLang="en-US">
                <a:latin typeface="Gill Sans" charset="0"/>
                <a:ea typeface="Gill Sans" charset="0"/>
                <a:cs typeface="Gill Sans" charset="0"/>
              </a:rPr>
              <a:t>sigmoid colon; </a:t>
            </a:r>
            <a:r>
              <a:rPr lang="en-US" altLang="en-US" i="1">
                <a:latin typeface="Gill Sans" charset="0"/>
                <a:ea typeface="Gill Sans" charset="0"/>
                <a:cs typeface="Gill Sans" charset="0"/>
              </a:rPr>
              <a:t>4,</a:t>
            </a:r>
            <a:r>
              <a:rPr lang="en-US" altLang="en-US">
                <a:latin typeface="Gill Sans" charset="0"/>
                <a:ea typeface="Gill Sans" charset="0"/>
                <a:cs typeface="Gill Sans" charset="0"/>
              </a:rPr>
              <a:t> urine and contrast medium in the bladder; </a:t>
            </a:r>
            <a:r>
              <a:rPr lang="en-US" altLang="en-US" i="1">
                <a:latin typeface="Gill Sans" charset="0"/>
                <a:ea typeface="Gill Sans" charset="0"/>
                <a:cs typeface="Gill Sans" charset="0"/>
              </a:rPr>
              <a:t>5,</a:t>
            </a:r>
            <a:r>
              <a:rPr lang="en-US" altLang="en-US">
                <a:latin typeface="Gill Sans" charset="0"/>
                <a:ea typeface="Gill Sans" charset="0"/>
                <a:cs typeface="Gill Sans" charset="0"/>
              </a:rPr>
              <a:t> iliac muscle; </a:t>
            </a:r>
            <a:r>
              <a:rPr lang="en-US" altLang="en-US" i="1">
                <a:latin typeface="Gill Sans" charset="0"/>
                <a:ea typeface="Gill Sans" charset="0"/>
                <a:cs typeface="Gill Sans" charset="0"/>
              </a:rPr>
              <a:t>6,</a:t>
            </a:r>
            <a:r>
              <a:rPr lang="en-US" altLang="en-US">
                <a:latin typeface="Gill Sans" charset="0"/>
                <a:ea typeface="Gill Sans" charset="0"/>
                <a:cs typeface="Gill Sans" charset="0"/>
              </a:rPr>
              <a:t> gluteus minimus; </a:t>
            </a:r>
            <a:r>
              <a:rPr lang="en-US" altLang="en-US" i="1">
                <a:latin typeface="Gill Sans" charset="0"/>
                <a:ea typeface="Gill Sans" charset="0"/>
                <a:cs typeface="Gill Sans" charset="0"/>
              </a:rPr>
              <a:t>7,</a:t>
            </a:r>
            <a:r>
              <a:rPr lang="en-US" altLang="en-US">
                <a:latin typeface="Gill Sans" charset="0"/>
                <a:ea typeface="Gill Sans" charset="0"/>
                <a:cs typeface="Gill Sans" charset="0"/>
              </a:rPr>
              <a:t> gluteus medius; </a:t>
            </a:r>
            <a:r>
              <a:rPr lang="en-US" altLang="en-US" i="1">
                <a:latin typeface="Gill Sans" charset="0"/>
                <a:ea typeface="Gill Sans" charset="0"/>
                <a:cs typeface="Gill Sans" charset="0"/>
              </a:rPr>
              <a:t>8,</a:t>
            </a:r>
            <a:r>
              <a:rPr lang="en-US" altLang="en-US">
                <a:latin typeface="Gill Sans" charset="0"/>
                <a:ea typeface="Gill Sans" charset="0"/>
                <a:cs typeface="Gill Sans" charset="0"/>
              </a:rPr>
              <a:t> gluteus maximus.</a:t>
            </a:r>
          </a:p>
        </p:txBody>
      </p:sp>
    </p:spTree>
    <p:custDataLst>
      <p:custData r:id="rId1"/>
      <p:tags r:id="rId2"/>
    </p:custData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72724" y="457200"/>
            <a:ext cx="6348413" cy="838200"/>
          </a:xfrm>
        </p:spPr>
        <p:txBody>
          <a:bodyPr/>
          <a:lstStyle/>
          <a:p>
            <a:r>
              <a:rPr lang="en-US" altLang="en-US" dirty="0" smtClean="0"/>
              <a:t>CT Fluoroscopy</a:t>
            </a:r>
          </a:p>
        </p:txBody>
      </p:sp>
      <p:sp>
        <p:nvSpPr>
          <p:cNvPr id="6147" name="Content Placeholder 2"/>
          <p:cNvSpPr>
            <a:spLocks noGrp="1"/>
          </p:cNvSpPr>
          <p:nvPr>
            <p:ph idx="1"/>
          </p:nvPr>
        </p:nvSpPr>
        <p:spPr>
          <a:xfrm>
            <a:off x="572724" y="1600200"/>
            <a:ext cx="7259637" cy="4648200"/>
          </a:xfrm>
        </p:spPr>
        <p:txBody>
          <a:bodyPr>
            <a:noAutofit/>
          </a:bodyPr>
          <a:lstStyle/>
          <a:p>
            <a:r>
              <a:rPr lang="en-US" altLang="en-US" sz="2000" dirty="0" smtClean="0"/>
              <a:t>Interventional guidance tool</a:t>
            </a:r>
          </a:p>
          <a:p>
            <a:endParaRPr lang="en-US" altLang="en-US" sz="2000" dirty="0" smtClean="0"/>
          </a:p>
          <a:p>
            <a:r>
              <a:rPr lang="en-US" altLang="en-US" sz="2000" dirty="0" smtClean="0"/>
              <a:t>CT fluoroscopy fundamentals</a:t>
            </a:r>
          </a:p>
          <a:p>
            <a:endParaRPr lang="en-US" altLang="en-US" sz="2000" dirty="0" smtClean="0"/>
          </a:p>
          <a:p>
            <a:r>
              <a:rPr lang="en-US" altLang="en-US" sz="2000" dirty="0" smtClean="0"/>
              <a:t>Equipment configuration and data flow</a:t>
            </a:r>
          </a:p>
          <a:p>
            <a:endParaRPr lang="en-US" altLang="en-US" sz="2000" dirty="0" smtClean="0"/>
          </a:p>
          <a:p>
            <a:r>
              <a:rPr lang="en-US" altLang="en-US" sz="2000" dirty="0" smtClean="0"/>
              <a:t>X-ray technique parameters</a:t>
            </a:r>
          </a:p>
          <a:p>
            <a:endParaRPr lang="en-US" altLang="en-US" sz="2000" dirty="0" smtClean="0"/>
          </a:p>
          <a:p>
            <a:r>
              <a:rPr lang="en-US" altLang="en-US" sz="2000" dirty="0" smtClean="0"/>
              <a:t>Image quality and radiation dose considerations</a:t>
            </a:r>
          </a:p>
        </p:txBody>
      </p:sp>
      <p:sp>
        <p:nvSpPr>
          <p:cNvPr id="15364" name="Slide Number Placeholder 1"/>
          <p:cNvSpPr>
            <a:spLocks noGrp="1"/>
          </p:cNvSpPr>
          <p:nvPr>
            <p:ph type="sldNum" sz="quarter" idx="12"/>
          </p:nvPr>
        </p:nvSpPr>
        <p:spPr bwMode="auto">
          <a:xfrm>
            <a:off x="8229600" y="6248400"/>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B3073AD0-E817-420C-8B33-2633D2F1FEB1}" type="slidenum">
              <a:rPr lang="en-US" altLang="en-US" sz="1200">
                <a:solidFill>
                  <a:schemeClr val="tx1"/>
                </a:solidFill>
                <a:latin typeface="Lucida Grande" charset="0"/>
                <a:ea typeface="Lucida Grande" charset="0"/>
                <a:cs typeface="Lucida Grande" charset="0"/>
                <a:sym typeface="Lucida Grande" charset="0"/>
              </a:rPr>
              <a:pPr>
                <a:spcBef>
                  <a:spcPct val="0"/>
                </a:spcBef>
                <a:buClrTx/>
                <a:buSzTx/>
                <a:buFontTx/>
                <a:buNone/>
              </a:pPr>
              <a:t>25</a:t>
            </a:fld>
            <a:endParaRPr lang="en-US" altLang="en-US" sz="1200">
              <a:solidFill>
                <a:schemeClr val="tx1"/>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9716367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 calcmode="lin" valueType="num">
                                      <p:cBhvr additive="base">
                                        <p:cTn id="2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8" end="8"/>
                                            </p:txEl>
                                          </p:spTgt>
                                        </p:tgtEl>
                                        <p:attrNameLst>
                                          <p:attrName>style.visibility</p:attrName>
                                        </p:attrNameLst>
                                      </p:cBhvr>
                                      <p:to>
                                        <p:strVal val="visible"/>
                                      </p:to>
                                    </p:set>
                                    <p:anim calcmode="lin" valueType="num">
                                      <p:cBhvr additive="base">
                                        <p:cTn id="31"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Which of the following influences the spatial resolution in cardiac CT?</a:t>
            </a:r>
          </a:p>
          <a:p>
            <a:endParaRPr lang="en-US" sz="2400" dirty="0"/>
          </a:p>
          <a:p>
            <a:pPr marL="457200" indent="-457200">
              <a:buAutoNum type="alphaUcPeriod"/>
            </a:pPr>
            <a:r>
              <a:rPr lang="en-US" sz="2400" dirty="0" smtClean="0"/>
              <a:t>Detector size</a:t>
            </a:r>
          </a:p>
          <a:p>
            <a:pPr marL="457200" indent="-457200">
              <a:buAutoNum type="alphaUcPeriod"/>
            </a:pPr>
            <a:r>
              <a:rPr lang="en-US" sz="2400" dirty="0" smtClean="0"/>
              <a:t>Reconstruction interval </a:t>
            </a:r>
          </a:p>
          <a:p>
            <a:pPr marL="457200" indent="-457200">
              <a:buAutoNum type="alphaUcPeriod"/>
            </a:pPr>
            <a:r>
              <a:rPr lang="en-US" sz="2400" dirty="0" smtClean="0"/>
              <a:t>Pitch </a:t>
            </a:r>
          </a:p>
          <a:p>
            <a:pPr marL="457200" indent="-457200">
              <a:buAutoNum type="alphaUcPeriod"/>
            </a:pPr>
            <a:r>
              <a:rPr lang="en-US" sz="2400" dirty="0" smtClean="0"/>
              <a:t>All the above </a:t>
            </a:r>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26</a:t>
            </a:fld>
            <a:endParaRPr lang="en-US" altLang="en-US"/>
          </a:p>
        </p:txBody>
      </p:sp>
    </p:spTree>
    <p:extLst>
      <p:ext uri="{BB962C8B-B14F-4D97-AF65-F5344CB8AC3E}">
        <p14:creationId xmlns:p14="http://schemas.microsoft.com/office/powerpoint/2010/main" val="3145613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Which of the following is defined as a CT image of the blood vessels </a:t>
            </a:r>
            <a:r>
              <a:rPr lang="en-US" sz="2400" dirty="0" err="1" smtClean="0"/>
              <a:t>opacified</a:t>
            </a:r>
            <a:r>
              <a:rPr lang="en-US" sz="2400" dirty="0" smtClean="0"/>
              <a:t> by contrast media? </a:t>
            </a:r>
          </a:p>
          <a:p>
            <a:pPr marL="0" indent="0">
              <a:buNone/>
            </a:pPr>
            <a:endParaRPr lang="en-US" sz="2400" dirty="0" smtClean="0"/>
          </a:p>
          <a:p>
            <a:pPr marL="457200" indent="-457200">
              <a:buAutoNum type="alphaUcPeriod"/>
            </a:pPr>
            <a:r>
              <a:rPr lang="en-US" sz="2400" dirty="0" smtClean="0"/>
              <a:t>CTA</a:t>
            </a:r>
          </a:p>
          <a:p>
            <a:pPr marL="457200" indent="-457200">
              <a:buAutoNum type="alphaUcPeriod"/>
            </a:pPr>
            <a:r>
              <a:rPr lang="en-US" sz="2400" dirty="0" smtClean="0"/>
              <a:t>MRA</a:t>
            </a:r>
          </a:p>
          <a:p>
            <a:pPr marL="457200" indent="-457200">
              <a:buAutoNum type="alphaUcPeriod"/>
            </a:pPr>
            <a:r>
              <a:rPr lang="en-US" sz="2400" dirty="0" smtClean="0"/>
              <a:t>CT endoscopy</a:t>
            </a:r>
          </a:p>
          <a:p>
            <a:pPr marL="457200" indent="-457200">
              <a:buAutoNum type="alphaUcPeriod"/>
            </a:pPr>
            <a:r>
              <a:rPr lang="en-US" sz="2400" dirty="0" smtClean="0"/>
              <a:t>Virtual endoscopy</a:t>
            </a:r>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27</a:t>
            </a:fld>
            <a:endParaRPr lang="en-US" altLang="en-US"/>
          </a:p>
        </p:txBody>
      </p:sp>
    </p:spTree>
    <p:extLst>
      <p:ext uri="{BB962C8B-B14F-4D97-AF65-F5344CB8AC3E}">
        <p14:creationId xmlns:p14="http://schemas.microsoft.com/office/powerpoint/2010/main" val="2245075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The following are crucial steps in carrying out a CTA examination except: </a:t>
            </a:r>
          </a:p>
          <a:p>
            <a:endParaRPr lang="en-US" sz="2400" dirty="0"/>
          </a:p>
          <a:p>
            <a:pPr marL="457200" indent="-457200">
              <a:buAutoNum type="alphaUcPeriod"/>
            </a:pPr>
            <a:r>
              <a:rPr lang="en-US" sz="2400" dirty="0" smtClean="0"/>
              <a:t>The patient must be placed in the supine position</a:t>
            </a:r>
          </a:p>
          <a:p>
            <a:pPr marL="457200" indent="-457200">
              <a:buAutoNum type="alphaUcPeriod"/>
            </a:pPr>
            <a:r>
              <a:rPr lang="en-US" sz="2400" dirty="0" smtClean="0"/>
              <a:t>Patient preparation and acquisition parameters</a:t>
            </a:r>
          </a:p>
          <a:p>
            <a:pPr marL="457200" indent="-457200">
              <a:buAutoNum type="alphaUcPeriod"/>
            </a:pPr>
            <a:r>
              <a:rPr lang="en-US" sz="2400" dirty="0" smtClean="0"/>
              <a:t>Contrast media administration</a:t>
            </a:r>
          </a:p>
          <a:p>
            <a:pPr marL="457200" indent="-457200">
              <a:buAutoNum type="alphaUcPeriod"/>
            </a:pPr>
            <a:r>
              <a:rPr lang="en-US" sz="2400" dirty="0" smtClean="0"/>
              <a:t>Image </a:t>
            </a:r>
            <a:r>
              <a:rPr lang="en-US" sz="2400" dirty="0" err="1" smtClean="0"/>
              <a:t>postprocessing</a:t>
            </a:r>
            <a:r>
              <a:rPr lang="en-US" sz="2400" dirty="0" smtClean="0"/>
              <a:t> techniques</a:t>
            </a:r>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28</a:t>
            </a:fld>
            <a:endParaRPr lang="en-US" altLang="en-US"/>
          </a:p>
        </p:txBody>
      </p:sp>
    </p:spTree>
    <p:extLst>
      <p:ext uri="{BB962C8B-B14F-4D97-AF65-F5344CB8AC3E}">
        <p14:creationId xmlns:p14="http://schemas.microsoft.com/office/powerpoint/2010/main" val="3275509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The technical requirements that make CT </a:t>
            </a:r>
            <a:r>
              <a:rPr lang="en-US" sz="2400" dirty="0" err="1" smtClean="0"/>
              <a:t>fluoro</a:t>
            </a:r>
            <a:r>
              <a:rPr lang="en-US" sz="2400" dirty="0" smtClean="0"/>
              <a:t> possible include:</a:t>
            </a:r>
            <a:br>
              <a:rPr lang="en-US" sz="2400" dirty="0" smtClean="0"/>
            </a:br>
            <a:r>
              <a:rPr lang="en-US" sz="2000" dirty="0"/>
              <a:t>	</a:t>
            </a:r>
            <a:r>
              <a:rPr lang="en-US" sz="2000" dirty="0" smtClean="0"/>
              <a:t>1. fast data acquisition as in </a:t>
            </a:r>
            <a:r>
              <a:rPr lang="en-US" sz="2000" dirty="0" err="1" smtClean="0"/>
              <a:t>multislice</a:t>
            </a:r>
            <a:r>
              <a:rPr lang="en-US" sz="2000" dirty="0" smtClean="0"/>
              <a:t> volume CT</a:t>
            </a:r>
            <a:endParaRPr lang="en-US" sz="1600" dirty="0"/>
          </a:p>
          <a:p>
            <a:pPr marL="822325" lvl="3" indent="0">
              <a:buNone/>
            </a:pPr>
            <a:r>
              <a:rPr lang="en-US" sz="2000" spc="10" dirty="0" smtClean="0">
                <a:solidFill>
                  <a:schemeClr val="tx1"/>
                </a:solidFill>
              </a:rPr>
              <a:t>  2</a:t>
            </a:r>
            <a:r>
              <a:rPr lang="en-US" sz="2000" spc="10" dirty="0">
                <a:solidFill>
                  <a:schemeClr val="tx1"/>
                </a:solidFill>
              </a:rPr>
              <a:t>. </a:t>
            </a:r>
            <a:r>
              <a:rPr lang="en-US" sz="2000" spc="10" dirty="0" smtClean="0">
                <a:solidFill>
                  <a:schemeClr val="tx1"/>
                </a:solidFill>
              </a:rPr>
              <a:t>dedicated algorithm for image reconstruction</a:t>
            </a:r>
          </a:p>
          <a:p>
            <a:pPr marL="822325" lvl="3" indent="0">
              <a:buNone/>
            </a:pPr>
            <a:r>
              <a:rPr lang="en-US" sz="2000" spc="10" dirty="0">
                <a:solidFill>
                  <a:schemeClr val="tx1"/>
                </a:solidFill>
              </a:rPr>
              <a:t> </a:t>
            </a:r>
            <a:r>
              <a:rPr lang="en-US" sz="2000" spc="10" dirty="0" smtClean="0">
                <a:solidFill>
                  <a:schemeClr val="tx1"/>
                </a:solidFill>
              </a:rPr>
              <a:t> 3. Continuous image display</a:t>
            </a:r>
          </a:p>
          <a:p>
            <a:pPr marL="822325" lvl="3" indent="0">
              <a:buNone/>
            </a:pPr>
            <a:r>
              <a:rPr lang="en-US" sz="2000" spc="10" dirty="0">
                <a:solidFill>
                  <a:schemeClr val="tx1"/>
                </a:solidFill>
              </a:rPr>
              <a:t>	</a:t>
            </a:r>
            <a:r>
              <a:rPr lang="en-US" sz="2000" spc="10" dirty="0" smtClean="0">
                <a:solidFill>
                  <a:schemeClr val="tx1"/>
                </a:solidFill>
              </a:rPr>
              <a:t> 4. specially activated </a:t>
            </a:r>
            <a:r>
              <a:rPr lang="en-US" sz="2000" spc="10" dirty="0" err="1" smtClean="0">
                <a:solidFill>
                  <a:schemeClr val="tx1"/>
                </a:solidFill>
              </a:rPr>
              <a:t>fluoro</a:t>
            </a:r>
            <a:r>
              <a:rPr lang="en-US" sz="2000" spc="10" dirty="0" smtClean="0">
                <a:solidFill>
                  <a:schemeClr val="tx1"/>
                </a:solidFill>
              </a:rPr>
              <a:t> exposure switch</a:t>
            </a:r>
          </a:p>
          <a:p>
            <a:pPr marL="514350" indent="-514350">
              <a:buAutoNum type="alphaUcPeriod"/>
            </a:pPr>
            <a:r>
              <a:rPr lang="en-US" sz="2400" dirty="0" smtClean="0"/>
              <a:t>1 only</a:t>
            </a:r>
          </a:p>
          <a:p>
            <a:pPr marL="514350" indent="-514350">
              <a:buAutoNum type="alphaUcPeriod"/>
            </a:pPr>
            <a:r>
              <a:rPr lang="en-US" sz="2400" spc="10" dirty="0" smtClean="0">
                <a:solidFill>
                  <a:schemeClr val="tx1"/>
                </a:solidFill>
              </a:rPr>
              <a:t>1 and 2</a:t>
            </a:r>
          </a:p>
          <a:p>
            <a:pPr marL="514350" indent="-514350">
              <a:buAutoNum type="alphaUcPeriod"/>
            </a:pPr>
            <a:r>
              <a:rPr lang="en-US" sz="2400" dirty="0" smtClean="0"/>
              <a:t>1, 2, 3, </a:t>
            </a:r>
          </a:p>
          <a:p>
            <a:pPr marL="514350" indent="-514350">
              <a:buAutoNum type="alphaUcPeriod"/>
            </a:pPr>
            <a:r>
              <a:rPr lang="en-US" sz="2400" spc="10" dirty="0" smtClean="0">
                <a:solidFill>
                  <a:schemeClr val="tx1"/>
                </a:solidFill>
              </a:rPr>
              <a:t>1, 2, 3, and 4</a:t>
            </a: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29</a:t>
            </a:fld>
            <a:endParaRPr lang="en-US" altLang="en-US"/>
          </a:p>
        </p:txBody>
      </p:sp>
    </p:spTree>
    <p:extLst>
      <p:ext uri="{BB962C8B-B14F-4D97-AF65-F5344CB8AC3E}">
        <p14:creationId xmlns:p14="http://schemas.microsoft.com/office/powerpoint/2010/main" val="2119269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a:t>
            </a:fld>
            <a:endParaRPr lang="en-US" altLang="en-US"/>
          </a:p>
        </p:txBody>
      </p:sp>
      <p:pic>
        <p:nvPicPr>
          <p:cNvPr id="5" name="Picture 4"/>
          <p:cNvPicPr>
            <a:picLocks noChangeAspect="1"/>
          </p:cNvPicPr>
          <p:nvPr/>
        </p:nvPicPr>
        <p:blipFill>
          <a:blip r:embed="rId2"/>
          <a:stretch>
            <a:fillRect/>
          </a:stretch>
        </p:blipFill>
        <p:spPr>
          <a:xfrm>
            <a:off x="-2286000" y="-857250"/>
            <a:ext cx="13716000" cy="8572500"/>
          </a:xfrm>
          <a:prstGeom prst="rect">
            <a:avLst/>
          </a:prstGeom>
        </p:spPr>
      </p:pic>
    </p:spTree>
    <p:extLst>
      <p:ext uri="{BB962C8B-B14F-4D97-AF65-F5344CB8AC3E}">
        <p14:creationId xmlns:p14="http://schemas.microsoft.com/office/powerpoint/2010/main" val="1928112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Manufactures automated systems to ensure that images are recorded when-flow-in of contrast is optimal in blood vessels are: </a:t>
            </a:r>
          </a:p>
          <a:p>
            <a:pPr marL="547687" lvl="2" indent="0">
              <a:buNone/>
            </a:pPr>
            <a:r>
              <a:rPr lang="en-US" sz="2000" spc="10" dirty="0" smtClean="0">
                <a:solidFill>
                  <a:schemeClr val="tx1"/>
                </a:solidFill>
              </a:rPr>
              <a:t>1. Smart prep</a:t>
            </a:r>
          </a:p>
          <a:p>
            <a:pPr marL="547687" lvl="2" indent="0">
              <a:buNone/>
            </a:pPr>
            <a:r>
              <a:rPr lang="en-US" sz="2000" spc="10" dirty="0" smtClean="0">
                <a:solidFill>
                  <a:schemeClr val="tx1"/>
                </a:solidFill>
              </a:rPr>
              <a:t>2. </a:t>
            </a:r>
            <a:r>
              <a:rPr lang="en-US" sz="2000" spc="10" dirty="0" err="1" smtClean="0">
                <a:solidFill>
                  <a:schemeClr val="tx1"/>
                </a:solidFill>
              </a:rPr>
              <a:t>CAREbolus</a:t>
            </a:r>
            <a:endParaRPr lang="en-US" sz="2000" spc="10" dirty="0">
              <a:solidFill>
                <a:schemeClr val="tx1"/>
              </a:solidFill>
            </a:endParaRPr>
          </a:p>
          <a:p>
            <a:pPr marL="547687" lvl="2" indent="0">
              <a:buNone/>
            </a:pPr>
            <a:r>
              <a:rPr lang="en-US" sz="2000" spc="10" dirty="0" smtClean="0">
                <a:solidFill>
                  <a:schemeClr val="tx1"/>
                </a:solidFill>
              </a:rPr>
              <a:t>3. </a:t>
            </a:r>
            <a:r>
              <a:rPr lang="en-US" sz="2000" spc="10" dirty="0" err="1" smtClean="0">
                <a:solidFill>
                  <a:schemeClr val="tx1"/>
                </a:solidFill>
              </a:rPr>
              <a:t>SureStart</a:t>
            </a:r>
            <a:endParaRPr lang="en-US" sz="2000" spc="10" dirty="0" smtClean="0">
              <a:solidFill>
                <a:schemeClr val="tx1"/>
              </a:solidFill>
            </a:endParaRPr>
          </a:p>
          <a:p>
            <a:pPr marL="547687" lvl="2" indent="0">
              <a:buNone/>
            </a:pPr>
            <a:r>
              <a:rPr lang="en-US" sz="2000" spc="10" dirty="0" smtClean="0">
                <a:solidFill>
                  <a:schemeClr val="tx1"/>
                </a:solidFill>
              </a:rPr>
              <a:t>4. </a:t>
            </a:r>
            <a:r>
              <a:rPr lang="en-US" sz="2000" spc="10" dirty="0" err="1" smtClean="0">
                <a:solidFill>
                  <a:schemeClr val="tx1"/>
                </a:solidFill>
              </a:rPr>
              <a:t>OptiEuc</a:t>
            </a:r>
            <a:endParaRPr lang="en-US" sz="2000" spc="10" dirty="0" smtClean="0">
              <a:solidFill>
                <a:schemeClr val="tx1"/>
              </a:solidFill>
            </a:endParaRPr>
          </a:p>
          <a:p>
            <a:pPr marL="547687" lvl="2" indent="0">
              <a:buNone/>
            </a:pPr>
            <a:endParaRPr lang="en-US" sz="2000" spc="10" dirty="0" smtClean="0">
              <a:solidFill>
                <a:schemeClr val="tx1"/>
              </a:solidFill>
            </a:endParaRPr>
          </a:p>
          <a:p>
            <a:pPr marL="731837" lvl="1" indent="-457200">
              <a:buAutoNum type="alphaUcPeriod"/>
            </a:pPr>
            <a:r>
              <a:rPr lang="en-US" sz="2200" spc="10" dirty="0" smtClean="0">
                <a:solidFill>
                  <a:schemeClr val="tx1"/>
                </a:solidFill>
              </a:rPr>
              <a:t>1 only</a:t>
            </a:r>
          </a:p>
          <a:p>
            <a:pPr marL="731837" lvl="1" indent="-457200">
              <a:buAutoNum type="alphaUcPeriod"/>
            </a:pPr>
            <a:r>
              <a:rPr lang="en-US" sz="2200" spc="10" dirty="0" smtClean="0">
                <a:solidFill>
                  <a:schemeClr val="tx1"/>
                </a:solidFill>
              </a:rPr>
              <a:t>1 and 2</a:t>
            </a:r>
          </a:p>
          <a:p>
            <a:pPr marL="731837" lvl="1" indent="-457200">
              <a:buAutoNum type="alphaUcPeriod"/>
            </a:pPr>
            <a:r>
              <a:rPr lang="en-US" sz="2200" spc="10" dirty="0" smtClean="0">
                <a:solidFill>
                  <a:schemeClr val="tx1"/>
                </a:solidFill>
              </a:rPr>
              <a:t>1, 2, 3</a:t>
            </a:r>
          </a:p>
          <a:p>
            <a:pPr marL="731837" lvl="1" indent="-457200">
              <a:buAutoNum type="alphaUcPeriod"/>
            </a:pPr>
            <a:r>
              <a:rPr lang="en-US" sz="2200" spc="10" dirty="0" smtClean="0">
                <a:solidFill>
                  <a:schemeClr val="tx1"/>
                </a:solidFill>
              </a:rPr>
              <a:t>1, 2, 3, 4</a:t>
            </a:r>
            <a:endParaRPr lang="en-US" sz="22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30</a:t>
            </a:fld>
            <a:endParaRPr lang="en-US" altLang="en-US"/>
          </a:p>
        </p:txBody>
      </p:sp>
    </p:spTree>
    <p:extLst>
      <p:ext uri="{BB962C8B-B14F-4D97-AF65-F5344CB8AC3E}">
        <p14:creationId xmlns:p14="http://schemas.microsoft.com/office/powerpoint/2010/main" val="2357773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The most sensitive of all x-ray imaging modalities of trabecular bone in osteoporosis is: </a:t>
            </a:r>
          </a:p>
          <a:p>
            <a:pPr marL="457200" indent="-457200">
              <a:buAutoNum type="alphaUcPeriod"/>
            </a:pPr>
            <a:r>
              <a:rPr lang="en-US" sz="2400" dirty="0" smtClean="0"/>
              <a:t>Film-screen radiography</a:t>
            </a:r>
          </a:p>
          <a:p>
            <a:pPr marL="457200" indent="-457200">
              <a:buAutoNum type="alphaUcPeriod"/>
            </a:pPr>
            <a:r>
              <a:rPr lang="en-US" sz="2400" spc="10" dirty="0" smtClean="0">
                <a:solidFill>
                  <a:schemeClr val="tx1"/>
                </a:solidFill>
              </a:rPr>
              <a:t>Quantitative CT</a:t>
            </a:r>
          </a:p>
          <a:p>
            <a:pPr marL="457200" indent="-457200">
              <a:buAutoNum type="alphaUcPeriod"/>
            </a:pPr>
            <a:r>
              <a:rPr lang="en-US" sz="2400" dirty="0" err="1" smtClean="0"/>
              <a:t>Fluoro</a:t>
            </a:r>
            <a:endParaRPr lang="en-US" sz="2400" dirty="0" smtClean="0"/>
          </a:p>
          <a:p>
            <a:pPr marL="457200" indent="-457200">
              <a:buAutoNum type="alphaUcPeriod"/>
            </a:pPr>
            <a:r>
              <a:rPr lang="en-US" sz="2400" spc="10" dirty="0" smtClean="0">
                <a:solidFill>
                  <a:schemeClr val="tx1"/>
                </a:solidFill>
              </a:rPr>
              <a:t>Digital radiography</a:t>
            </a:r>
            <a:endParaRPr lang="en-US" sz="22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31</a:t>
            </a:fld>
            <a:endParaRPr lang="en-US" altLang="en-US"/>
          </a:p>
        </p:txBody>
      </p:sp>
    </p:spTree>
    <p:extLst>
      <p:ext uri="{BB962C8B-B14F-4D97-AF65-F5344CB8AC3E}">
        <p14:creationId xmlns:p14="http://schemas.microsoft.com/office/powerpoint/2010/main" val="2288284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The most sensitive of all x-ray imaging modalities of trabecular bone in osteoporosis is: </a:t>
            </a:r>
          </a:p>
          <a:p>
            <a:pPr marL="457200" indent="-457200">
              <a:buAutoNum type="alphaUcPeriod"/>
            </a:pPr>
            <a:r>
              <a:rPr lang="en-US" sz="2400" dirty="0" smtClean="0"/>
              <a:t>Film-screen radiography</a:t>
            </a:r>
          </a:p>
          <a:p>
            <a:pPr marL="457200" indent="-457200">
              <a:buAutoNum type="alphaUcPeriod"/>
            </a:pPr>
            <a:r>
              <a:rPr lang="en-US" sz="2400" spc="10" dirty="0" smtClean="0">
                <a:solidFill>
                  <a:schemeClr val="tx1"/>
                </a:solidFill>
              </a:rPr>
              <a:t>Quantitative CT</a:t>
            </a:r>
          </a:p>
          <a:p>
            <a:pPr marL="457200" indent="-457200">
              <a:buAutoNum type="alphaUcPeriod"/>
            </a:pPr>
            <a:r>
              <a:rPr lang="en-US" sz="2400" dirty="0" err="1" smtClean="0"/>
              <a:t>Fluoro</a:t>
            </a:r>
            <a:endParaRPr lang="en-US" sz="2400" dirty="0" smtClean="0"/>
          </a:p>
          <a:p>
            <a:pPr marL="457200" indent="-457200">
              <a:buAutoNum type="alphaUcPeriod"/>
            </a:pPr>
            <a:r>
              <a:rPr lang="en-US" sz="2400" spc="10" dirty="0" smtClean="0">
                <a:solidFill>
                  <a:schemeClr val="tx1"/>
                </a:solidFill>
              </a:rPr>
              <a:t>Digital radiography</a:t>
            </a:r>
            <a:endParaRPr lang="en-US" sz="22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32</a:t>
            </a:fld>
            <a:endParaRPr lang="en-US" altLang="en-US"/>
          </a:p>
        </p:txBody>
      </p:sp>
    </p:spTree>
    <p:extLst>
      <p:ext uri="{BB962C8B-B14F-4D97-AF65-F5344CB8AC3E}">
        <p14:creationId xmlns:p14="http://schemas.microsoft.com/office/powerpoint/2010/main" val="4199251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Which of the following allows for the creation of inner views of tubular structures for the purpose of enhancing diagnosis? </a:t>
            </a:r>
          </a:p>
          <a:p>
            <a:pPr marL="457200" indent="-457200">
              <a:buAutoNum type="alphaUcPeriod"/>
            </a:pPr>
            <a:r>
              <a:rPr lang="en-US" sz="2200" dirty="0" smtClean="0"/>
              <a:t>CTA</a:t>
            </a:r>
          </a:p>
          <a:p>
            <a:pPr marL="457200" indent="-457200">
              <a:buAutoNum type="alphaUcPeriod"/>
            </a:pPr>
            <a:r>
              <a:rPr lang="en-US" sz="2200" spc="10" dirty="0" smtClean="0">
                <a:solidFill>
                  <a:schemeClr val="tx1"/>
                </a:solidFill>
              </a:rPr>
              <a:t>Surface shading </a:t>
            </a:r>
          </a:p>
          <a:p>
            <a:pPr marL="457200" indent="-457200">
              <a:buAutoNum type="alphaUcPeriod"/>
            </a:pPr>
            <a:r>
              <a:rPr lang="en-US" sz="2200" dirty="0" smtClean="0"/>
              <a:t>Virtual reality imaging</a:t>
            </a:r>
          </a:p>
          <a:p>
            <a:pPr marL="457200" indent="-457200">
              <a:buAutoNum type="alphaUcPeriod"/>
            </a:pPr>
            <a:r>
              <a:rPr lang="en-US" sz="2200" spc="10" dirty="0" smtClean="0">
                <a:solidFill>
                  <a:schemeClr val="tx1"/>
                </a:solidFill>
              </a:rPr>
              <a:t>CT </a:t>
            </a:r>
            <a:r>
              <a:rPr lang="en-US" sz="2200" spc="10" dirty="0" err="1" smtClean="0">
                <a:solidFill>
                  <a:schemeClr val="tx1"/>
                </a:solidFill>
              </a:rPr>
              <a:t>fluoro</a:t>
            </a: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33</a:t>
            </a:fld>
            <a:endParaRPr lang="en-US" altLang="en-US"/>
          </a:p>
        </p:txBody>
      </p:sp>
    </p:spTree>
    <p:extLst>
      <p:ext uri="{BB962C8B-B14F-4D97-AF65-F5344CB8AC3E}">
        <p14:creationId xmlns:p14="http://schemas.microsoft.com/office/powerpoint/2010/main" val="69271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Which of the following is the most common clinical indication for the CT imaging of the spleen? </a:t>
            </a:r>
          </a:p>
          <a:p>
            <a:pPr marL="457200" indent="-457200">
              <a:buAutoNum type="alphaUcPeriod"/>
            </a:pPr>
            <a:r>
              <a:rPr lang="en-US" sz="2400" spc="10" dirty="0" smtClean="0">
                <a:solidFill>
                  <a:schemeClr val="tx1"/>
                </a:solidFill>
              </a:rPr>
              <a:t>Trauma</a:t>
            </a:r>
          </a:p>
          <a:p>
            <a:pPr marL="457200" indent="-457200">
              <a:buAutoNum type="alphaUcPeriod"/>
            </a:pPr>
            <a:r>
              <a:rPr lang="en-US" sz="2400" dirty="0" smtClean="0"/>
              <a:t>Lymphoma</a:t>
            </a:r>
          </a:p>
          <a:p>
            <a:pPr marL="457200" indent="-457200">
              <a:buAutoNum type="alphaUcPeriod"/>
            </a:pPr>
            <a:r>
              <a:rPr lang="en-US" sz="2400" dirty="0" smtClean="0"/>
              <a:t>Metastasis</a:t>
            </a:r>
          </a:p>
          <a:p>
            <a:pPr marL="457200" indent="-457200">
              <a:buAutoNum type="alphaUcPeriod"/>
            </a:pPr>
            <a:r>
              <a:rPr lang="en-US" sz="2400" dirty="0" smtClean="0"/>
              <a:t>Localized pain in the abdomen</a:t>
            </a:r>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34</a:t>
            </a:fld>
            <a:endParaRPr lang="en-US" altLang="en-US"/>
          </a:p>
        </p:txBody>
      </p:sp>
    </p:spTree>
    <p:extLst>
      <p:ext uri="{BB962C8B-B14F-4D97-AF65-F5344CB8AC3E}">
        <p14:creationId xmlns:p14="http://schemas.microsoft.com/office/powerpoint/2010/main" val="4060158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The accuracy of needle placement in an examination is best determined with: </a:t>
            </a:r>
          </a:p>
          <a:p>
            <a:endParaRPr lang="en-US" sz="2400" dirty="0"/>
          </a:p>
          <a:p>
            <a:pPr marL="457200" indent="-457200">
              <a:buAutoNum type="alphaUcPeriod"/>
            </a:pPr>
            <a:r>
              <a:rPr lang="en-US" sz="2400" dirty="0" smtClean="0"/>
              <a:t>Quantitative CT</a:t>
            </a:r>
          </a:p>
          <a:p>
            <a:pPr marL="457200" indent="-457200">
              <a:buAutoNum type="alphaUcPeriod"/>
            </a:pPr>
            <a:r>
              <a:rPr lang="en-US" sz="2400" dirty="0" smtClean="0"/>
              <a:t>CT angiography</a:t>
            </a:r>
          </a:p>
          <a:p>
            <a:pPr marL="457200" indent="-457200">
              <a:buAutoNum type="alphaUcPeriod"/>
            </a:pPr>
            <a:r>
              <a:rPr lang="en-US" sz="2400" dirty="0" smtClean="0"/>
              <a:t>CT </a:t>
            </a:r>
            <a:r>
              <a:rPr lang="en-US" sz="2400" dirty="0" err="1" smtClean="0"/>
              <a:t>fluoro</a:t>
            </a:r>
            <a:endParaRPr lang="en-US" sz="2400" dirty="0" smtClean="0"/>
          </a:p>
          <a:p>
            <a:pPr marL="457200" indent="-457200">
              <a:buAutoNum type="alphaUcPeriod"/>
            </a:pPr>
            <a:r>
              <a:rPr lang="en-US" sz="2400" dirty="0" err="1" smtClean="0"/>
              <a:t>CTscreening</a:t>
            </a:r>
            <a:endParaRPr lang="en-US" sz="2400" dirty="0" smtClean="0"/>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35</a:t>
            </a:fld>
            <a:endParaRPr lang="en-US" altLang="en-US"/>
          </a:p>
        </p:txBody>
      </p:sp>
    </p:spTree>
    <p:extLst>
      <p:ext uri="{BB962C8B-B14F-4D97-AF65-F5344CB8AC3E}">
        <p14:creationId xmlns:p14="http://schemas.microsoft.com/office/powerpoint/2010/main" val="1553422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The modality of choice to demonstrate intrahepatic and extrahepatic bile ducts in jaundiced patients is: </a:t>
            </a:r>
          </a:p>
          <a:p>
            <a:endParaRPr lang="en-US" sz="2400" dirty="0" smtClean="0"/>
          </a:p>
          <a:p>
            <a:pPr marL="457200" indent="-457200">
              <a:buAutoNum type="alphaUcPeriod"/>
            </a:pPr>
            <a:r>
              <a:rPr lang="en-US" sz="2400" dirty="0" smtClean="0"/>
              <a:t>Digital radiography</a:t>
            </a:r>
          </a:p>
          <a:p>
            <a:pPr marL="457200" indent="-457200">
              <a:buAutoNum type="alphaUcPeriod"/>
            </a:pPr>
            <a:r>
              <a:rPr lang="en-US" sz="2400" dirty="0" smtClean="0"/>
              <a:t>Nuclear Medicine</a:t>
            </a:r>
          </a:p>
          <a:p>
            <a:pPr marL="457200" indent="-457200">
              <a:buAutoNum type="alphaUcPeriod"/>
            </a:pPr>
            <a:r>
              <a:rPr lang="en-US" sz="2400" dirty="0" smtClean="0"/>
              <a:t>CT</a:t>
            </a:r>
          </a:p>
          <a:p>
            <a:pPr marL="457200" indent="-457200">
              <a:buAutoNum type="alphaUcPeriod"/>
            </a:pPr>
            <a:r>
              <a:rPr lang="en-US" sz="2400" dirty="0" smtClean="0"/>
              <a:t>Diagnostic medical sonography</a:t>
            </a:r>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36</a:t>
            </a:fld>
            <a:endParaRPr lang="en-US" altLang="en-US"/>
          </a:p>
        </p:txBody>
      </p:sp>
    </p:spTree>
    <p:extLst>
      <p:ext uri="{BB962C8B-B14F-4D97-AF65-F5344CB8AC3E}">
        <p14:creationId xmlns:p14="http://schemas.microsoft.com/office/powerpoint/2010/main" val="2013905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A useful tool that is used to tailor the CT examination to the clinical problem of the patient is the: </a:t>
            </a:r>
          </a:p>
          <a:p>
            <a:endParaRPr lang="en-US" sz="2400" dirty="0" smtClean="0"/>
          </a:p>
          <a:p>
            <a:pPr marL="457200" indent="-457200">
              <a:buAutoNum type="alphaUcPeriod"/>
            </a:pPr>
            <a:r>
              <a:rPr lang="en-US" sz="2400" dirty="0" err="1" smtClean="0"/>
              <a:t>Scanogram</a:t>
            </a:r>
            <a:endParaRPr lang="en-US" sz="2400" dirty="0" smtClean="0"/>
          </a:p>
          <a:p>
            <a:pPr marL="457200" indent="-457200">
              <a:buAutoNum type="alphaUcPeriod"/>
            </a:pPr>
            <a:r>
              <a:rPr lang="en-US" sz="2400" dirty="0" smtClean="0"/>
              <a:t>Scanning protocol</a:t>
            </a:r>
          </a:p>
          <a:p>
            <a:pPr marL="457200" indent="-457200">
              <a:buAutoNum type="alphaUcPeriod"/>
            </a:pPr>
            <a:r>
              <a:rPr lang="en-US" sz="2400" dirty="0" smtClean="0"/>
              <a:t>Radiation dose computed and displayed on the scanner console</a:t>
            </a:r>
          </a:p>
          <a:p>
            <a:pPr marL="457200" indent="-457200">
              <a:buAutoNum type="alphaUcPeriod"/>
            </a:pPr>
            <a:r>
              <a:rPr lang="en-US" sz="2400" dirty="0" smtClean="0"/>
              <a:t>Reconstruction matrix that will be used</a:t>
            </a:r>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37</a:t>
            </a:fld>
            <a:endParaRPr lang="en-US" altLang="en-US"/>
          </a:p>
        </p:txBody>
      </p:sp>
    </p:spTree>
    <p:extLst>
      <p:ext uri="{BB962C8B-B14F-4D97-AF65-F5344CB8AC3E}">
        <p14:creationId xmlns:p14="http://schemas.microsoft.com/office/powerpoint/2010/main" val="3456338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Which of the following patient positions is commonplace during a CT examination of the abdomen? </a:t>
            </a:r>
          </a:p>
          <a:p>
            <a:endParaRPr lang="en-US" sz="2400" dirty="0"/>
          </a:p>
          <a:p>
            <a:pPr marL="457200" indent="-457200">
              <a:buAutoNum type="alphaUcPeriod"/>
            </a:pPr>
            <a:r>
              <a:rPr lang="en-US" sz="2400" dirty="0" smtClean="0"/>
              <a:t>Supine</a:t>
            </a:r>
          </a:p>
          <a:p>
            <a:pPr marL="457200" indent="-457200">
              <a:buAutoNum type="alphaUcPeriod"/>
            </a:pPr>
            <a:r>
              <a:rPr lang="en-US" sz="2400" dirty="0" smtClean="0"/>
              <a:t>Prone</a:t>
            </a:r>
          </a:p>
          <a:p>
            <a:pPr marL="457200" indent="-457200">
              <a:buAutoNum type="alphaUcPeriod"/>
            </a:pPr>
            <a:r>
              <a:rPr lang="en-US" sz="2400" dirty="0" err="1" smtClean="0"/>
              <a:t>Decubitis</a:t>
            </a:r>
            <a:r>
              <a:rPr lang="en-US" sz="2400" dirty="0" smtClean="0"/>
              <a:t> </a:t>
            </a:r>
          </a:p>
          <a:p>
            <a:pPr marL="457200" indent="-457200">
              <a:buAutoNum type="alphaUcPeriod"/>
            </a:pPr>
            <a:r>
              <a:rPr lang="en-US" sz="2400" dirty="0" smtClean="0"/>
              <a:t>Lateral</a:t>
            </a:r>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38</a:t>
            </a:fld>
            <a:endParaRPr lang="en-US" altLang="en-US"/>
          </a:p>
        </p:txBody>
      </p:sp>
    </p:spTree>
    <p:extLst>
      <p:ext uri="{BB962C8B-B14F-4D97-AF65-F5344CB8AC3E}">
        <p14:creationId xmlns:p14="http://schemas.microsoft.com/office/powerpoint/2010/main" val="3322592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In general, the slice thickness that should be used for an effective examination of the wrist in CT is: </a:t>
            </a:r>
          </a:p>
          <a:p>
            <a:endParaRPr lang="en-US" sz="2400" dirty="0"/>
          </a:p>
          <a:p>
            <a:pPr marL="457200" indent="-457200">
              <a:buAutoNum type="alphaUcPeriod"/>
            </a:pPr>
            <a:r>
              <a:rPr lang="en-US" sz="2400" dirty="0" smtClean="0"/>
              <a:t>5mm</a:t>
            </a:r>
          </a:p>
          <a:p>
            <a:pPr marL="457200" indent="-457200">
              <a:buAutoNum type="alphaUcPeriod"/>
            </a:pPr>
            <a:r>
              <a:rPr lang="en-US" sz="2400" dirty="0" smtClean="0"/>
              <a:t>3mm</a:t>
            </a:r>
          </a:p>
          <a:p>
            <a:pPr marL="457200" indent="-457200">
              <a:buAutoNum type="alphaUcPeriod"/>
            </a:pPr>
            <a:r>
              <a:rPr lang="en-US" sz="2400" dirty="0" smtClean="0"/>
              <a:t>2.5mm</a:t>
            </a:r>
          </a:p>
          <a:p>
            <a:pPr marL="457200" indent="-457200">
              <a:buAutoNum type="alphaUcPeriod"/>
            </a:pPr>
            <a:r>
              <a:rPr lang="en-US" sz="2400" dirty="0" smtClean="0"/>
              <a:t>. 5mm</a:t>
            </a:r>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39</a:t>
            </a:fld>
            <a:endParaRPr lang="en-US" altLang="en-US"/>
          </a:p>
        </p:txBody>
      </p:sp>
    </p:spTree>
    <p:extLst>
      <p:ext uri="{BB962C8B-B14F-4D97-AF65-F5344CB8AC3E}">
        <p14:creationId xmlns:p14="http://schemas.microsoft.com/office/powerpoint/2010/main" val="246544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Neck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4</a:t>
            </a:fld>
            <a:endParaRPr lang="en-US" altLang="en-US"/>
          </a:p>
        </p:txBody>
      </p:sp>
    </p:spTree>
    <p:extLst>
      <p:ext uri="{BB962C8B-B14F-4D97-AF65-F5344CB8AC3E}">
        <p14:creationId xmlns:p14="http://schemas.microsoft.com/office/powerpoint/2010/main" val="3491057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In general, the slice thickness that should be used for an effective examination of the wrist in CT is: </a:t>
            </a:r>
          </a:p>
          <a:p>
            <a:endParaRPr lang="en-US" sz="2400" dirty="0"/>
          </a:p>
          <a:p>
            <a:pPr marL="457200" indent="-457200">
              <a:buAutoNum type="alphaUcPeriod"/>
            </a:pPr>
            <a:r>
              <a:rPr lang="en-US" sz="2400" dirty="0" smtClean="0"/>
              <a:t>5mm</a:t>
            </a:r>
          </a:p>
          <a:p>
            <a:pPr marL="457200" indent="-457200">
              <a:buAutoNum type="alphaUcPeriod"/>
            </a:pPr>
            <a:r>
              <a:rPr lang="en-US" sz="2400" dirty="0" smtClean="0"/>
              <a:t>3mm</a:t>
            </a:r>
          </a:p>
          <a:p>
            <a:pPr marL="457200" indent="-457200">
              <a:buAutoNum type="alphaUcPeriod"/>
            </a:pPr>
            <a:r>
              <a:rPr lang="en-US" sz="2400" dirty="0" smtClean="0"/>
              <a:t>2.5mm</a:t>
            </a:r>
          </a:p>
          <a:p>
            <a:pPr marL="457200" indent="-457200">
              <a:buAutoNum type="alphaUcPeriod"/>
            </a:pPr>
            <a:r>
              <a:rPr lang="en-US" sz="2400" dirty="0" smtClean="0"/>
              <a:t>. 5mm</a:t>
            </a:r>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40</a:t>
            </a:fld>
            <a:endParaRPr lang="en-US" altLang="en-US"/>
          </a:p>
        </p:txBody>
      </p:sp>
    </p:spTree>
    <p:extLst>
      <p:ext uri="{BB962C8B-B14F-4D97-AF65-F5344CB8AC3E}">
        <p14:creationId xmlns:p14="http://schemas.microsoft.com/office/powerpoint/2010/main" val="8205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269163" cy="1082675"/>
          </a:xfrm>
        </p:spPr>
        <p:txBody>
          <a:bodyPr>
            <a:normAutofit fontScale="90000"/>
          </a:bodyPr>
          <a:lstStyle/>
          <a:p>
            <a:r>
              <a:rPr lang="en-US" dirty="0" smtClean="0"/>
              <a:t>Test your knowledge? </a:t>
            </a:r>
            <a:br>
              <a:rPr lang="en-US" dirty="0" smtClean="0"/>
            </a:br>
            <a:endParaRPr lang="en-US" dirty="0"/>
          </a:p>
        </p:txBody>
      </p:sp>
      <p:sp>
        <p:nvSpPr>
          <p:cNvPr id="3" name="Content Placeholder 2"/>
          <p:cNvSpPr>
            <a:spLocks noGrp="1"/>
          </p:cNvSpPr>
          <p:nvPr>
            <p:ph idx="1"/>
          </p:nvPr>
        </p:nvSpPr>
        <p:spPr>
          <a:xfrm>
            <a:off x="609600" y="1463674"/>
            <a:ext cx="6858000" cy="4708525"/>
          </a:xfrm>
        </p:spPr>
        <p:txBody>
          <a:bodyPr>
            <a:noAutofit/>
          </a:bodyPr>
          <a:lstStyle/>
          <a:p>
            <a:r>
              <a:rPr lang="en-US" sz="2400" dirty="0" smtClean="0"/>
              <a:t>In an effort to enhance bony detail of the wrist or ankle during CT examination, the following are useful:</a:t>
            </a:r>
          </a:p>
          <a:p>
            <a:endParaRPr lang="en-US" sz="2400" dirty="0"/>
          </a:p>
          <a:p>
            <a:pPr marL="457200" indent="-457200">
              <a:buAutoNum type="alphaUcPeriod"/>
            </a:pPr>
            <a:r>
              <a:rPr lang="en-US" sz="2400" dirty="0" smtClean="0"/>
              <a:t>High spatial frequency digital filter</a:t>
            </a:r>
          </a:p>
          <a:p>
            <a:pPr marL="457200" indent="-457200">
              <a:buAutoNum type="alphaUcPeriod"/>
            </a:pPr>
            <a:r>
              <a:rPr lang="en-US" sz="2400" dirty="0" smtClean="0"/>
              <a:t>High resolution algorithm compared to a standard algorithm</a:t>
            </a:r>
          </a:p>
          <a:p>
            <a:pPr marL="457200" indent="-457200">
              <a:buAutoNum type="alphaUcPeriod"/>
            </a:pPr>
            <a:r>
              <a:rPr lang="en-US" sz="2400" dirty="0" smtClean="0"/>
              <a:t>Coronal MPR and/or 3D volume rendered images</a:t>
            </a:r>
          </a:p>
          <a:p>
            <a:pPr marL="457200" indent="-457200">
              <a:buAutoNum type="alphaUcPeriod"/>
            </a:pPr>
            <a:r>
              <a:rPr lang="en-US" sz="2400" dirty="0" smtClean="0"/>
              <a:t>All are correct</a:t>
            </a:r>
          </a:p>
          <a:p>
            <a:pPr marL="457200" indent="-457200">
              <a:buAutoNum type="alphaUcPeriod"/>
            </a:pPr>
            <a:endParaRPr lang="en-US" sz="2400" spc="10" dirty="0">
              <a:solidFill>
                <a:schemeClr val="tx1"/>
              </a:solidFill>
            </a:endParaRPr>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41</a:t>
            </a:fld>
            <a:endParaRPr lang="en-US" altLang="en-US"/>
          </a:p>
        </p:txBody>
      </p:sp>
    </p:spTree>
    <p:extLst>
      <p:ext uri="{BB962C8B-B14F-4D97-AF65-F5344CB8AC3E}">
        <p14:creationId xmlns:p14="http://schemas.microsoft.com/office/powerpoint/2010/main" val="1646050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5</a:t>
            </a:fld>
            <a:endParaRPr lang="en-US" altLang="en-US"/>
          </a:p>
        </p:txBody>
      </p:sp>
    </p:spTree>
    <p:extLst>
      <p:ext uri="{BB962C8B-B14F-4D97-AF65-F5344CB8AC3E}">
        <p14:creationId xmlns:p14="http://schemas.microsoft.com/office/powerpoint/2010/main" val="182242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376238" y="228600"/>
            <a:ext cx="6346825" cy="762000"/>
          </a:xfrm>
        </p:spPr>
        <p:txBody>
          <a:bodyPr/>
          <a:lstStyle/>
          <a:p>
            <a:pPr fontAlgn="auto">
              <a:spcAft>
                <a:spcPts val="0"/>
              </a:spcAft>
              <a:defRPr/>
            </a:pPr>
            <a:r>
              <a:rPr lang="en-US" altLang="en-US" smtClean="0"/>
              <a:t>Clinical Indications</a:t>
            </a:r>
          </a:p>
        </p:txBody>
      </p:sp>
      <p:sp>
        <p:nvSpPr>
          <p:cNvPr id="4099" name="Rectangle 2"/>
          <p:cNvSpPr>
            <a:spLocks noGrp="1" noChangeArrowheads="1"/>
          </p:cNvSpPr>
          <p:nvPr>
            <p:ph idx="1"/>
          </p:nvPr>
        </p:nvSpPr>
        <p:spPr>
          <a:xfrm>
            <a:off x="457200" y="1295400"/>
            <a:ext cx="8229600" cy="5259388"/>
          </a:xfrm>
        </p:spPr>
        <p:txBody>
          <a:bodyPr>
            <a:normAutofit lnSpcReduction="10000"/>
          </a:bodyPr>
          <a:lstStyle/>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Abdominal pain</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Mass</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Diverticulitis</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Liver</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Spleen</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Bowel</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Retroperitoneum</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Pelvis</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Trauma</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Vascular system</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Interventional applications</a:t>
            </a:r>
          </a:p>
          <a:p>
            <a:pPr marL="182880" indent="-182880" fontAlgn="auto">
              <a:spcBef>
                <a:spcPts val="650"/>
              </a:spcBef>
              <a:spcAft>
                <a:spcPts val="0"/>
              </a:spcAft>
              <a:buFont typeface="Wingdings 3" charset="2"/>
              <a:buChar char=""/>
              <a:defRPr/>
            </a:pPr>
            <a:r>
              <a:rPr lang="en-US" altLang="en-US" sz="2600" dirty="0" smtClean="0">
                <a:solidFill>
                  <a:schemeClr val="tx1">
                    <a:lumMod val="75000"/>
                    <a:lumOff val="25000"/>
                  </a:schemeClr>
                </a:solidFill>
              </a:rPr>
              <a:t>Musculoskeletal system</a:t>
            </a:r>
          </a:p>
        </p:txBody>
      </p:sp>
      <p:sp>
        <p:nvSpPr>
          <p:cNvPr id="11268" name="Slide Number Placeholder 1"/>
          <p:cNvSpPr>
            <a:spLocks noGrp="1"/>
          </p:cNvSpPr>
          <p:nvPr>
            <p:ph type="sldNum" sz="quarter" idx="12"/>
          </p:nvPr>
        </p:nvSpPr>
        <p:spPr bwMode="auto">
          <a:xfrm>
            <a:off x="8305800" y="6302375"/>
            <a:ext cx="512763" cy="234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2500" lnSpcReduction="20000"/>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defRPr/>
            </a:pPr>
            <a:fld id="{CA826C6F-B557-48B8-8121-46E2A4597139}" type="slidenum">
              <a:rPr lang="en-US" altLang="en-US" sz="1200" smtClean="0">
                <a:solidFill>
                  <a:schemeClr val="tx1"/>
                </a:solidFill>
                <a:latin typeface="Lucida Grande" charset="0"/>
                <a:ea typeface="Lucida Grande" charset="0"/>
                <a:cs typeface="Lucida Grande" charset="0"/>
                <a:sym typeface="Lucida Grande" charset="0"/>
              </a:rPr>
              <a:pPr>
                <a:spcBef>
                  <a:spcPct val="0"/>
                </a:spcBef>
                <a:buClrTx/>
                <a:buSzTx/>
                <a:buFontTx/>
                <a:buNone/>
                <a:defRPr/>
              </a:pPr>
              <a:t>6</a:t>
            </a:fld>
            <a:endParaRPr lang="en-US" altLang="en-US" sz="1200" smtClean="0">
              <a:solidFill>
                <a:schemeClr val="tx1"/>
              </a:solidFill>
              <a:latin typeface="Lucida Grande" charset="0"/>
              <a:ea typeface="Lucida Grande" charset="0"/>
              <a:cs typeface="Lucida Grande" charset="0"/>
              <a:sym typeface="Lucida Grande" charset="0"/>
            </a:endParaRPr>
          </a:p>
        </p:txBody>
      </p:sp>
    </p:spTree>
    <p:custDataLst>
      <p:custData r:id="rId1"/>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099">
                                            <p:txEl>
                                              <p:pRg st="8" end="8"/>
                                            </p:txEl>
                                          </p:spTgt>
                                        </p:tgtEl>
                                        <p:attrNameLst>
                                          <p:attrName>style.visibility</p:attrName>
                                        </p:attrNameLst>
                                      </p:cBhvr>
                                      <p:to>
                                        <p:strVal val="visible"/>
                                      </p:to>
                                    </p:set>
                                    <p:anim calcmode="lin" valueType="num">
                                      <p:cBhvr additive="base">
                                        <p:cTn id="55"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99">
                                            <p:txEl>
                                              <p:pRg st="9" end="9"/>
                                            </p:txEl>
                                          </p:spTgt>
                                        </p:tgtEl>
                                        <p:attrNameLst>
                                          <p:attrName>style.visibility</p:attrName>
                                        </p:attrNameLst>
                                      </p:cBhvr>
                                      <p:to>
                                        <p:strVal val="visible"/>
                                      </p:to>
                                    </p:set>
                                    <p:anim calcmode="lin" valueType="num">
                                      <p:cBhvr additive="base">
                                        <p:cTn id="61" dur="500" fill="hold"/>
                                        <p:tgtEl>
                                          <p:spTgt spid="409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0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099">
                                            <p:txEl>
                                              <p:pRg st="10" end="10"/>
                                            </p:txEl>
                                          </p:spTgt>
                                        </p:tgtEl>
                                        <p:attrNameLst>
                                          <p:attrName>style.visibility</p:attrName>
                                        </p:attrNameLst>
                                      </p:cBhvr>
                                      <p:to>
                                        <p:strVal val="visible"/>
                                      </p:to>
                                    </p:set>
                                    <p:anim calcmode="lin" valueType="num">
                                      <p:cBhvr additive="base">
                                        <p:cTn id="67"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099">
                                            <p:txEl>
                                              <p:pRg st="11" end="11"/>
                                            </p:txEl>
                                          </p:spTgt>
                                        </p:tgtEl>
                                        <p:attrNameLst>
                                          <p:attrName>style.visibility</p:attrName>
                                        </p:attrNameLst>
                                      </p:cBhvr>
                                      <p:to>
                                        <p:strVal val="visible"/>
                                      </p:to>
                                    </p:set>
                                    <p:anim calcmode="lin" valueType="num">
                                      <p:cBhvr additive="base">
                                        <p:cTn id="73" dur="500" fill="hold"/>
                                        <p:tgtEl>
                                          <p:spTgt spid="4099">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0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the Patient</a:t>
            </a:r>
            <a:endParaRPr lang="en-US" dirty="0"/>
          </a:p>
        </p:txBody>
      </p:sp>
      <p:sp>
        <p:nvSpPr>
          <p:cNvPr id="3" name="Content Placeholder 2"/>
          <p:cNvSpPr>
            <a:spLocks noGrp="1"/>
          </p:cNvSpPr>
          <p:nvPr>
            <p:ph idx="1"/>
          </p:nvPr>
        </p:nvSpPr>
        <p:spPr>
          <a:xfrm>
            <a:off x="609600" y="2590800"/>
            <a:ext cx="6446838" cy="2819400"/>
          </a:xfrm>
        </p:spPr>
        <p:txBody>
          <a:bodyPr>
            <a:normAutofit fontScale="92500" lnSpcReduction="10000"/>
          </a:bodyPr>
          <a:lstStyle/>
          <a:p>
            <a:r>
              <a:rPr lang="en-US" sz="2600" dirty="0" smtClean="0"/>
              <a:t>Obtain clinical history </a:t>
            </a:r>
          </a:p>
          <a:p>
            <a:endParaRPr lang="en-US" sz="2600" dirty="0" smtClean="0"/>
          </a:p>
          <a:p>
            <a:r>
              <a:rPr lang="en-US" sz="2600" dirty="0" smtClean="0"/>
              <a:t>Check allergies/lab values</a:t>
            </a:r>
          </a:p>
          <a:p>
            <a:endParaRPr lang="en-US" sz="2600" dirty="0" smtClean="0"/>
          </a:p>
          <a:p>
            <a:r>
              <a:rPr lang="en-US" sz="2600" dirty="0" smtClean="0"/>
              <a:t>Remove all metal objects from the chest down through pelvis</a:t>
            </a:r>
          </a:p>
          <a:p>
            <a:endParaRPr lang="en-US" dirty="0" smtClean="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7</a:t>
            </a:fld>
            <a:endParaRPr lang="en-US" altLang="en-US"/>
          </a:p>
        </p:txBody>
      </p:sp>
    </p:spTree>
    <p:extLst>
      <p:ext uri="{BB962C8B-B14F-4D97-AF65-F5344CB8AC3E}">
        <p14:creationId xmlns:p14="http://schemas.microsoft.com/office/powerpoint/2010/main" val="347804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Abdomen and Pelvis Positioning</a:t>
            </a:r>
            <a:endParaRPr lang="en-US" dirty="0"/>
          </a:p>
        </p:txBody>
      </p:sp>
      <p:sp>
        <p:nvSpPr>
          <p:cNvPr id="3" name="Content Placeholder 2"/>
          <p:cNvSpPr>
            <a:spLocks noGrp="1"/>
          </p:cNvSpPr>
          <p:nvPr>
            <p:ph idx="1"/>
          </p:nvPr>
        </p:nvSpPr>
        <p:spPr>
          <a:xfrm>
            <a:off x="609600" y="2438400"/>
            <a:ext cx="6446838" cy="2743200"/>
          </a:xfrm>
        </p:spPr>
        <p:txBody>
          <a:bodyPr>
            <a:noAutofit/>
          </a:bodyPr>
          <a:lstStyle/>
          <a:p>
            <a:r>
              <a:rPr lang="en-US" sz="2400" dirty="0" smtClean="0"/>
              <a:t>Place the patient supine on the table</a:t>
            </a:r>
          </a:p>
          <a:p>
            <a:r>
              <a:rPr lang="en-US" sz="2400" dirty="0" smtClean="0"/>
              <a:t>Patient feet or head first will depend on the protocol of the facility</a:t>
            </a:r>
          </a:p>
          <a:p>
            <a:r>
              <a:rPr lang="en-US" sz="2400" dirty="0" smtClean="0"/>
              <a:t>Patient’s arms need to be raised above the head</a:t>
            </a:r>
          </a:p>
          <a:p>
            <a:endParaRPr lang="en-US" sz="2400" dirty="0" smtClean="0"/>
          </a:p>
          <a:p>
            <a:pPr marL="0" indent="0">
              <a:buNone/>
            </a:pPr>
            <a:r>
              <a:rPr lang="en-US" sz="2400" dirty="0"/>
              <a:t> </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8</a:t>
            </a:fld>
            <a:endParaRPr lang="en-US" altLang="en-US"/>
          </a:p>
        </p:txBody>
      </p:sp>
    </p:spTree>
    <p:extLst>
      <p:ext uri="{BB962C8B-B14F-4D97-AF65-F5344CB8AC3E}">
        <p14:creationId xmlns:p14="http://schemas.microsoft.com/office/powerpoint/2010/main" val="18694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a:t>
            </a:r>
            <a:endParaRPr lang="en-US" dirty="0"/>
          </a:p>
        </p:txBody>
      </p:sp>
      <p:sp>
        <p:nvSpPr>
          <p:cNvPr id="3" name="Content Placeholder 2"/>
          <p:cNvSpPr>
            <a:spLocks noGrp="1"/>
          </p:cNvSpPr>
          <p:nvPr>
            <p:ph idx="1"/>
          </p:nvPr>
        </p:nvSpPr>
        <p:spPr/>
        <p:txBody>
          <a:bodyPr>
            <a:normAutofit/>
          </a:bodyPr>
          <a:lstStyle/>
          <a:p>
            <a:r>
              <a:rPr lang="en-US" sz="2400" dirty="0" smtClean="0"/>
              <a:t>Scout</a:t>
            </a:r>
          </a:p>
          <a:p>
            <a:endParaRPr lang="en-US" sz="2400" dirty="0"/>
          </a:p>
          <a:p>
            <a:r>
              <a:rPr lang="en-US" sz="2400" dirty="0" smtClean="0"/>
              <a:t>Breath hold</a:t>
            </a:r>
          </a:p>
          <a:p>
            <a:endParaRPr lang="en-US" sz="2400" dirty="0"/>
          </a:p>
          <a:p>
            <a:r>
              <a:rPr lang="en-US" sz="2400" dirty="0" smtClean="0"/>
              <a:t>Radiopaque objects removed </a:t>
            </a:r>
          </a:p>
          <a:p>
            <a:endParaRPr lang="en-US" sz="2400" dirty="0"/>
          </a:p>
          <a:p>
            <a:r>
              <a:rPr lang="en-US" sz="2400" dirty="0" smtClean="0"/>
              <a:t>Patient is straight</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B7875C6F-67DF-475B-BAFB-5295E54CD101}" type="slidenum">
              <a:rPr lang="en-US" altLang="en-US" smtClean="0"/>
              <a:pPr>
                <a:defRPr/>
              </a:pPr>
              <a:t>9</a:t>
            </a:fld>
            <a:endParaRPr lang="en-US" altLang="en-US"/>
          </a:p>
        </p:txBody>
      </p:sp>
    </p:spTree>
    <p:extLst>
      <p:ext uri="{BB962C8B-B14F-4D97-AF65-F5344CB8AC3E}">
        <p14:creationId xmlns:p14="http://schemas.microsoft.com/office/powerpoint/2010/main" val="22071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24F92212-5D52-4FE9-B778-8DFB47275BC1}"/>
  <p:tag name="ATHENA.CUSTOMXMLCONTENT" val="&lt;?xml version=&quot;1.0&quot;?&gt;&lt;athena xmlns=&quot;http://schemas.microsoft.com/edu/athena&quot; version=&quot;0.1.5120.0&quot;&gt;&lt;timings duration=&quot;24051&quot;/&gt;&lt;/athena&gt;"/>
</p:tagLst>
</file>

<file path=ppt/tags/tag10.xml><?xml version="1.0" encoding="utf-8"?>
<p:tagLst xmlns:a="http://schemas.openxmlformats.org/drawingml/2006/main" xmlns:r="http://schemas.openxmlformats.org/officeDocument/2006/relationships" xmlns:p="http://schemas.openxmlformats.org/presentationml/2006/main">
  <p:tag name="ATHENA.CUSTOMXMLID" val="{8B414308-59C2-4690-8A1E-2857FBB6C0F6}"/>
  <p:tag name="ATHENA.CUSTOMXMLCONTENT" val="&lt;?xml version=&quot;1.0&quot;?&gt;&lt;athena xmlns=&quot;http://schemas.microsoft.com/edu/athena&quot; version=&quot;0.1.5120.0&quot;&gt;&lt;timings duration=&quot;43061&quot;/&gt;&lt;/athena&gt;"/>
</p:tagLst>
</file>

<file path=ppt/tags/tag11.xml><?xml version="1.0" encoding="utf-8"?>
<p:tagLst xmlns:a="http://schemas.openxmlformats.org/drawingml/2006/main" xmlns:r="http://schemas.openxmlformats.org/officeDocument/2006/relationships" xmlns:p="http://schemas.openxmlformats.org/presentationml/2006/main">
  <p:tag name="ATHENA.CUSTOMXMLID" val="{BCB39B20-F958-4303-BE79-A28160294626}"/>
  <p:tag name="ATHENA.CUSTOMXMLCONTENT" val="&lt;?xml version=&quot;1.0&quot;?&gt;&lt;athena xmlns=&quot;http://schemas.microsoft.com/edu/athena&quot; version=&quot;0.1.5120.0&quot;&gt;&lt;timings duration=&quot;51511&quot;/&gt;&lt;/athena&gt;"/>
</p:tagLst>
</file>

<file path=ppt/tags/tag12.xml><?xml version="1.0" encoding="utf-8"?>
<p:tagLst xmlns:a="http://schemas.openxmlformats.org/drawingml/2006/main" xmlns:r="http://schemas.openxmlformats.org/officeDocument/2006/relationships" xmlns:p="http://schemas.openxmlformats.org/presentationml/2006/main">
  <p:tag name="ATHENA.CUSTOMXMLID" val="{F2D3CF8A-AA2A-40A4-A5A6-5A4E6E1960FE}"/>
  <p:tag name="ATHENA.CUSTOMXMLCONTENT" val="&lt;?xml version=&quot;1.0&quot;?&gt;&lt;athena xmlns=&quot;http://schemas.microsoft.com/edu/athena&quot; version=&quot;0.1.5120.0&quot;&gt;&lt;timings duration=&quot;44468&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120D28A4-1FE4-4E50-B95B-036A6D855277}"/>
  <p:tag name="ATHENA.CUSTOMXMLCONTENT" val="&lt;?xml version=&quot;1.0&quot;?&gt;&lt;athena xmlns=&quot;http://schemas.microsoft.com/edu/athena&quot; version=&quot;0.1.5120.0&quot;&gt;&lt;timings duration=&quot;216169&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F4BF04DF-D465-4027-A7A1-D3EB8188B817}"/>
  <p:tag name="ATHENA.CUSTOMXMLCONTENT" val="&lt;?xml version=&quot;1.0&quot;?&gt;&lt;athena xmlns=&quot;http://schemas.microsoft.com/edu/athena&quot; version=&quot;0.1.5120.0&quot;&gt;&lt;timings duration=&quot;62151&quot;/&gt;&lt;/athena&gt;"/>
</p:tagLst>
</file>

<file path=ppt/tags/tag4.xml><?xml version="1.0" encoding="utf-8"?>
<p:tagLst xmlns:a="http://schemas.openxmlformats.org/drawingml/2006/main" xmlns:r="http://schemas.openxmlformats.org/officeDocument/2006/relationships" xmlns:p="http://schemas.openxmlformats.org/presentationml/2006/main">
  <p:tag name="ATHENA.CUSTOMXMLID" val="{6FD4373A-DE6B-420F-BB27-E1A65A281146}"/>
  <p:tag name="ATHENA.CUSTOMXMLCONTENT" val="&lt;?xml version=&quot;1.0&quot;?&gt;&lt;athena xmlns=&quot;http://schemas.microsoft.com/edu/athena&quot; version=&quot;0.1.5120.0&quot;&gt;&lt;timings duration=&quot;18924&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7DA15F06-8BA1-4351-BDB1-5307D32C2EF4}"/>
  <p:tag name="ATHENA.CUSTOMXMLCONTENT" val="&lt;?xml version=&quot;1.0&quot;?&gt;&lt;athena xmlns=&quot;http://schemas.microsoft.com/edu/athena&quot; version=&quot;0.1.5120.0&quot;&gt;&lt;timings duration=&quot;29350&quot;/&gt;&lt;/athena&gt;"/>
</p:tagLst>
</file>

<file path=ppt/tags/tag6.xml><?xml version="1.0" encoding="utf-8"?>
<p:tagLst xmlns:a="http://schemas.openxmlformats.org/drawingml/2006/main" xmlns:r="http://schemas.openxmlformats.org/officeDocument/2006/relationships" xmlns:p="http://schemas.openxmlformats.org/presentationml/2006/main">
  <p:tag name="ATHENA.CUSTOMXMLID" val="{572C468B-5422-450B-AFE0-FB3E4F194523}"/>
  <p:tag name="ATHENA.CUSTOMXMLCONTENT" val="&lt;?xml version=&quot;1.0&quot;?&gt;&lt;athena xmlns=&quot;http://schemas.microsoft.com/edu/athena&quot; version=&quot;0.1.5120.0&quot;&gt;&lt;timings duration=&quot;53435&quot;/&gt;&lt;/athena&gt;"/>
</p:tagLst>
</file>

<file path=ppt/tags/tag7.xml><?xml version="1.0" encoding="utf-8"?>
<p:tagLst xmlns:a="http://schemas.openxmlformats.org/drawingml/2006/main" xmlns:r="http://schemas.openxmlformats.org/officeDocument/2006/relationships" xmlns:p="http://schemas.openxmlformats.org/presentationml/2006/main">
  <p:tag name="ATHENA.CUSTOMXMLID" val="{3D38D659-9AAA-4F7A-A327-95FE5DDC8A1B}"/>
  <p:tag name="ATHENA.CUSTOMXMLCONTENT" val="&lt;?xml version=&quot;1.0&quot;?&gt;&lt;athena xmlns=&quot;http://schemas.microsoft.com/edu/athena&quot; version=&quot;0.1.5120.0&quot;&gt;&lt;timings duration=&quot;43142&quot;/&gt;&lt;/athena&gt;"/>
</p:tagLst>
</file>

<file path=ppt/tags/tag8.xml><?xml version="1.0" encoding="utf-8"?>
<p:tagLst xmlns:a="http://schemas.openxmlformats.org/drawingml/2006/main" xmlns:r="http://schemas.openxmlformats.org/officeDocument/2006/relationships" xmlns:p="http://schemas.openxmlformats.org/presentationml/2006/main">
  <p:tag name="ATHENA.CUSTOMXMLID" val="{741B25FC-9329-43FC-8D18-5285CA19256F}"/>
  <p:tag name="ATHENA.CUSTOMXMLCONTENT" val="&lt;?xml version=&quot;1.0&quot;?&gt;&lt;athena xmlns=&quot;http://schemas.microsoft.com/edu/athena&quot; version=&quot;0.1.5120.0&quot;&gt;&lt;timings duration=&quot;25723&quot;/&gt;&lt;/athena&gt;"/>
</p:tagLst>
</file>

<file path=ppt/tags/tag9.xml><?xml version="1.0" encoding="utf-8"?>
<p:tagLst xmlns:a="http://schemas.openxmlformats.org/drawingml/2006/main" xmlns:r="http://schemas.openxmlformats.org/officeDocument/2006/relationships" xmlns:p="http://schemas.openxmlformats.org/presentationml/2006/main">
  <p:tag name="ATHENA.CUSTOMXMLID" val="{E83280AD-7FCA-4DCA-8F86-DF031F780D1D}"/>
  <p:tag name="ATHENA.CUSTOMXMLCONTENT" val="&lt;?xml version=&quot;1.0&quot;?&gt;&lt;athena xmlns=&quot;http://schemas.microsoft.com/edu/athena&quot; version=&quot;0.1.5120.0&quot;&gt;&lt;timings duration=&quot;45579&quot;/&gt;&lt;/athena&gt;"/>
</p:tagLst>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5120.0">
  <timings duration="68538"/>
</athena>
</file>

<file path=customXml/item10.xml><?xml version="1.0" encoding="utf-8"?>
<athena xmlns="http://schemas.microsoft.com/edu/athena" version="0.1.5120.0">
  <timings duration="44468"/>
</athena>
</file>

<file path=customXml/item11.xml><?xml version="1.0" encoding="utf-8"?>
<athena xmlns="http://schemas.microsoft.com/edu/athena" version="0.1.5120.0">
  <timings duration="145527"/>
</athena>
</file>

<file path=customXml/item12.xml><?xml version="1.0" encoding="utf-8"?>
<athena xmlns="http://schemas.microsoft.com/edu/athena" version="0.1.5120.0">
  <timings duration="24051"/>
</athena>
</file>

<file path=customXml/item13.xml><?xml version="1.0" encoding="utf-8"?>
<athena xmlns="http://schemas.microsoft.com/edu/athena" version="0.1.5120.0">
  <timings duration="43142"/>
</athena>
</file>

<file path=customXml/item14.xml><?xml version="1.0" encoding="utf-8"?>
<athena xmlns="http://schemas.microsoft.com/edu/athena" version="0.1.5120.0">
  <timings duration="51511"/>
</athena>
</file>

<file path=customXml/item15.xml><?xml version="1.0" encoding="utf-8"?>
<athena xmlns="http://schemas.microsoft.com/edu/athena" version="0.1.5120.0">
  <timings duration="73074"/>
</athena>
</file>

<file path=customXml/item16.xml><?xml version="1.0" encoding="utf-8"?>
<athena xmlns="http://schemas.microsoft.com/edu/athena" version="0.1.5120.0">
  <timings duration="72444">
    <event time="39354" type="OnNext" clickIndex="1" wacClickIndex="1"/>
  </timings>
</athena>
</file>

<file path=customXml/item17.xml><?xml version="1.0" encoding="utf-8"?>
<athena xmlns="http://schemas.microsoft.com/edu/athena" version="0.1.5120.0">
  <timings duration="45579"/>
</athena>
</file>

<file path=customXml/item18.xml><?xml version="1.0" encoding="utf-8"?>
<athena xmlns="http://schemas.microsoft.com/edu/athena" version="0.1.5120.0">
  <timings duration="35221"/>
</athena>
</file>

<file path=customXml/item19.xml><?xml version="1.0" encoding="utf-8"?>
<athena xmlns="http://schemas.microsoft.com/edu/athena" version="0.1.5120.0">
  <timings duration="62151"/>
</athena>
</file>

<file path=customXml/item2.xml><?xml version="1.0" encoding="utf-8"?>
<athena xmlns="http://schemas.microsoft.com/edu/athena" version="0.1.5120.0">
  <timings duration="53435"/>
</athena>
</file>

<file path=customXml/item20.xml><?xml version="1.0" encoding="utf-8"?>
<athena xmlns="http://schemas.microsoft.com/edu/athena" version="0.1.5120.0">
  <timings duration="43061"/>
</athena>
</file>

<file path=customXml/item21.xml><?xml version="1.0" encoding="utf-8"?>
<athena xmlns="http://schemas.microsoft.com/edu/athena" version="0.1.5120.0">
  <timings duration="216169"/>
</athena>
</file>

<file path=customXml/item22.xml><?xml version="1.0" encoding="utf-8"?>
<athena xmlns="http://schemas.microsoft.com/edu/athena" version="0.1.5120.0">
  <timings duration="38664"/>
</athena>
</file>

<file path=customXml/item23.xml><?xml version="1.0" encoding="utf-8"?>
<athena xmlns="http://schemas.microsoft.com/edu/athena" version="0.1.5120.0">
  <timings duration="53248"/>
</athena>
</file>

<file path=customXml/item3.xml><?xml version="1.0" encoding="utf-8"?>
<athena xmlns="http://schemas.microsoft.com/edu/athena" version="0.1.5120.0">
  <timings duration="25723"/>
</athena>
</file>

<file path=customXml/item4.xml><?xml version="1.0" encoding="utf-8"?>
<athena xmlns="http://schemas.microsoft.com/edu/athena" version="0.1.5120.0">
  <timings duration="145527"/>
</athena>
</file>

<file path=customXml/item5.xml><?xml version="1.0" encoding="utf-8"?>
<athena xmlns="http://schemas.microsoft.com/edu/athena" version="0.1.5120.0">
  <timings duration="18924"/>
</athena>
</file>

<file path=customXml/item6.xml><?xml version="1.0" encoding="utf-8"?>
<athena xmlns="http://schemas.microsoft.com/edu/athena" version="0.1.5120.0">
  <timings duration="29350"/>
</athena>
</file>

<file path=customXml/item7.xml><?xml version="1.0" encoding="utf-8"?>
<athena xmlns="http://schemas.microsoft.com/edu/athena" version="0.1.5120.0">
  <timings duration="97496">
    <event time="41463" type="OnNext" clickIndex="1" wacClickIndex="1"/>
    <event time="50506" type="OnNext" clickIndex="2" wacClickIndex="2"/>
  </timings>
</athena>
</file>

<file path=customXml/item8.xml><?xml version="1.0" encoding="utf-8"?>
<athena xmlns="http://schemas.microsoft.com/edu/athena" version="0.1.5120.0">
  <timings duration="148127">
    <event time="40899" type="OnNext" clickIndex="1" wacClickIndex="1"/>
    <event time="73563" type="OnNext" clickIndex="2" wacClickIndex="2"/>
    <event time="97611" type="OnNext" clickIndex="3" wacClickIndex="3"/>
    <event time="131422" type="OnNext" clickIndex="4" wacClickIndex="4"/>
  </timings>
</athena>
</file>

<file path=customXml/item9.xml><?xml version="1.0" encoding="utf-8"?>
<athena xmlns="http://schemas.microsoft.com/edu/athena" version="0.1.5120.0">
  <timings duration="145527"/>
</athena>
</file>

<file path=customXml/itemProps1.xml><?xml version="1.0" encoding="utf-8"?>
<ds:datastoreItem xmlns:ds="http://schemas.openxmlformats.org/officeDocument/2006/customXml" ds:itemID="{AA3E8D42-CB3A-40AF-BB84-E0EFE811D279}">
  <ds:schemaRefs>
    <ds:schemaRef ds:uri="http://schemas.microsoft.com/edu/athena"/>
  </ds:schemaRefs>
</ds:datastoreItem>
</file>

<file path=customXml/itemProps10.xml><?xml version="1.0" encoding="utf-8"?>
<ds:datastoreItem xmlns:ds="http://schemas.openxmlformats.org/officeDocument/2006/customXml" ds:itemID="{F2D3CF8A-AA2A-40A4-A5A6-5A4E6E1960FE}">
  <ds:schemaRefs>
    <ds:schemaRef ds:uri="http://schemas.microsoft.com/edu/athena"/>
  </ds:schemaRefs>
</ds:datastoreItem>
</file>

<file path=customXml/itemProps11.xml><?xml version="1.0" encoding="utf-8"?>
<ds:datastoreItem xmlns:ds="http://schemas.openxmlformats.org/officeDocument/2006/customXml" ds:itemID="{0BF0B367-943B-481B-BF11-ADA82CE30887}">
  <ds:schemaRefs>
    <ds:schemaRef ds:uri="http://schemas.microsoft.com/edu/athena"/>
  </ds:schemaRefs>
</ds:datastoreItem>
</file>

<file path=customXml/itemProps12.xml><?xml version="1.0" encoding="utf-8"?>
<ds:datastoreItem xmlns:ds="http://schemas.openxmlformats.org/officeDocument/2006/customXml" ds:itemID="{24F92212-5D52-4FE9-B778-8DFB47275BC1}">
  <ds:schemaRefs>
    <ds:schemaRef ds:uri="http://schemas.microsoft.com/edu/athena"/>
  </ds:schemaRefs>
</ds:datastoreItem>
</file>

<file path=customXml/itemProps13.xml><?xml version="1.0" encoding="utf-8"?>
<ds:datastoreItem xmlns:ds="http://schemas.openxmlformats.org/officeDocument/2006/customXml" ds:itemID="{3D38D659-9AAA-4F7A-A327-95FE5DDC8A1B}">
  <ds:schemaRefs>
    <ds:schemaRef ds:uri="http://schemas.microsoft.com/edu/athena"/>
  </ds:schemaRefs>
</ds:datastoreItem>
</file>

<file path=customXml/itemProps14.xml><?xml version="1.0" encoding="utf-8"?>
<ds:datastoreItem xmlns:ds="http://schemas.openxmlformats.org/officeDocument/2006/customXml" ds:itemID="{BCB39B20-F958-4303-BE79-A28160294626}">
  <ds:schemaRefs>
    <ds:schemaRef ds:uri="http://schemas.microsoft.com/edu/athena"/>
  </ds:schemaRefs>
</ds:datastoreItem>
</file>

<file path=customXml/itemProps15.xml><?xml version="1.0" encoding="utf-8"?>
<ds:datastoreItem xmlns:ds="http://schemas.openxmlformats.org/officeDocument/2006/customXml" ds:itemID="{D9117BE4-6F8A-4320-A68B-4F6AD167AB14}">
  <ds:schemaRefs>
    <ds:schemaRef ds:uri="http://schemas.microsoft.com/edu/athena"/>
  </ds:schemaRefs>
</ds:datastoreItem>
</file>

<file path=customXml/itemProps16.xml><?xml version="1.0" encoding="utf-8"?>
<ds:datastoreItem xmlns:ds="http://schemas.openxmlformats.org/officeDocument/2006/customXml" ds:itemID="{244AF955-805B-4AD6-9F47-BDE26C48185E}">
  <ds:schemaRefs>
    <ds:schemaRef ds:uri="http://schemas.microsoft.com/edu/athena"/>
  </ds:schemaRefs>
</ds:datastoreItem>
</file>

<file path=customXml/itemProps17.xml><?xml version="1.0" encoding="utf-8"?>
<ds:datastoreItem xmlns:ds="http://schemas.openxmlformats.org/officeDocument/2006/customXml" ds:itemID="{E83280AD-7FCA-4DCA-8F86-DF031F780D1D}">
  <ds:schemaRefs>
    <ds:schemaRef ds:uri="http://schemas.microsoft.com/edu/athena"/>
  </ds:schemaRefs>
</ds:datastoreItem>
</file>

<file path=customXml/itemProps18.xml><?xml version="1.0" encoding="utf-8"?>
<ds:datastoreItem xmlns:ds="http://schemas.openxmlformats.org/officeDocument/2006/customXml" ds:itemID="{E6C8C6A1-3894-45E8-93EA-B1E0F604AD7B}">
  <ds:schemaRefs>
    <ds:schemaRef ds:uri="http://schemas.microsoft.com/edu/athena"/>
  </ds:schemaRefs>
</ds:datastoreItem>
</file>

<file path=customXml/itemProps19.xml><?xml version="1.0" encoding="utf-8"?>
<ds:datastoreItem xmlns:ds="http://schemas.openxmlformats.org/officeDocument/2006/customXml" ds:itemID="{F4BF04DF-D465-4027-A7A1-D3EB8188B817}">
  <ds:schemaRefs>
    <ds:schemaRef ds:uri="http://schemas.microsoft.com/edu/athena"/>
  </ds:schemaRefs>
</ds:datastoreItem>
</file>

<file path=customXml/itemProps2.xml><?xml version="1.0" encoding="utf-8"?>
<ds:datastoreItem xmlns:ds="http://schemas.openxmlformats.org/officeDocument/2006/customXml" ds:itemID="{572C468B-5422-450B-AFE0-FB3E4F194523}">
  <ds:schemaRefs>
    <ds:schemaRef ds:uri="http://schemas.microsoft.com/edu/athena"/>
  </ds:schemaRefs>
</ds:datastoreItem>
</file>

<file path=customXml/itemProps20.xml><?xml version="1.0" encoding="utf-8"?>
<ds:datastoreItem xmlns:ds="http://schemas.openxmlformats.org/officeDocument/2006/customXml" ds:itemID="{8B414308-59C2-4690-8A1E-2857FBB6C0F6}">
  <ds:schemaRefs>
    <ds:schemaRef ds:uri="http://schemas.microsoft.com/edu/athena"/>
  </ds:schemaRefs>
</ds:datastoreItem>
</file>

<file path=customXml/itemProps21.xml><?xml version="1.0" encoding="utf-8"?>
<ds:datastoreItem xmlns:ds="http://schemas.openxmlformats.org/officeDocument/2006/customXml" ds:itemID="{120D28A4-1FE4-4E50-B95B-036A6D855277}">
  <ds:schemaRefs>
    <ds:schemaRef ds:uri="http://schemas.microsoft.com/edu/athena"/>
  </ds:schemaRefs>
</ds:datastoreItem>
</file>

<file path=customXml/itemProps22.xml><?xml version="1.0" encoding="utf-8"?>
<ds:datastoreItem xmlns:ds="http://schemas.openxmlformats.org/officeDocument/2006/customXml" ds:itemID="{747F5C68-7689-4482-BEA6-4C22E7890119}">
  <ds:schemaRefs>
    <ds:schemaRef ds:uri="http://schemas.microsoft.com/edu/athena"/>
  </ds:schemaRefs>
</ds:datastoreItem>
</file>

<file path=customXml/itemProps23.xml><?xml version="1.0" encoding="utf-8"?>
<ds:datastoreItem xmlns:ds="http://schemas.openxmlformats.org/officeDocument/2006/customXml" ds:itemID="{EAB4B09E-09A9-4F79-9FD1-9D75499E5C28}">
  <ds:schemaRefs>
    <ds:schemaRef ds:uri="http://schemas.microsoft.com/edu/athena"/>
  </ds:schemaRefs>
</ds:datastoreItem>
</file>

<file path=customXml/itemProps3.xml><?xml version="1.0" encoding="utf-8"?>
<ds:datastoreItem xmlns:ds="http://schemas.openxmlformats.org/officeDocument/2006/customXml" ds:itemID="{741B25FC-9329-43FC-8D18-5285CA19256F}">
  <ds:schemaRefs>
    <ds:schemaRef ds:uri="http://schemas.microsoft.com/edu/athena"/>
  </ds:schemaRefs>
</ds:datastoreItem>
</file>

<file path=customXml/itemProps4.xml><?xml version="1.0" encoding="utf-8"?>
<ds:datastoreItem xmlns:ds="http://schemas.openxmlformats.org/officeDocument/2006/customXml" ds:itemID="{0ED08A96-CF92-4907-AD42-D40FCB147379}">
  <ds:schemaRefs>
    <ds:schemaRef ds:uri="http://schemas.microsoft.com/edu/athena"/>
  </ds:schemaRefs>
</ds:datastoreItem>
</file>

<file path=customXml/itemProps5.xml><?xml version="1.0" encoding="utf-8"?>
<ds:datastoreItem xmlns:ds="http://schemas.openxmlformats.org/officeDocument/2006/customXml" ds:itemID="{6FD4373A-DE6B-420F-BB27-E1A65A281146}">
  <ds:schemaRefs>
    <ds:schemaRef ds:uri="http://schemas.microsoft.com/edu/athena"/>
  </ds:schemaRefs>
</ds:datastoreItem>
</file>

<file path=customXml/itemProps6.xml><?xml version="1.0" encoding="utf-8"?>
<ds:datastoreItem xmlns:ds="http://schemas.openxmlformats.org/officeDocument/2006/customXml" ds:itemID="{7DA15F06-8BA1-4351-BDB1-5307D32C2EF4}">
  <ds:schemaRefs>
    <ds:schemaRef ds:uri="http://schemas.microsoft.com/edu/athena"/>
  </ds:schemaRefs>
</ds:datastoreItem>
</file>

<file path=customXml/itemProps7.xml><?xml version="1.0" encoding="utf-8"?>
<ds:datastoreItem xmlns:ds="http://schemas.openxmlformats.org/officeDocument/2006/customXml" ds:itemID="{2C670765-D926-47A3-A21B-7E3F2E2B12CB}">
  <ds:schemaRefs>
    <ds:schemaRef ds:uri="http://schemas.microsoft.com/edu/athena"/>
  </ds:schemaRefs>
</ds:datastoreItem>
</file>

<file path=customXml/itemProps8.xml><?xml version="1.0" encoding="utf-8"?>
<ds:datastoreItem xmlns:ds="http://schemas.openxmlformats.org/officeDocument/2006/customXml" ds:itemID="{A3526D6D-F80B-4502-96A4-3BD727580FC7}">
  <ds:schemaRefs>
    <ds:schemaRef ds:uri="http://schemas.microsoft.com/edu/athena"/>
  </ds:schemaRefs>
</ds:datastoreItem>
</file>

<file path=customXml/itemProps9.xml><?xml version="1.0" encoding="utf-8"?>
<ds:datastoreItem xmlns:ds="http://schemas.openxmlformats.org/officeDocument/2006/customXml" ds:itemID="{F6A856EE-A336-434B-856E-F0676EFE5BA8}">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3235</TotalTime>
  <Pages>0</Pages>
  <Words>2156</Words>
  <Characters>0</Characters>
  <Application>Microsoft Office PowerPoint</Application>
  <PresentationFormat>On-screen Show (4:3)</PresentationFormat>
  <Lines>0</Lines>
  <Paragraphs>386</Paragraphs>
  <Slides>41</Slides>
  <Notes>36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Century Schoolbook</vt:lpstr>
      <vt:lpstr>Gill Sans</vt:lpstr>
      <vt:lpstr>Lucida Grande</vt:lpstr>
      <vt:lpstr>Wingdings 2</vt:lpstr>
      <vt:lpstr>Wingdings 3</vt:lpstr>
      <vt:lpstr>ヒラギノ角ゴ ProN W3</vt:lpstr>
      <vt:lpstr>View</vt:lpstr>
      <vt:lpstr>PowerPoint Presentation</vt:lpstr>
      <vt:lpstr>Objectives</vt:lpstr>
      <vt:lpstr>PowerPoint Presentation</vt:lpstr>
      <vt:lpstr>Neck </vt:lpstr>
      <vt:lpstr>Chest</vt:lpstr>
      <vt:lpstr>Clinical Indications</vt:lpstr>
      <vt:lpstr>Preparing the Patient</vt:lpstr>
      <vt:lpstr>Abdomen and Pelvis Positioning</vt:lpstr>
      <vt:lpstr>Routine</vt:lpstr>
      <vt:lpstr>Abdomen/Pelvis</vt:lpstr>
      <vt:lpstr>Abdomen/Pelvis</vt:lpstr>
      <vt:lpstr>Abdomen/Pelvis</vt:lpstr>
      <vt:lpstr>Abdomen/Pelvis</vt:lpstr>
      <vt:lpstr>Post scan </vt:lpstr>
      <vt:lpstr>Liver</vt:lpstr>
      <vt:lpstr>Splenic Rupture</vt:lpstr>
      <vt:lpstr>Small Bowel Obstruction</vt:lpstr>
      <vt:lpstr>Appendicitis</vt:lpstr>
      <vt:lpstr>PowerPoint Presentation</vt:lpstr>
      <vt:lpstr>Acute Pancreatitis</vt:lpstr>
      <vt:lpstr>Renal Pelvis</vt:lpstr>
      <vt:lpstr>Renal Mass</vt:lpstr>
      <vt:lpstr>Adrenal Mass</vt:lpstr>
      <vt:lpstr>Imaging of the Pelvis</vt:lpstr>
      <vt:lpstr>CT Fluoroscopy</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lpstr>Test your knowledge?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Cheryl DuBose</dc:creator>
  <cp:lastModifiedBy>Harper, Robyn</cp:lastModifiedBy>
  <cp:revision>63</cp:revision>
  <cp:lastPrinted>2016-12-11T12:31:51Z</cp:lastPrinted>
  <dcterms:modified xsi:type="dcterms:W3CDTF">2019-02-12T15:17:09Z</dcterms:modified>
</cp:coreProperties>
</file>