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tags/tag23.xml" ContentType="application/vnd.openxmlformats-officedocument.presentationml.tag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4" r:id="rId37"/>
  </p:sldMasterIdLst>
  <p:notesMasterIdLst>
    <p:notesMasterId r:id="rId94"/>
  </p:notesMasterIdLst>
  <p:handoutMasterIdLst>
    <p:handoutMasterId r:id="rId95"/>
  </p:handoutMasterIdLst>
  <p:sldIdLst>
    <p:sldId id="256" r:id="rId38"/>
    <p:sldId id="311" r:id="rId39"/>
    <p:sldId id="310" r:id="rId40"/>
    <p:sldId id="390" r:id="rId41"/>
    <p:sldId id="391" r:id="rId42"/>
    <p:sldId id="362" r:id="rId43"/>
    <p:sldId id="257" r:id="rId44"/>
    <p:sldId id="342" r:id="rId45"/>
    <p:sldId id="343" r:id="rId46"/>
    <p:sldId id="344" r:id="rId47"/>
    <p:sldId id="345" r:id="rId48"/>
    <p:sldId id="280" r:id="rId49"/>
    <p:sldId id="281" r:id="rId50"/>
    <p:sldId id="282" r:id="rId51"/>
    <p:sldId id="284" r:id="rId52"/>
    <p:sldId id="283" r:id="rId53"/>
    <p:sldId id="285" r:id="rId54"/>
    <p:sldId id="286" r:id="rId55"/>
    <p:sldId id="287" r:id="rId56"/>
    <p:sldId id="352" r:id="rId57"/>
    <p:sldId id="355" r:id="rId58"/>
    <p:sldId id="288" r:id="rId59"/>
    <p:sldId id="353" r:id="rId60"/>
    <p:sldId id="354" r:id="rId61"/>
    <p:sldId id="356" r:id="rId62"/>
    <p:sldId id="357" r:id="rId63"/>
    <p:sldId id="392" r:id="rId64"/>
    <p:sldId id="291" r:id="rId65"/>
    <p:sldId id="404" r:id="rId66"/>
    <p:sldId id="405" r:id="rId67"/>
    <p:sldId id="406" r:id="rId68"/>
    <p:sldId id="407" r:id="rId69"/>
    <p:sldId id="408" r:id="rId70"/>
    <p:sldId id="393" r:id="rId71"/>
    <p:sldId id="308" r:id="rId72"/>
    <p:sldId id="289" r:id="rId73"/>
    <p:sldId id="394" r:id="rId74"/>
    <p:sldId id="395" r:id="rId75"/>
    <p:sldId id="396" r:id="rId76"/>
    <p:sldId id="397" r:id="rId77"/>
    <p:sldId id="398" r:id="rId78"/>
    <p:sldId id="399" r:id="rId79"/>
    <p:sldId id="400" r:id="rId80"/>
    <p:sldId id="401" r:id="rId81"/>
    <p:sldId id="402" r:id="rId82"/>
    <p:sldId id="403" r:id="rId83"/>
    <p:sldId id="328" r:id="rId84"/>
    <p:sldId id="329" r:id="rId85"/>
    <p:sldId id="330" r:id="rId86"/>
    <p:sldId id="331" r:id="rId87"/>
    <p:sldId id="332" r:id="rId88"/>
    <p:sldId id="333" r:id="rId89"/>
    <p:sldId id="334" r:id="rId90"/>
    <p:sldId id="335" r:id="rId91"/>
    <p:sldId id="336" r:id="rId92"/>
    <p:sldId id="337" r:id="rId93"/>
  </p:sldIdLst>
  <p:sldSz cx="9144000" cy="6858000" type="screen4x3"/>
  <p:notesSz cx="6858000" cy="9296400"/>
  <p:defaultTextStyle>
    <a:defPPr>
      <a:defRPr lang="en-US"/>
    </a:defPPr>
    <a:lvl1pPr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947" autoAdjust="0"/>
    <p:restoredTop sz="93515" autoAdjust="0"/>
  </p:normalViewPr>
  <p:slideViewPr>
    <p:cSldViewPr>
      <p:cViewPr varScale="1">
        <p:scale>
          <a:sx n="84" d="100"/>
          <a:sy n="84" d="100"/>
        </p:scale>
        <p:origin x="96" y="4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slide" Target="slides/slide39.xml"/><Relationship Id="rId84" Type="http://schemas.openxmlformats.org/officeDocument/2006/relationships/slide" Target="slides/slide47.xml"/><Relationship Id="rId89" Type="http://schemas.openxmlformats.org/officeDocument/2006/relationships/slide" Target="slides/slide52.xml"/><Relationship Id="rId97"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1.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slide" Target="slides/slide50.xml"/><Relationship Id="rId5" Type="http://schemas.openxmlformats.org/officeDocument/2006/relationships/customXml" Target="../customXml/item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slide" Target="slides/slide53.xml"/><Relationship Id="rId95" Type="http://schemas.openxmlformats.org/officeDocument/2006/relationships/handoutMaster" Target="handoutMasters/handoutMaster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slide" Target="slides/slide48.xml"/><Relationship Id="rId93" Type="http://schemas.openxmlformats.org/officeDocument/2006/relationships/slide" Target="slides/slide56.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customXml" Target="../customXml/item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5130D1A-F965-4728-9DAB-CE8A5F029A1D}" type="datetimeFigureOut">
              <a:rPr lang="en-US" smtClean="0"/>
              <a:t>2/12/2019</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A7465A9E-3C1B-4BF1-A89E-1E18DC04C34B}" type="slidenum">
              <a:rPr lang="en-US" smtClean="0"/>
              <a:t>‹#›</a:t>
            </a:fld>
            <a:endParaRPr lang="en-US"/>
          </a:p>
        </p:txBody>
      </p:sp>
    </p:spTree>
    <p:extLst>
      <p:ext uri="{BB962C8B-B14F-4D97-AF65-F5344CB8AC3E}">
        <p14:creationId xmlns:p14="http://schemas.microsoft.com/office/powerpoint/2010/main" val="3995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eaLnBrk="1" hangingPunct="1">
              <a:defRPr sz="1200"/>
            </a:lvl1pPr>
          </a:lstStyle>
          <a:p>
            <a:pPr>
              <a:defRPr/>
            </a:pPr>
            <a:fld id="{0C127DB7-F9CD-4B9A-B4F9-FFB3F9D4193A}" type="datetimeFigureOut">
              <a:rPr lang="en-US"/>
              <a:pPr>
                <a:defRPr/>
              </a:pPr>
              <a:t>2/12/2019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a:lvl1pPr>
          </a:lstStyle>
          <a:p>
            <a:pPr>
              <a:defRPr/>
            </a:pPr>
            <a:fld id="{08D57394-4273-4E82-AEBA-A973B4A63AC0}" type="slidenum">
              <a:rPr lang="en-US" altLang="en-US"/>
              <a:pPr>
                <a:defRPr/>
              </a:pPr>
              <a:t>‹#›</a:t>
            </a:fld>
            <a:endParaRPr lang="en-US" altLang="en-US"/>
          </a:p>
        </p:txBody>
      </p:sp>
    </p:spTree>
    <p:extLst>
      <p:ext uri="{BB962C8B-B14F-4D97-AF65-F5344CB8AC3E}">
        <p14:creationId xmlns:p14="http://schemas.microsoft.com/office/powerpoint/2010/main" val="2963196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6816C037-994A-45BB-AE64-6DBAE0D5A54D}" type="slidenum">
              <a:rPr lang="en-US" altLang="en-US" smtClean="0"/>
              <a:pPr/>
              <a:t>1</a:t>
            </a:fld>
            <a:endParaRPr lang="en-US" altLang="en-US" smtClean="0"/>
          </a:p>
        </p:txBody>
      </p:sp>
    </p:spTree>
    <p:extLst>
      <p:ext uri="{BB962C8B-B14F-4D97-AF65-F5344CB8AC3E}">
        <p14:creationId xmlns:p14="http://schemas.microsoft.com/office/powerpoint/2010/main" val="413041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Standard algorithm</a:t>
            </a:r>
          </a:p>
          <a:p>
            <a:r>
              <a:rPr lang="en-US" baseline="0" dirty="0" smtClean="0"/>
              <a:t>Visualization of sharp or bony detail.  WW 2000-2500; WL 200-300</a:t>
            </a:r>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10</a:t>
            </a:fld>
            <a:endParaRPr lang="en-US" altLang="en-US"/>
          </a:p>
        </p:txBody>
      </p:sp>
    </p:spTree>
    <p:extLst>
      <p:ext uri="{BB962C8B-B14F-4D97-AF65-F5344CB8AC3E}">
        <p14:creationId xmlns:p14="http://schemas.microsoft.com/office/powerpoint/2010/main" val="2846402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 vs. post</a:t>
            </a:r>
          </a:p>
          <a:p>
            <a:r>
              <a:rPr lang="en-US" baseline="0" dirty="0" smtClean="0"/>
              <a:t>Slower flow rates-ask about institutional protocols</a:t>
            </a:r>
          </a:p>
          <a:p>
            <a:r>
              <a:rPr lang="en-US" baseline="0" dirty="0" smtClean="0"/>
              <a:t>Institutional protocol. </a:t>
            </a:r>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11</a:t>
            </a:fld>
            <a:endParaRPr lang="en-US" altLang="en-US"/>
          </a:p>
        </p:txBody>
      </p:sp>
    </p:spTree>
    <p:extLst>
      <p:ext uri="{BB962C8B-B14F-4D97-AF65-F5344CB8AC3E}">
        <p14:creationId xmlns:p14="http://schemas.microsoft.com/office/powerpoint/2010/main" val="401200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Cerebral infarction-loss of adequate blood supply to a portion of the brain. May be difficult to see in early of the infarcted tissue. As the infarct matures, it becomes more obvious and better defined. B/c of the increased water content of the infarcted tissue the density is decreased. </a:t>
            </a:r>
          </a:p>
          <a:p>
            <a:endParaRPr lang="en-US" altLang="en-US" dirty="0" smtClean="0"/>
          </a:p>
          <a:p>
            <a:r>
              <a:rPr lang="en-US" altLang="en-US" dirty="0" smtClean="0"/>
              <a:t>Hemorrhage-brain substance can occur spontaneously either because of an underlying vascular anomaly, tumor or AVM, or because the patient’s hypertension has weakened the walls of the capillary vessels. Can occur in the subarachnoid space resulting in bloody CSF or between the brain and its meninges. Acutely </a:t>
            </a:r>
            <a:r>
              <a:rPr lang="en-US" altLang="en-US" dirty="0" err="1" smtClean="0"/>
              <a:t>extravasated</a:t>
            </a:r>
            <a:r>
              <a:rPr lang="en-US" altLang="en-US" dirty="0" smtClean="0"/>
              <a:t> blood is of increased density and is white. The degree of mass effect caused by the hematoma is reflected in the amount of brainstem compression from the shift of the midline structures. The effects of the patient’s level of consciousness is measured by the </a:t>
            </a:r>
            <a:r>
              <a:rPr lang="en-US" altLang="en-US" dirty="0" err="1" smtClean="0"/>
              <a:t>glascow</a:t>
            </a:r>
            <a:r>
              <a:rPr lang="en-US" altLang="en-US" dirty="0" smtClean="0"/>
              <a:t> coma scale. Delay in scanning</a:t>
            </a:r>
            <a:r>
              <a:rPr lang="en-US" altLang="en-US" baseline="0" dirty="0" smtClean="0"/>
              <a:t> should be avoided, patients LOC can change within 5 mins. </a:t>
            </a:r>
            <a:endParaRPr lang="en-US" altLang="en-US" dirty="0" smtClean="0"/>
          </a:p>
          <a:p>
            <a:r>
              <a:rPr lang="en-US" altLang="en-US" dirty="0" smtClean="0"/>
              <a:t>                   </a:t>
            </a:r>
          </a:p>
          <a:p>
            <a:r>
              <a:rPr lang="en-US" altLang="en-US" dirty="0" smtClean="0"/>
              <a:t> Hematomas evolve in density over time becoming less and less dense and finally approach CSF in density. </a:t>
            </a:r>
          </a:p>
          <a:p>
            <a:endParaRPr lang="en-US" altLang="en-US" dirty="0" smtClean="0"/>
          </a:p>
          <a:p>
            <a:r>
              <a:rPr lang="en-US" altLang="en-US" dirty="0" smtClean="0"/>
              <a:t>Trauma-If</a:t>
            </a:r>
            <a:r>
              <a:rPr lang="en-US" altLang="en-US" baseline="0" dirty="0" smtClean="0"/>
              <a:t> a trauma is suspected, CT provides rapid information about contusions (brain bruise) and hematomas (blood clot) in the brain and in the spaces between skull and brain. Facial fractures are easily seen. Measure depth of depressed bone fragments can be measured. Also, results of corrective surgery and the location of metallic hardware in face, as well as the degree of healing callus, good for follow up examinations. </a:t>
            </a:r>
            <a:endParaRPr lang="en-US" altLang="en-US" dirty="0" smtClean="0"/>
          </a:p>
          <a:p>
            <a:endParaRPr lang="en-US" altLang="en-US" dirty="0" smtClean="0"/>
          </a:p>
          <a:p>
            <a:r>
              <a:rPr lang="en-US" altLang="en-US" dirty="0" smtClean="0"/>
              <a:t>Aneurysm-Bulging or pouch like abnormality of a blood vessel</a:t>
            </a:r>
          </a:p>
          <a:p>
            <a:endParaRPr lang="en-US" altLang="en-US" dirty="0" smtClean="0"/>
          </a:p>
          <a:p>
            <a:r>
              <a:rPr lang="en-US" altLang="en-US" dirty="0" smtClean="0"/>
              <a:t>Infection- meningitis or encephalitis, useful to analyze the CSF for the presence or cells and various compounds, such as </a:t>
            </a:r>
            <a:r>
              <a:rPr lang="en-US" altLang="en-US" dirty="0" err="1" smtClean="0"/>
              <a:t>gluclose</a:t>
            </a:r>
            <a:r>
              <a:rPr lang="en-US" altLang="en-US" dirty="0" smtClean="0"/>
              <a:t>, </a:t>
            </a:r>
            <a:r>
              <a:rPr lang="en-US" altLang="en-US" dirty="0" err="1" smtClean="0"/>
              <a:t>protiens</a:t>
            </a:r>
            <a:r>
              <a:rPr lang="en-US" altLang="en-US" dirty="0" smtClean="0"/>
              <a:t>, antibodies, and bacterial and viruses.  Brain atrophy can result in large ventricles and must be distinguished from hydrocephalus. LP can only be</a:t>
            </a:r>
            <a:r>
              <a:rPr lang="en-US" altLang="en-US" baseline="0" dirty="0" smtClean="0"/>
              <a:t> preformed if the possibility of an intracranial mass is ruled out. </a:t>
            </a:r>
            <a:endParaRPr lang="en-US" altLang="en-US" dirty="0" smtClean="0"/>
          </a:p>
          <a:p>
            <a:endParaRPr lang="en-US" altLang="en-US" dirty="0" smtClean="0"/>
          </a:p>
          <a:p>
            <a:r>
              <a:rPr lang="en-US" altLang="en-US" dirty="0" smtClean="0"/>
              <a:t>Tumors-most common form of tumor is a metastasis. They are most often multiple. Common primary brain tumors are meningioma and glioblastoma </a:t>
            </a:r>
            <a:r>
              <a:rPr lang="en-US" altLang="en-US" dirty="0" err="1" smtClean="0"/>
              <a:t>multifrome</a:t>
            </a:r>
            <a:r>
              <a:rPr lang="en-US" altLang="en-US" dirty="0" smtClean="0"/>
              <a:t> (GMB). Their location and pattern of enhancement is used to predict their pattern of enhancement and to predict if they can be surgically removed. Stereotaxic procedures by various methods are commonplace in neurosurgery. They are used to accurately localize the lesion before the biopsy.  Preoperative</a:t>
            </a:r>
            <a:r>
              <a:rPr lang="en-US" altLang="en-US" baseline="0" dirty="0" smtClean="0"/>
              <a:t> studies can be obtained with </a:t>
            </a:r>
            <a:r>
              <a:rPr lang="en-US" altLang="en-US" baseline="0" dirty="0" err="1" smtClean="0"/>
              <a:t>fidual</a:t>
            </a:r>
            <a:r>
              <a:rPr lang="en-US" altLang="en-US" baseline="0" dirty="0" smtClean="0"/>
              <a:t> markers applied to the scalp or with the head in a stereotaxic frame.  Different attachments are available on older systems. Newer systems are frameless, using combination of computer programs to superimpose the images and correlate them to the patient’s anatomy. </a:t>
            </a:r>
            <a:endParaRPr lang="en-US" altLang="en-US" dirty="0" smtClean="0"/>
          </a:p>
          <a:p>
            <a:endParaRPr lang="en-US" altLang="en-US" dirty="0" smtClean="0"/>
          </a:p>
          <a:p>
            <a:r>
              <a:rPr lang="en-US" altLang="en-US" dirty="0" smtClean="0"/>
              <a:t>Congenital brain abnormalities- diagnosed in childhood, seizure disorders (localized arrested brain development). Some abnormalities</a:t>
            </a:r>
            <a:r>
              <a:rPr lang="en-US" altLang="en-US" baseline="0" dirty="0" smtClean="0"/>
              <a:t> remain asymptomatic, found by accident </a:t>
            </a:r>
            <a:endParaRPr lang="en-US" altLang="en-US" dirty="0" smtClean="0"/>
          </a:p>
          <a:p>
            <a:endParaRPr lang="en-US" altLang="en-US" dirty="0" smtClean="0"/>
          </a:p>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039E7F30-0E7F-4A4F-9893-A1E9DA2E9CC7}" type="slidenum">
              <a:rPr lang="en-US" altLang="en-US" smtClean="0"/>
              <a:pPr/>
              <a:t>12</a:t>
            </a:fld>
            <a:endParaRPr lang="en-US" altLang="en-US" smtClean="0"/>
          </a:p>
        </p:txBody>
      </p:sp>
    </p:spTree>
    <p:extLst>
      <p:ext uri="{BB962C8B-B14F-4D97-AF65-F5344CB8AC3E}">
        <p14:creationId xmlns:p14="http://schemas.microsoft.com/office/powerpoint/2010/main" val="250532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7AE30BC2-5B0C-46BA-A094-85FB62A75FBF}" type="slidenum">
              <a:rPr lang="en-US" altLang="en-US" smtClean="0"/>
              <a:pPr/>
              <a:t>13</a:t>
            </a:fld>
            <a:endParaRPr lang="en-US" altLang="en-US" smtClean="0"/>
          </a:p>
        </p:txBody>
      </p:sp>
    </p:spTree>
    <p:extLst>
      <p:ext uri="{BB962C8B-B14F-4D97-AF65-F5344CB8AC3E}">
        <p14:creationId xmlns:p14="http://schemas.microsoft.com/office/powerpoint/2010/main" val="264954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14</a:t>
            </a:fld>
            <a:endParaRPr lang="en-US" altLang="en-US"/>
          </a:p>
        </p:txBody>
      </p:sp>
    </p:spTree>
    <p:extLst>
      <p:ext uri="{BB962C8B-B14F-4D97-AF65-F5344CB8AC3E}">
        <p14:creationId xmlns:p14="http://schemas.microsoft.com/office/powerpoint/2010/main" val="221976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15</a:t>
            </a:fld>
            <a:endParaRPr lang="en-US" altLang="en-US"/>
          </a:p>
        </p:txBody>
      </p:sp>
    </p:spTree>
    <p:extLst>
      <p:ext uri="{BB962C8B-B14F-4D97-AF65-F5344CB8AC3E}">
        <p14:creationId xmlns:p14="http://schemas.microsoft.com/office/powerpoint/2010/main" val="307609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Sinus or sinusitis- sinus anatomy shows many variations important to the ear, nose, and throat surgeon. Complications such as entering the brain or orbit inadvertently, sinus surgery is often performed with direct correlation with CT images, a procedure known as functional endoscopic sinus surgery, FESS. </a:t>
            </a:r>
          </a:p>
          <a:p>
            <a:endParaRPr lang="en-US" altLang="en-US" dirty="0" smtClean="0"/>
          </a:p>
          <a:p>
            <a:r>
              <a:rPr lang="en-US" altLang="en-US" dirty="0" smtClean="0"/>
              <a:t>Mandible-curved bone is hard to assess with conventional x-ray, but can be easily evaluated with CT and then reformatted with 3-D</a:t>
            </a:r>
          </a:p>
          <a:p>
            <a:endParaRPr lang="en-US" altLang="en-US" dirty="0" smtClean="0"/>
          </a:p>
          <a:p>
            <a:r>
              <a:rPr lang="en-US" altLang="en-US" dirty="0" smtClean="0"/>
              <a:t>Orbits- CT scans in 2 planes (axial and coronal) because of the pyramidal shape of the bony orbit. Intra orbital fat delineates the optic nerve, </a:t>
            </a:r>
            <a:r>
              <a:rPr lang="en-US" altLang="en-US" dirty="0" err="1" smtClean="0"/>
              <a:t>extaocular</a:t>
            </a:r>
            <a:r>
              <a:rPr lang="en-US" altLang="en-US" dirty="0" smtClean="0"/>
              <a:t> muscles, and superior  ophthalmic veins. CT can accurately localize foreign bodies, orbital mass lesions, and identify the cause of displacement of the globe. While</a:t>
            </a:r>
            <a:r>
              <a:rPr lang="en-US" altLang="en-US" baseline="0" dirty="0" smtClean="0"/>
              <a:t> metal is radiopaque it can be seen very easily, however wood is not radiopaque foreign body and sometimes mimics air, reformatting in a bone window will be very important. Very good at visualizing orbital mass lesions and can help to identify the cause of proptosis-displacement of the globe.</a:t>
            </a:r>
            <a:endParaRPr lang="en-US" altLang="en-US" dirty="0" smtClean="0"/>
          </a:p>
          <a:p>
            <a:endParaRPr lang="en-US" altLang="en-US" dirty="0" smtClean="0"/>
          </a:p>
          <a:p>
            <a:r>
              <a:rPr lang="en-US" altLang="en-US" dirty="0" smtClean="0"/>
              <a:t>2D and 3D reconstructions and reformats can help to identify fractures that may be missed on conventional x-ray and help surgeons to reconstruct facial structures. </a:t>
            </a:r>
          </a:p>
          <a:p>
            <a:endParaRPr lang="en-US" altLang="en-US" dirty="0" smtClean="0"/>
          </a:p>
          <a:p>
            <a:r>
              <a:rPr lang="en-US" altLang="en-US" dirty="0" smtClean="0"/>
              <a:t>Pituitary and IAC’s-</a:t>
            </a:r>
            <a:r>
              <a:rPr lang="en-US" altLang="en-US" dirty="0" err="1" smtClean="0"/>
              <a:t>microadenoma</a:t>
            </a:r>
            <a:r>
              <a:rPr lang="en-US" altLang="en-US" dirty="0" smtClean="0"/>
              <a:t> which can cause endocrine problems and masses in the inner ear which can cause hearing loss.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A49140D5-4DC8-492C-A9C7-EF157FCFA2F9}" type="slidenum">
              <a:rPr lang="en-US" altLang="en-US" smtClean="0"/>
              <a:pPr/>
              <a:t>16</a:t>
            </a:fld>
            <a:endParaRPr lang="en-US" altLang="en-US" smtClean="0"/>
          </a:p>
        </p:txBody>
      </p:sp>
    </p:spTree>
    <p:extLst>
      <p:ext uri="{BB962C8B-B14F-4D97-AF65-F5344CB8AC3E}">
        <p14:creationId xmlns:p14="http://schemas.microsoft.com/office/powerpoint/2010/main" val="141204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17</a:t>
            </a:fld>
            <a:endParaRPr lang="en-US" altLang="en-US"/>
          </a:p>
        </p:txBody>
      </p:sp>
    </p:spTree>
    <p:extLst>
      <p:ext uri="{BB962C8B-B14F-4D97-AF65-F5344CB8AC3E}">
        <p14:creationId xmlns:p14="http://schemas.microsoft.com/office/powerpoint/2010/main" val="93299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18</a:t>
            </a:fld>
            <a:endParaRPr lang="en-US" altLang="en-US"/>
          </a:p>
        </p:txBody>
      </p:sp>
    </p:spTree>
    <p:extLst>
      <p:ext uri="{BB962C8B-B14F-4D97-AF65-F5344CB8AC3E}">
        <p14:creationId xmlns:p14="http://schemas.microsoft.com/office/powerpoint/2010/main" val="58792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19</a:t>
            </a:fld>
            <a:endParaRPr lang="en-US" altLang="en-US"/>
          </a:p>
        </p:txBody>
      </p:sp>
    </p:spTree>
    <p:extLst>
      <p:ext uri="{BB962C8B-B14F-4D97-AF65-F5344CB8AC3E}">
        <p14:creationId xmlns:p14="http://schemas.microsoft.com/office/powerpoint/2010/main" val="369082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a:t>
            </a:fld>
            <a:endParaRPr lang="en-US" altLang="en-US"/>
          </a:p>
        </p:txBody>
      </p:sp>
    </p:spTree>
    <p:extLst>
      <p:ext uri="{BB962C8B-B14F-4D97-AF65-F5344CB8AC3E}">
        <p14:creationId xmlns:p14="http://schemas.microsoft.com/office/powerpoint/2010/main" val="2990851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CT has replaced conventional films for trauma due to the sensitivity of identifying fractures that might be obscured on conventional radiography. It is also easier and quicker for the patient. Contrast can also be given to the patient to identify injuries to the carotid and vertebral arteries that may result in dissection. Can also show some herniation or spinal compression. Overlap of structures</a:t>
            </a:r>
            <a:r>
              <a:rPr lang="en-US" altLang="en-US" baseline="0" dirty="0" smtClean="0"/>
              <a:t> with in the cervical region because of conditions affecting the vessels, the bones, and the soft tissues are often found when one type of cervical exam is preformed, most evident study is a CTA covering the neck. In addition to bone and vessels, abnormalities of the thyroid gland, the salivary glands, lymph nodes, and neck muscles. </a:t>
            </a:r>
          </a:p>
          <a:p>
            <a:endParaRPr lang="en-US" altLang="en-US" baseline="0" dirty="0" smtClean="0"/>
          </a:p>
          <a:p>
            <a:r>
              <a:rPr lang="en-US" altLang="en-US" baseline="0" dirty="0" smtClean="0"/>
              <a:t>Trauma- carotid and vertebral artery dissection or occlusion during violent neck motion that caused a spinal fracture or dislocation. </a:t>
            </a:r>
          </a:p>
          <a:p>
            <a:endParaRPr lang="en-US" altLang="en-US" baseline="0" dirty="0" smtClean="0"/>
          </a:p>
          <a:p>
            <a:r>
              <a:rPr lang="en-US" altLang="en-US" baseline="0" dirty="0" smtClean="0"/>
              <a:t>Usually older patients with carotid stenosis caused by arteriosclerosis. </a:t>
            </a:r>
          </a:p>
          <a:p>
            <a:r>
              <a:rPr lang="en-US" altLang="en-US" baseline="0" dirty="0" smtClean="0"/>
              <a:t/>
            </a:r>
            <a:br>
              <a:rPr lang="en-US" altLang="en-US" baseline="0" dirty="0" smtClean="0"/>
            </a:br>
            <a:r>
              <a:rPr lang="en-US" altLang="en-US" baseline="0" dirty="0" smtClean="0"/>
              <a:t>Incidental findings</a:t>
            </a:r>
            <a:endParaRPr lang="en-US" altLang="en-US" dirty="0" smtClean="0"/>
          </a:p>
          <a:p>
            <a:endParaRPr lang="en-US" altLang="en-US" dirty="0" smtClean="0"/>
          </a:p>
          <a:p>
            <a:r>
              <a:rPr lang="en-US" altLang="en-US" dirty="0" smtClean="0"/>
              <a:t>Masses-can occur along chains of lymph nodes (</a:t>
            </a:r>
            <a:r>
              <a:rPr lang="en-US" altLang="en-US" dirty="0" err="1" smtClean="0"/>
              <a:t>hodgkins</a:t>
            </a:r>
            <a:r>
              <a:rPr lang="en-US" altLang="en-US" dirty="0" smtClean="0"/>
              <a:t> lymphoma), tumors can arise from the salivary glands, nasopharynx, tongue, and floor of mouth or metastases to the neck nodes. Other tumors that can be can be would be a goiter or enlargement of the thyroid gland. </a:t>
            </a:r>
          </a:p>
          <a:p>
            <a:endParaRPr lang="en-US" altLang="en-US" dirty="0" smtClean="0"/>
          </a:p>
          <a:p>
            <a:r>
              <a:rPr lang="en-US" altLang="en-US" dirty="0" smtClean="0"/>
              <a:t>Infections such as diskitis or osteomyelitis at any level of the spine. They can also spread to the epidural space that can result in spinal compression and paralysis. </a:t>
            </a:r>
          </a:p>
          <a:p>
            <a:r>
              <a:rPr lang="en-US" altLang="en-US" dirty="0" smtClean="0"/>
              <a:t>Tumors</a:t>
            </a:r>
            <a:r>
              <a:rPr lang="en-US" altLang="en-US" baseline="0" dirty="0" smtClean="0"/>
              <a:t> affecting the spine or spinal cord can originate as primary tumors or metastasize from other sites to bone or soft tissue, affecting the vertebral bodies, pedicles, laminae, and facet joints. Treatment-bone removal which can result in instability.  Hardware is sometimes surgically inserted, but can fail leading to these individuals have frequent </a:t>
            </a:r>
            <a:r>
              <a:rPr lang="en-US" altLang="en-US" baseline="0" dirty="0" err="1" smtClean="0"/>
              <a:t>followups</a:t>
            </a:r>
            <a:r>
              <a:rPr lang="en-US" altLang="en-US" baseline="0" dirty="0" smtClean="0"/>
              <a:t>. </a:t>
            </a:r>
          </a:p>
          <a:p>
            <a:endParaRPr lang="en-US" altLang="en-US" baseline="0" dirty="0" smtClean="0"/>
          </a:p>
          <a:p>
            <a:r>
              <a:rPr lang="en-US" altLang="en-US" baseline="0" dirty="0" smtClean="0"/>
              <a:t>Instrumentation can also be used to treat atlantoaxial instability caused by arthritis and treating </a:t>
            </a:r>
            <a:r>
              <a:rPr lang="en-US" altLang="en-US" baseline="0" dirty="0" err="1" smtClean="0"/>
              <a:t>scolosis</a:t>
            </a:r>
            <a:r>
              <a:rPr lang="en-US" altLang="en-US" baseline="0" dirty="0" smtClean="0"/>
              <a:t>, spine fractures, spinal stenosis, spondylolisthesis-which requires accurate placement of pedicle screws, hooks, wires, and plates. Accurately </a:t>
            </a:r>
            <a:r>
              <a:rPr lang="en-US" altLang="en-US" baseline="0" dirty="0" err="1" smtClean="0"/>
              <a:t>depicits</a:t>
            </a:r>
            <a:r>
              <a:rPr lang="en-US" altLang="en-US" baseline="0" dirty="0" smtClean="0"/>
              <a:t> the placement of the hardware. The screws can sometimes impinge on a nerve root or </a:t>
            </a:r>
            <a:r>
              <a:rPr lang="en-US" altLang="en-US" baseline="0" dirty="0" err="1" smtClean="0"/>
              <a:t>verterbral</a:t>
            </a:r>
            <a:r>
              <a:rPr lang="en-US" altLang="en-US" baseline="0" dirty="0" smtClean="0"/>
              <a:t> artery and cause neurological deficits or pain. </a:t>
            </a:r>
          </a:p>
          <a:p>
            <a:r>
              <a:rPr lang="en-US" altLang="en-US" baseline="0" dirty="0" smtClean="0"/>
              <a:t/>
            </a:r>
            <a:br>
              <a:rPr lang="en-US" altLang="en-US" baseline="0" dirty="0" smtClean="0"/>
            </a:br>
            <a:r>
              <a:rPr lang="en-US" altLang="en-US" baseline="0" dirty="0" err="1" smtClean="0"/>
              <a:t>Vertebroplasty</a:t>
            </a:r>
            <a:r>
              <a:rPr lang="en-US" altLang="en-US" baseline="0" dirty="0" smtClean="0"/>
              <a:t>. Radiopaque cement can be injected under fluoroscopic control into the spinal compression fractures to reduce pain and in some cases to decrease the kyphosis. </a:t>
            </a:r>
            <a:endParaRPr lang="en-US" altLang="en-US" dirty="0" smtClean="0"/>
          </a:p>
          <a:p>
            <a:endParaRPr lang="en-US" altLang="en-US" dirty="0" smtClean="0"/>
          </a:p>
          <a:p>
            <a:r>
              <a:rPr lang="en-US" altLang="en-US" dirty="0" smtClean="0"/>
              <a:t>Other chronic conditions that can be evaluated in the spine would be arthritis and scoliosis. </a:t>
            </a:r>
          </a:p>
          <a:p>
            <a:endParaRPr lang="en-US" altLang="en-US" dirty="0" smtClean="0"/>
          </a:p>
          <a:p>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9FAA397-5129-423A-A433-C0D503274391}" type="slidenum">
              <a:rPr lang="en-US" altLang="en-US" smtClean="0"/>
              <a:pPr/>
              <a:t>20</a:t>
            </a:fld>
            <a:endParaRPr lang="en-US" altLang="en-US" smtClean="0"/>
          </a:p>
        </p:txBody>
      </p:sp>
    </p:spTree>
    <p:extLst>
      <p:ext uri="{BB962C8B-B14F-4D97-AF65-F5344CB8AC3E}">
        <p14:creationId xmlns:p14="http://schemas.microsoft.com/office/powerpoint/2010/main" val="2820733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spines usually involve</a:t>
            </a:r>
            <a:r>
              <a:rPr lang="en-US" baseline="0" dirty="0" smtClean="0"/>
              <a:t> 2 scouts AP and Lateral</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21</a:t>
            </a:fld>
            <a:endParaRPr lang="en-US" altLang="en-US"/>
          </a:p>
        </p:txBody>
      </p:sp>
    </p:spTree>
    <p:extLst>
      <p:ext uri="{BB962C8B-B14F-4D97-AF65-F5344CB8AC3E}">
        <p14:creationId xmlns:p14="http://schemas.microsoft.com/office/powerpoint/2010/main" val="360699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Using contrast injections CT can extend the length of the vascular tree that can be imaged with one contrast injection.  Speed of image acquisition</a:t>
            </a:r>
            <a:r>
              <a:rPr lang="en-US" altLang="en-US" baseline="0" dirty="0" smtClean="0"/>
              <a:t>, an injector is used to inject the contrast, greater scan lengths are possible with a greater number of simultaneous slices. Artifacts caused over the carotid arteries by metal in the mouth, i.e. dental fillings, caps, and braces cannot be completely eliminated. </a:t>
            </a:r>
          </a:p>
          <a:p>
            <a:endParaRPr lang="en-US" altLang="en-US" dirty="0" smtClean="0"/>
          </a:p>
          <a:p>
            <a:r>
              <a:rPr lang="en-US" altLang="en-US" dirty="0" smtClean="0"/>
              <a:t>CTA can outline the cerebral blood vessels from their origin on the aortic arch to their various intracranial branches. The number of patients being investigated for vascular conditions has multiplied. </a:t>
            </a:r>
          </a:p>
          <a:p>
            <a:endParaRPr lang="en-US" altLang="en-US" dirty="0" smtClean="0"/>
          </a:p>
          <a:p>
            <a:r>
              <a:rPr lang="en-US" altLang="en-US" dirty="0" smtClean="0"/>
              <a:t>Vessels that</a:t>
            </a:r>
            <a:r>
              <a:rPr lang="en-US" altLang="en-US" baseline="0" dirty="0" smtClean="0"/>
              <a:t> supply the brain originate from the aortic arch-</a:t>
            </a:r>
            <a:r>
              <a:rPr lang="en-US" altLang="en-US" dirty="0" smtClean="0"/>
              <a:t> brachiocephalic trunk,  left common carotid (site for stenosis),  left</a:t>
            </a:r>
            <a:r>
              <a:rPr lang="en-US" altLang="en-US" baseline="0" dirty="0" smtClean="0"/>
              <a:t> </a:t>
            </a:r>
            <a:r>
              <a:rPr lang="en-US" altLang="en-US" dirty="0" smtClean="0"/>
              <a:t>subclavian.</a:t>
            </a:r>
            <a:r>
              <a:rPr lang="en-US" altLang="en-US" baseline="0" dirty="0" smtClean="0"/>
              <a:t> The subclavian and the vertebral arteries and the common carotid artery bifurcation (site of most stenosis). The internal carotid arteries , the intracranial arteries (anterior, middle, posterior cerebral, basilar and cerebellar, which are aneurysm sites, very visible. </a:t>
            </a:r>
            <a:r>
              <a:rPr lang="en-US" altLang="en-US" dirty="0" smtClean="0"/>
              <a:t> as well as the vertebral arteries and the vessels that make up the circle of </a:t>
            </a:r>
            <a:r>
              <a:rPr lang="en-US" altLang="en-US" dirty="0" err="1" smtClean="0"/>
              <a:t>willis</a:t>
            </a:r>
            <a:r>
              <a:rPr lang="en-US" altLang="en-US" dirty="0" smtClean="0"/>
              <a:t> (anterior, middle, and posterior cerebral, basilar, and cerebellar) cow for short</a:t>
            </a:r>
          </a:p>
          <a:p>
            <a:endParaRPr lang="en-US" altLang="en-US" dirty="0" smtClean="0"/>
          </a:p>
          <a:p>
            <a:r>
              <a:rPr lang="en-US" altLang="en-US" dirty="0" smtClean="0"/>
              <a:t>There should be a few seconds delay @12-14 on most people between contrast injection and image acquisition of the entire brain. You will also be able to visualize the veins such as </a:t>
            </a:r>
            <a:r>
              <a:rPr lang="en-US" altLang="en-US" dirty="0" err="1" smtClean="0"/>
              <a:t>juglar</a:t>
            </a:r>
            <a:r>
              <a:rPr lang="en-US" altLang="en-US" dirty="0" smtClean="0"/>
              <a:t>, </a:t>
            </a:r>
            <a:r>
              <a:rPr lang="en-US" altLang="en-US" dirty="0" err="1" smtClean="0"/>
              <a:t>dural</a:t>
            </a:r>
            <a:r>
              <a:rPr lang="en-US" altLang="en-US" dirty="0" smtClean="0"/>
              <a:t> </a:t>
            </a:r>
            <a:r>
              <a:rPr lang="en-US" altLang="en-US" dirty="0" err="1" smtClean="0"/>
              <a:t>sinsuses</a:t>
            </a:r>
            <a:r>
              <a:rPr lang="en-US" altLang="en-US" dirty="0" smtClean="0"/>
              <a:t> which can be sites for thrombosis. </a:t>
            </a:r>
          </a:p>
          <a:p>
            <a:r>
              <a:rPr lang="en-US" altLang="en-US" dirty="0" smtClean="0"/>
              <a:t/>
            </a:r>
            <a:br>
              <a:rPr lang="en-US" altLang="en-US" dirty="0" smtClean="0"/>
            </a:br>
            <a:r>
              <a:rPr lang="en-US" altLang="en-US" dirty="0" smtClean="0"/>
              <a:t>CTA is important in the diagnosis of cerebral infarction, because it is fast and leads to rapid intervention that can result in less brain damage. </a:t>
            </a:r>
            <a:br>
              <a:rPr lang="en-US" altLang="en-US" dirty="0" smtClean="0"/>
            </a:br>
            <a:r>
              <a:rPr lang="en-US" altLang="en-US" dirty="0" smtClean="0"/>
              <a:t/>
            </a:r>
            <a:br>
              <a:rPr lang="en-US" altLang="en-US" dirty="0" smtClean="0"/>
            </a:br>
            <a:r>
              <a:rPr lang="en-US" altLang="en-US" dirty="0" smtClean="0"/>
              <a:t>A non contrast CT should be performed to rule out hemorrhage, CT perfusion and CTA for the suspected infarct, then if and when identified then TPA can be administered. </a:t>
            </a:r>
          </a:p>
          <a:p>
            <a:endParaRPr lang="en-US" altLang="en-US" dirty="0" smtClean="0"/>
          </a:p>
          <a:p>
            <a:r>
              <a:rPr lang="en-US" altLang="en-US" dirty="0" smtClean="0"/>
              <a:t>Perfusion is the physiology part that helps to show which area of the brain the infarction has affected. Also can</a:t>
            </a:r>
            <a:r>
              <a:rPr lang="en-US" altLang="en-US" baseline="0" dirty="0" smtClean="0"/>
              <a:t> show the physicians how much brain might be at risk for permanent damage. </a:t>
            </a:r>
          </a:p>
          <a:p>
            <a:endParaRPr lang="en-US" altLang="en-US" baseline="0" dirty="0" smtClean="0"/>
          </a:p>
          <a:p>
            <a:r>
              <a:rPr lang="en-US" altLang="en-US" baseline="0" dirty="0" smtClean="0"/>
              <a:t>Patients with a hemorrhage caused by a suspected aneurysm or an AVM can undergo a CTA to confirm the diagnosis before being transferred to a more specific or specialized treatment center. </a:t>
            </a:r>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B5F0189-660E-4A25-9440-390752AC92C7}" type="slidenum">
              <a:rPr lang="en-US" altLang="en-US" smtClean="0"/>
              <a:pPr/>
              <a:t>22</a:t>
            </a:fld>
            <a:endParaRPr lang="en-US" altLang="en-US" smtClean="0"/>
          </a:p>
        </p:txBody>
      </p:sp>
    </p:spTree>
    <p:extLst>
      <p:ext uri="{BB962C8B-B14F-4D97-AF65-F5344CB8AC3E}">
        <p14:creationId xmlns:p14="http://schemas.microsoft.com/office/powerpoint/2010/main" val="3395028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Utilization of auto</a:t>
            </a:r>
            <a:r>
              <a:rPr lang="en-US" baseline="0" dirty="0" smtClean="0"/>
              <a:t> mA dose modulation </a:t>
            </a:r>
          </a:p>
          <a:p>
            <a:endParaRPr lang="en-US" baseline="0" dirty="0" smtClean="0"/>
          </a:p>
          <a:p>
            <a:r>
              <a:rPr lang="en-US" baseline="0" dirty="0" smtClean="0"/>
              <a:t>Collimation differ due to departmental protocol. </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25</a:t>
            </a:fld>
            <a:endParaRPr lang="en-US" altLang="en-US"/>
          </a:p>
        </p:txBody>
      </p:sp>
    </p:spTree>
    <p:extLst>
      <p:ext uri="{BB962C8B-B14F-4D97-AF65-F5344CB8AC3E}">
        <p14:creationId xmlns:p14="http://schemas.microsoft.com/office/powerpoint/2010/main" val="4211190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a:t>
            </a:r>
            <a:r>
              <a:rPr lang="en-US" baseline="0" dirty="0" smtClean="0"/>
              <a:t> reconstructions done at 1mm </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26</a:t>
            </a:fld>
            <a:endParaRPr lang="en-US" altLang="en-US"/>
          </a:p>
        </p:txBody>
      </p:sp>
    </p:spTree>
    <p:extLst>
      <p:ext uri="{BB962C8B-B14F-4D97-AF65-F5344CB8AC3E}">
        <p14:creationId xmlns:p14="http://schemas.microsoft.com/office/powerpoint/2010/main" val="3830021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a:t>
            </a:r>
            <a:r>
              <a:rPr lang="en-US" baseline="0" dirty="0" smtClean="0"/>
              <a:t> reconstructions done at 1mm </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27</a:t>
            </a:fld>
            <a:endParaRPr lang="en-US" altLang="en-US"/>
          </a:p>
        </p:txBody>
      </p:sp>
    </p:spTree>
    <p:extLst>
      <p:ext uri="{BB962C8B-B14F-4D97-AF65-F5344CB8AC3E}">
        <p14:creationId xmlns:p14="http://schemas.microsoft.com/office/powerpoint/2010/main" val="3793631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28</a:t>
            </a:fld>
            <a:endParaRPr lang="en-US" altLang="en-US"/>
          </a:p>
        </p:txBody>
      </p:sp>
    </p:spTree>
    <p:extLst>
      <p:ext uri="{BB962C8B-B14F-4D97-AF65-F5344CB8AC3E}">
        <p14:creationId xmlns:p14="http://schemas.microsoft.com/office/powerpoint/2010/main" val="2971034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Patient prep: tech and rad work in conjunction to obtain appropriate and correct information from the  patient and ensure that the patient understands the procedure, particularly breath-holding techniques. </a:t>
            </a:r>
          </a:p>
          <a:p>
            <a:endParaRPr lang="en-US" altLang="en-US" smtClean="0"/>
          </a:p>
          <a:p>
            <a:r>
              <a:rPr lang="en-US" altLang="en-US" smtClean="0"/>
              <a:t>Acquisition parameters: CT exam proceeds the CTA part of the exam, parameters include scan time (s), slice thickness (mm), pitch or speed of the patient through the gantry (mm/s). Careful selection of kV and mA which will be determined by the size of the patient and level of noise in the images. Isotropic imaging (voxels are perfect cubes). Reconstruction interval play an important role in the quality of the image. Overlapping reconstructions improve the 3D image quality. Spatial resolution is also influenced by the reconstruction algorithm. Ideal kernel would combine low image noise and sharp edge definition, maintaining good low-contrast resolution. </a:t>
            </a:r>
          </a:p>
          <a:p>
            <a:endParaRPr lang="en-US" altLang="en-US" smtClean="0"/>
          </a:p>
          <a:p>
            <a:r>
              <a:rPr lang="en-US" altLang="en-US" smtClean="0"/>
              <a:t>Contrast administrated: contrast administration is critical for a good CTA image. Volume and timing of the contrast bolus are 2 important considerations. Measuring contrast circulation times for different patients is important to ensure images are recorded when flow-in of contrast is optimum in the vessels. There are now automated systems per manufacturer like CARE bolus (Siemens), SmartPrep (GE), SureStart (Toshiba) the products optimize the contrast monitoring in CTA. The scan is triggered to start when the the CT number being measured by the region of interest (ROI) changes reaches a predetermined enhancement. There is real time monitoring of the contrast, this allows the technologist to manually start the scan if it doesn’t trigger at the set CT number. Other important consideration is the catheter size and the vein used for the injection. An 18 or 20 gauge needle placed in a large vein, such as the antecubital vein. </a:t>
            </a:r>
          </a:p>
          <a:p>
            <a:endParaRPr lang="en-US" altLang="en-US" smtClean="0"/>
          </a:p>
          <a:p>
            <a:r>
              <a:rPr lang="en-US" altLang="en-US" smtClean="0"/>
              <a:t>Image postprocessing: </a:t>
            </a:r>
          </a:p>
          <a:p>
            <a:r>
              <a:rPr lang="en-US" altLang="en-US" smtClean="0"/>
              <a:t>	MPR-simple and fast to reconstruct, less useful in complicated vessels-Circle of willis, intracranial AVM-excellent spatial resolution due to perfect voxel cubes</a:t>
            </a:r>
          </a:p>
          <a:p>
            <a:r>
              <a:rPr lang="en-US" altLang="en-US" smtClean="0"/>
              <a:t>	MIP-most frequently used editing to remove unwanted structures (bone and calcified plaques) successful in separating out the vascular calcifications, lumen, 	thrombus, and intravascular thrombus. </a:t>
            </a:r>
          </a:p>
          <a:p>
            <a:r>
              <a:rPr lang="en-US" altLang="en-US" smtClean="0"/>
              <a:t>	Volume rendering-3D used in VR, uses all information in the axial set to display the information in the axial data set to display internal structures, and 	provided accurate vessel diameters and 3D vascular relationships. </a:t>
            </a:r>
          </a:p>
          <a:p>
            <a:r>
              <a:rPr lang="en-US" altLang="en-US" smtClean="0"/>
              <a:t>	Interactive cine: viewing and evaluation of the images in the axial data set by panning through the set of axial images, helps to demonstrate anatomical 	relationships</a:t>
            </a:r>
          </a:p>
          <a:p>
            <a:endParaRPr lang="en-US" altLang="en-US" smtClean="0"/>
          </a:p>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BFDA03-FC16-4DD7-981D-CDAF34ACA79F}" type="slidenum">
              <a:rPr kumimoji="0" lang="en-US" altLang="en-US" sz="1200" b="0" i="0" u="none" strike="noStrike" kern="1200" cap="none" spc="0" normalizeH="0" baseline="0" noProof="0">
                <a:ln>
                  <a:noFill/>
                </a:ln>
                <a:solidFill>
                  <a:srgbClr val="FFFFFF"/>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FFFFFF"/>
              </a:solidFill>
              <a:effectLst/>
              <a:uLnTx/>
              <a:uFillTx/>
              <a:latin typeface="Gill Sans" charset="0"/>
              <a:sym typeface="Gill Sans" charset="0"/>
            </a:endParaRPr>
          </a:p>
        </p:txBody>
      </p:sp>
    </p:spTree>
    <p:extLst>
      <p:ext uri="{BB962C8B-B14F-4D97-AF65-F5344CB8AC3E}">
        <p14:creationId xmlns:p14="http://schemas.microsoft.com/office/powerpoint/2010/main" val="178281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Even</a:t>
            </a:r>
            <a:r>
              <a:rPr lang="en-US" altLang="en-US" baseline="0" dirty="0" smtClean="0"/>
              <a:t> though there are preset protocols there are several exposure factors you need to be able to change including mA, kV, pitch, scan time, slice thickness</a:t>
            </a:r>
            <a:endParaRPr lang="en-US" altLang="en-US" dirty="0" smtClean="0"/>
          </a:p>
          <a:p>
            <a:endParaRPr lang="en-US" altLang="en-US" dirty="0" smtClean="0"/>
          </a:p>
          <a:p>
            <a:r>
              <a:rPr lang="en-US" altLang="en-US" dirty="0" smtClean="0"/>
              <a:t>Increasing mA and </a:t>
            </a:r>
            <a:r>
              <a:rPr lang="en-US" altLang="en-US" dirty="0" err="1" smtClean="0"/>
              <a:t>kVp</a:t>
            </a:r>
            <a:r>
              <a:rPr lang="en-US" altLang="en-US" dirty="0" smtClean="0"/>
              <a:t> will improve signal to noise ratio. Sufficiently high technique is necessary for contrast resolution of soft tissue in the brain gray-white matter differentiation. Spine imaging can also be improved by increasing technique. Increase</a:t>
            </a:r>
            <a:r>
              <a:rPr lang="en-US" altLang="en-US" baseline="0" dirty="0" smtClean="0"/>
              <a:t> patient dose</a:t>
            </a:r>
            <a:endParaRPr lang="en-US" altLang="en-US" dirty="0" smtClean="0"/>
          </a:p>
          <a:p>
            <a:endParaRPr lang="en-US" altLang="en-US" dirty="0" smtClean="0"/>
          </a:p>
          <a:p>
            <a:r>
              <a:rPr lang="en-US" altLang="en-US" dirty="0" smtClean="0"/>
              <a:t>Increasing scan rotation time will result in better resolution because each image is generated more projections. Increasing pitch results in shorter scan time but reduces the overall image quality because of more interpolation in the scan data. Longer scan times can result in longer tube cooling and patient motion. </a:t>
            </a:r>
          </a:p>
          <a:p>
            <a:endParaRPr lang="en-US" altLang="en-US" dirty="0" smtClean="0"/>
          </a:p>
          <a:p>
            <a:r>
              <a:rPr lang="en-US" altLang="en-US" dirty="0" smtClean="0"/>
              <a:t>Slice thickness (@ 1-5 mm) area of interest, usually helically, but brain can be done sequentially for better resolution. Spatial resolution is better with thinner slices, but decreased signal to noise ration and an increase the radiation dose.  Average</a:t>
            </a:r>
            <a:r>
              <a:rPr lang="en-US" altLang="en-US" baseline="0" dirty="0" smtClean="0"/>
              <a:t> slice thickness has decreased over the years from 10mm to 5-2,5mm for the head. Orbits are 1-2mm, temporal bone .6-1mm with 10 cm FOV, CTA images 1 mm helical; however CTP 5-10mm, cervical is imaged with helical 1-2mm slice every 1-2 mm. Cervical spine deal with shoulders. Lumbar 3-5 mm every 3-4mm. Sometimes overlap slices are used to improve visualization of herniated lumbar disks. Scatter radiation can be increased with larger </a:t>
            </a:r>
            <a:r>
              <a:rPr lang="en-US" altLang="en-US" baseline="0" dirty="0" err="1" smtClean="0"/>
              <a:t>gerth</a:t>
            </a:r>
            <a:r>
              <a:rPr lang="en-US" altLang="en-US" baseline="0" dirty="0" smtClean="0"/>
              <a:t>. </a:t>
            </a:r>
            <a:endParaRPr lang="en-US" altLang="en-US" dirty="0" smtClean="0"/>
          </a:p>
          <a:p>
            <a:endParaRPr lang="en-US" altLang="en-US" dirty="0" smtClean="0"/>
          </a:p>
          <a:p>
            <a:r>
              <a:rPr lang="en-US" altLang="en-US" dirty="0" smtClean="0"/>
              <a:t>Matrix- predetermined 512x512 some systems have 1024x1024. many reconstruction algorithms are available. The 2 basics algorithms are available standard, bone, and detail. Standard-soft tissue imaging, intervertebral imaging; detail-soft tissues of the neck, increasing of edge definition, and bone to increase the sharpness of bone and optimize spatial resolution </a:t>
            </a:r>
          </a:p>
          <a:p>
            <a:endParaRPr lang="en-US" altLang="en-US" dirty="0" smtClean="0"/>
          </a:p>
          <a:p>
            <a:r>
              <a:rPr lang="en-US" altLang="en-US" dirty="0" smtClean="0"/>
              <a:t>Standard</a:t>
            </a:r>
            <a:r>
              <a:rPr lang="en-US" altLang="en-US" baseline="0" dirty="0" smtClean="0"/>
              <a:t>-chosen for most soft tissue imaging-good contrast resolution. Important to distinguish gray from white matter when looking for acute cerebral infraction. </a:t>
            </a:r>
          </a:p>
          <a:p>
            <a:r>
              <a:rPr lang="en-US" altLang="en-US" baseline="0" dirty="0" smtClean="0"/>
              <a:t>Detail-studying the soft tissues of the neck. Increases edge definition, good definition of lymph nodes and fat planes.</a:t>
            </a:r>
          </a:p>
          <a:p>
            <a:endParaRPr lang="en-US" altLang="en-US" baseline="0" dirty="0" smtClean="0"/>
          </a:p>
          <a:p>
            <a:r>
              <a:rPr lang="en-US" altLang="en-US" baseline="0" dirty="0" smtClean="0"/>
              <a:t>This algorithm optimizes spatial resolution, but contrast resolution is poor, not used </a:t>
            </a:r>
            <a:r>
              <a:rPr lang="en-US" altLang="en-US" baseline="0" dirty="0" err="1" smtClean="0"/>
              <a:t>inconjunction</a:t>
            </a:r>
            <a:r>
              <a:rPr lang="en-US" altLang="en-US" baseline="0" dirty="0" smtClean="0"/>
              <a:t> with IV contrast, however when visualizing subarachnoid intrathecal contrast it is preferred. </a:t>
            </a:r>
          </a:p>
          <a:p>
            <a:endParaRPr lang="en-US" altLang="en-US" baseline="0" dirty="0" smtClean="0"/>
          </a:p>
          <a:p>
            <a:endParaRPr lang="en-US" altLang="en-US" dirty="0" smtClean="0"/>
          </a:p>
          <a:p>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A8F154E-C718-40EA-A84A-70B5E09758CC}" type="slidenum">
              <a:rPr lang="en-US" altLang="en-US" smtClean="0"/>
              <a:pPr/>
              <a:t>35</a:t>
            </a:fld>
            <a:endParaRPr lang="en-US" altLang="en-US" smtClean="0"/>
          </a:p>
        </p:txBody>
      </p:sp>
    </p:spTree>
    <p:extLst>
      <p:ext uri="{BB962C8B-B14F-4D97-AF65-F5344CB8AC3E}">
        <p14:creationId xmlns:p14="http://schemas.microsoft.com/office/powerpoint/2010/main" val="1130410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36</a:t>
            </a:fld>
            <a:endParaRPr lang="en-US" altLang="en-US"/>
          </a:p>
        </p:txBody>
      </p:sp>
    </p:spTree>
    <p:extLst>
      <p:ext uri="{BB962C8B-B14F-4D97-AF65-F5344CB8AC3E}">
        <p14:creationId xmlns:p14="http://schemas.microsoft.com/office/powerpoint/2010/main" val="20146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3</a:t>
            </a:fld>
            <a:endParaRPr lang="en-US" altLang="en-US"/>
          </a:p>
        </p:txBody>
      </p:sp>
    </p:spTree>
    <p:extLst>
      <p:ext uri="{BB962C8B-B14F-4D97-AF65-F5344CB8AC3E}">
        <p14:creationId xmlns:p14="http://schemas.microsoft.com/office/powerpoint/2010/main" val="1171476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Bolus</a:t>
            </a:r>
            <a:r>
              <a:rPr lang="en-US" baseline="0" dirty="0" smtClean="0"/>
              <a:t> tracking, cardiac output, localization of IV and size (18 </a:t>
            </a:r>
            <a:r>
              <a:rPr lang="en-US" baseline="0" dirty="0" err="1" smtClean="0"/>
              <a:t>gauage</a:t>
            </a:r>
            <a:r>
              <a:rPr lang="en-US" baseline="0" dirty="0" smtClean="0"/>
              <a:t> antecubital vein)</a:t>
            </a:r>
          </a:p>
          <a:p>
            <a:endParaRPr lang="en-US" baseline="0" dirty="0" smtClean="0"/>
          </a:p>
          <a:p>
            <a:r>
              <a:rPr lang="en-US" baseline="0" dirty="0" smtClean="0"/>
              <a:t>Full peak enhancement</a:t>
            </a:r>
          </a:p>
          <a:p>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37</a:t>
            </a:fld>
            <a:endParaRPr lang="en-US" altLang="en-US"/>
          </a:p>
        </p:txBody>
      </p:sp>
    </p:spTree>
    <p:extLst>
      <p:ext uri="{BB962C8B-B14F-4D97-AF65-F5344CB8AC3E}">
        <p14:creationId xmlns:p14="http://schemas.microsoft.com/office/powerpoint/2010/main" val="780088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fov-50</a:t>
            </a:r>
            <a:r>
              <a:rPr lang="en-US" baseline="0" dirty="0" smtClean="0"/>
              <a:t> cm </a:t>
            </a:r>
          </a:p>
          <a:p>
            <a:r>
              <a:rPr lang="en-US" baseline="0" dirty="0" smtClean="0"/>
              <a:t>DFOV-smallest</a:t>
            </a:r>
          </a:p>
          <a:p>
            <a:r>
              <a:rPr lang="en-US" baseline="0" dirty="0" smtClean="0"/>
              <a:t>Scan range above dome of the liver to the iliac crest entire aorta needed</a:t>
            </a:r>
          </a:p>
          <a:p>
            <a:r>
              <a:rPr lang="en-US" baseline="0" dirty="0" smtClean="0"/>
              <a:t>Parameters-no </a:t>
            </a:r>
            <a:r>
              <a:rPr lang="en-US" baseline="0" dirty="0" err="1" smtClean="0"/>
              <a:t>anglulation</a:t>
            </a:r>
            <a:r>
              <a:rPr lang="en-US" baseline="0" dirty="0" smtClean="0"/>
              <a:t> of gantry, 225-275 mA-dose modulation again, </a:t>
            </a:r>
            <a:r>
              <a:rPr lang="en-US" baseline="0" dirty="0" err="1" smtClean="0"/>
              <a:t>kVp</a:t>
            </a:r>
            <a:r>
              <a:rPr lang="en-US" baseline="0" dirty="0" smtClean="0"/>
              <a:t> 120, slice thickness 2mm, slice interval 1 mm, pitch .75-1.35 less or near 1 (reformats)</a:t>
            </a:r>
          </a:p>
          <a:p>
            <a:endParaRPr lang="en-US" baseline="0" dirty="0" smtClean="0"/>
          </a:p>
          <a:p>
            <a:r>
              <a:rPr lang="en-US" baseline="0" dirty="0" smtClean="0"/>
              <a:t>Post processing-2</a:t>
            </a:r>
            <a:r>
              <a:rPr lang="en-US" baseline="30000" dirty="0" smtClean="0"/>
              <a:t>nd</a:t>
            </a:r>
            <a:r>
              <a:rPr lang="en-US" baseline="0" dirty="0" smtClean="0"/>
              <a:t> half, department protocols 2-5 mm slice n</a:t>
            </a:r>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38</a:t>
            </a:fld>
            <a:endParaRPr lang="en-US" altLang="en-US"/>
          </a:p>
        </p:txBody>
      </p:sp>
    </p:spTree>
    <p:extLst>
      <p:ext uri="{BB962C8B-B14F-4D97-AF65-F5344CB8AC3E}">
        <p14:creationId xmlns:p14="http://schemas.microsoft.com/office/powerpoint/2010/main" val="2036899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Post processing-2</a:t>
            </a:r>
            <a:r>
              <a:rPr lang="en-US" baseline="30000" dirty="0" smtClean="0"/>
              <a:t>nd</a:t>
            </a:r>
            <a:r>
              <a:rPr lang="en-US" baseline="0" dirty="0" smtClean="0"/>
              <a:t> half, department protocols 2-5 mm slice </a:t>
            </a:r>
          </a:p>
          <a:p>
            <a:endParaRPr lang="en-US" baseline="0" dirty="0" smtClean="0"/>
          </a:p>
          <a:p>
            <a:r>
              <a:rPr lang="en-US" baseline="0" dirty="0" smtClean="0"/>
              <a:t>Oblique, sagittal, coronal, 3 D volume rendering</a:t>
            </a:r>
          </a:p>
          <a:p>
            <a:endParaRPr lang="en-US" baseline="0" dirty="0" smtClean="0"/>
          </a:p>
          <a:p>
            <a:r>
              <a:rPr lang="en-US" baseline="0" dirty="0" smtClean="0"/>
              <a:t>Thin overlapping slices</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https://www.intechopen.com/books/aneurysm/abdominal-aortic-aneurysm-in-different-races-epidemiologic-features-and-morphologic-clinical-implica</a:t>
            </a:r>
          </a:p>
          <a:p>
            <a:endParaRPr lang="en-US" baseline="0" dirty="0" smtClean="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39</a:t>
            </a:fld>
            <a:endParaRPr lang="en-US" altLang="en-US"/>
          </a:p>
        </p:txBody>
      </p:sp>
    </p:spTree>
    <p:extLst>
      <p:ext uri="{BB962C8B-B14F-4D97-AF65-F5344CB8AC3E}">
        <p14:creationId xmlns:p14="http://schemas.microsoft.com/office/powerpoint/2010/main" val="2041441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Bolus tracking software</a:t>
            </a:r>
          </a:p>
          <a:p>
            <a:r>
              <a:rPr lang="en-US" baseline="0" dirty="0" smtClean="0"/>
              <a:t/>
            </a:r>
            <a:br>
              <a:rPr lang="en-US" baseline="0" dirty="0" smtClean="0"/>
            </a:br>
            <a:r>
              <a:rPr lang="en-US" baseline="0" dirty="0" smtClean="0"/>
              <a:t>High speed</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https://www.intechopen.com/books/aneurysm/abdominal-aortic-aneurysm-in-different-races-epidemiologic-features-and-morphologic-clinical-implica</a:t>
            </a:r>
          </a:p>
          <a:p>
            <a:endParaRPr lang="en-US" baseline="0" dirty="0" smtClean="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40</a:t>
            </a:fld>
            <a:endParaRPr lang="en-US" altLang="en-US"/>
          </a:p>
        </p:txBody>
      </p:sp>
    </p:spTree>
    <p:extLst>
      <p:ext uri="{BB962C8B-B14F-4D97-AF65-F5344CB8AC3E}">
        <p14:creationId xmlns:p14="http://schemas.microsoft.com/office/powerpoint/2010/main" val="1623209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41</a:t>
            </a:fld>
            <a:endParaRPr lang="en-US" altLang="en-US"/>
          </a:p>
        </p:txBody>
      </p:sp>
    </p:spTree>
    <p:extLst>
      <p:ext uri="{BB962C8B-B14F-4D97-AF65-F5344CB8AC3E}">
        <p14:creationId xmlns:p14="http://schemas.microsoft.com/office/powerpoint/2010/main" val="25248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Masses and tumors -2.5-5mm (small</a:t>
            </a:r>
            <a:r>
              <a:rPr lang="en-US" baseline="0" dirty="0" smtClean="0"/>
              <a:t> lesions 1-3mm)</a:t>
            </a:r>
            <a:r>
              <a:rPr lang="en-US" dirty="0" smtClean="0"/>
              <a:t> smaller anatomical</a:t>
            </a:r>
            <a:r>
              <a:rPr lang="en-US" baseline="0" dirty="0" smtClean="0"/>
              <a:t> regions-ankles/wrists-.5mm-1mm slices</a:t>
            </a:r>
          </a:p>
          <a:p>
            <a:endParaRPr lang="en-US" baseline="0" dirty="0" smtClean="0"/>
          </a:p>
          <a:p>
            <a:r>
              <a:rPr lang="en-US" baseline="0" dirty="0" smtClean="0"/>
              <a:t>Displayed and viewed in 2 windows-bone and soft tissue</a:t>
            </a:r>
          </a:p>
          <a:p>
            <a:endParaRPr lang="en-US" baseline="0" dirty="0" smtClean="0"/>
          </a:p>
          <a:p>
            <a:r>
              <a:rPr lang="en-US" baseline="0" dirty="0" smtClean="0"/>
              <a:t>Sometimes, images with higher resolution may be necessary to improve bony detail. MPR and 3D reconstructions can be helpful with complicated anatomy or </a:t>
            </a:r>
            <a:r>
              <a:rPr lang="en-US" baseline="0" dirty="0" err="1" smtClean="0"/>
              <a:t>evalusaton</a:t>
            </a:r>
            <a:r>
              <a:rPr lang="en-US" baseline="0" dirty="0" smtClean="0"/>
              <a:t> of fractures. </a:t>
            </a:r>
          </a:p>
          <a:p>
            <a:r>
              <a:rPr lang="en-US" baseline="0" dirty="0" smtClean="0"/>
              <a:t>When assessing tumors, infection, or relationship to neurovascular structures are assessed, bolus injection of IV is required, also helpful in examining joints spaces </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42</a:t>
            </a:fld>
            <a:endParaRPr lang="en-US" altLang="en-US"/>
          </a:p>
        </p:txBody>
      </p:sp>
    </p:spTree>
    <p:extLst>
      <p:ext uri="{BB962C8B-B14F-4D97-AF65-F5344CB8AC3E}">
        <p14:creationId xmlns:p14="http://schemas.microsoft.com/office/powerpoint/2010/main" val="3113907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43</a:t>
            </a:fld>
            <a:endParaRPr lang="en-US" altLang="en-US"/>
          </a:p>
        </p:txBody>
      </p:sp>
    </p:spTree>
    <p:extLst>
      <p:ext uri="{BB962C8B-B14F-4D97-AF65-F5344CB8AC3E}">
        <p14:creationId xmlns:p14="http://schemas.microsoft.com/office/powerpoint/2010/main" val="2595928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C9FE6BC-7244-499C-AB2A-3E6747AE366B}" type="slidenum">
              <a:rPr lang="en-US" altLang="en-US" smtClean="0"/>
              <a:pPr/>
              <a:t>44</a:t>
            </a:fld>
            <a:endParaRPr lang="en-US" altLang="en-US" smtClean="0"/>
          </a:p>
        </p:txBody>
      </p:sp>
    </p:spTree>
    <p:extLst>
      <p:ext uri="{BB962C8B-B14F-4D97-AF65-F5344CB8AC3E}">
        <p14:creationId xmlns:p14="http://schemas.microsoft.com/office/powerpoint/2010/main" val="1493004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Thin</a:t>
            </a:r>
            <a:r>
              <a:rPr lang="en-US" altLang="en-US" baseline="0" dirty="0" smtClean="0"/>
              <a:t> slices with overlap at least 50% greatest detail smooth </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C9FE6BC-7244-499C-AB2A-3E6747AE366B}" type="slidenum">
              <a:rPr lang="en-US" altLang="en-US" smtClean="0"/>
              <a:pPr/>
              <a:t>45</a:t>
            </a:fld>
            <a:endParaRPr lang="en-US" altLang="en-US" smtClean="0"/>
          </a:p>
        </p:txBody>
      </p:sp>
    </p:spTree>
    <p:extLst>
      <p:ext uri="{BB962C8B-B14F-4D97-AF65-F5344CB8AC3E}">
        <p14:creationId xmlns:p14="http://schemas.microsoft.com/office/powerpoint/2010/main" val="4272006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Thin</a:t>
            </a:r>
            <a:r>
              <a:rPr lang="en-US" altLang="en-US" baseline="0" dirty="0" smtClean="0"/>
              <a:t> slices with overlap at least 50% greatest detail smooth </a:t>
            </a:r>
          </a:p>
          <a:p>
            <a:endParaRPr lang="en-US" altLang="en-US" baseline="0" dirty="0" smtClean="0"/>
          </a:p>
          <a:p>
            <a:r>
              <a:rPr lang="en-US" altLang="en-US" baseline="0" dirty="0" smtClean="0"/>
              <a:t>WW 2000</a:t>
            </a:r>
          </a:p>
          <a:p>
            <a:r>
              <a:rPr lang="en-US" altLang="en-US" baseline="0" dirty="0" smtClean="0"/>
              <a:t>WL 200</a:t>
            </a:r>
          </a:p>
          <a:p>
            <a:endParaRPr lang="en-US" altLang="en-US" baseline="0" smtClean="0"/>
          </a:p>
          <a:p>
            <a:endParaRPr lang="en-US" altLang="en-US" baseline="0" dirty="0" smtClean="0"/>
          </a:p>
          <a:p>
            <a:endParaRPr lang="en-US" altLang="en-US" baseline="0" dirty="0" smtClean="0"/>
          </a:p>
          <a:p>
            <a:r>
              <a:rPr lang="en-US" altLang="en-US" baseline="0" dirty="0" smtClean="0"/>
              <a:t>Soft tissue WW 400 WL 40</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C9FE6BC-7244-499C-AB2A-3E6747AE366B}" type="slidenum">
              <a:rPr lang="en-US" altLang="en-US" smtClean="0"/>
              <a:pPr/>
              <a:t>46</a:t>
            </a:fld>
            <a:endParaRPr lang="en-US" altLang="en-US" smtClean="0"/>
          </a:p>
        </p:txBody>
      </p:sp>
    </p:spTree>
    <p:extLst>
      <p:ext uri="{BB962C8B-B14F-4D97-AF65-F5344CB8AC3E}">
        <p14:creationId xmlns:p14="http://schemas.microsoft.com/office/powerpoint/2010/main" val="241443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Metallic objects- free of all jewelry, hairpins, metal gown snaps, wires, attached to patient</a:t>
            </a:r>
          </a:p>
          <a:p>
            <a:endParaRPr lang="en-US" altLang="en-US" smtClean="0"/>
          </a:p>
          <a:p>
            <a:r>
              <a:rPr lang="en-US" altLang="en-US" smtClean="0"/>
              <a:t>Fasting-not required for non contrast, however when you using IV contrast eating for about 4 hours prior to the scan, if possible. In a stroke situation it might not be and then contrast could cause vomiting. </a:t>
            </a:r>
          </a:p>
          <a:p>
            <a:endParaRPr lang="en-US" altLang="en-US" smtClean="0"/>
          </a:p>
          <a:p>
            <a:r>
              <a:rPr lang="en-US" altLang="en-US" smtClean="0"/>
              <a:t>Empty bladder- important depending on how long the patient will be on the table, especially if the a biopsy is going to be performed. Helps with patient comfort and the patient’s ability to hold still. </a:t>
            </a:r>
          </a:p>
          <a:p>
            <a:endParaRPr lang="en-US" altLang="en-US" smtClean="0"/>
          </a:p>
          <a:p>
            <a:r>
              <a:rPr lang="en-US" altLang="en-US" smtClean="0"/>
              <a:t>Anxiety- can be eased by the calm demeanor of the technologists and giving short patient friendly explanations about the procedures, describing all sensations the patient might experience during the scan is very important. </a:t>
            </a:r>
          </a:p>
          <a:p>
            <a:endParaRPr lang="en-US" altLang="en-US" smtClean="0"/>
          </a:p>
          <a:p>
            <a:r>
              <a:rPr lang="en-US" altLang="en-US" smtClean="0"/>
              <a:t>Contrast injection- review of drug or medication allergies and renal function. Choosing the appropriate IV size and location is important, at least a 20 gauge above the wrist, preferably the anticubital vein</a:t>
            </a:r>
          </a:p>
          <a:p>
            <a:endParaRPr lang="en-US" altLang="en-US" smtClean="0"/>
          </a:p>
          <a:p>
            <a:r>
              <a:rPr lang="en-US" altLang="en-US" smtClean="0"/>
              <a:t>Medications-might be given for cardiac, which might be relevant for CTA. </a:t>
            </a:r>
          </a:p>
          <a:p>
            <a:endParaRPr lang="en-US" altLang="en-US" smtClean="0"/>
          </a:p>
          <a:p>
            <a:r>
              <a:rPr lang="en-US" altLang="en-US" smtClean="0"/>
              <a:t>Comfort-extremely important for the patient to hold still, help to lessen motion, might use restraints for patients that are unresponsive or incoherent. </a:t>
            </a:r>
          </a:p>
          <a:p>
            <a:endParaRPr lang="en-US" altLang="en-US" smtClean="0"/>
          </a:p>
          <a:p>
            <a:r>
              <a:rPr lang="en-US" altLang="en-US" smtClean="0"/>
              <a:t>Eyes- protect the eyes from the laser light have patient close their eyes. </a:t>
            </a:r>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7AFAAE47-2C53-415B-9F46-D6DB6CBAD669}" type="slidenum">
              <a:rPr lang="en-US" altLang="en-US" smtClean="0"/>
              <a:pPr/>
              <a:t>4</a:t>
            </a:fld>
            <a:endParaRPr lang="en-US" altLang="en-US" smtClean="0"/>
          </a:p>
        </p:txBody>
      </p:sp>
    </p:spTree>
    <p:extLst>
      <p:ext uri="{BB962C8B-B14F-4D97-AF65-F5344CB8AC3E}">
        <p14:creationId xmlns:p14="http://schemas.microsoft.com/office/powerpoint/2010/main" val="3816306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47</a:t>
            </a:fld>
            <a:endParaRPr lang="en-US" altLang="en-US"/>
          </a:p>
        </p:txBody>
      </p:sp>
    </p:spTree>
    <p:extLst>
      <p:ext uri="{BB962C8B-B14F-4D97-AF65-F5344CB8AC3E}">
        <p14:creationId xmlns:p14="http://schemas.microsoft.com/office/powerpoint/2010/main" val="66473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48</a:t>
            </a:fld>
            <a:endParaRPr lang="en-US" altLang="en-US"/>
          </a:p>
        </p:txBody>
      </p:sp>
    </p:spTree>
    <p:extLst>
      <p:ext uri="{BB962C8B-B14F-4D97-AF65-F5344CB8AC3E}">
        <p14:creationId xmlns:p14="http://schemas.microsoft.com/office/powerpoint/2010/main" val="1730592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49</a:t>
            </a:fld>
            <a:endParaRPr lang="en-US" altLang="en-US"/>
          </a:p>
        </p:txBody>
      </p:sp>
    </p:spTree>
    <p:extLst>
      <p:ext uri="{BB962C8B-B14F-4D97-AF65-F5344CB8AC3E}">
        <p14:creationId xmlns:p14="http://schemas.microsoft.com/office/powerpoint/2010/main" val="3394343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50</a:t>
            </a:fld>
            <a:endParaRPr lang="en-US" altLang="en-US"/>
          </a:p>
        </p:txBody>
      </p:sp>
    </p:spTree>
    <p:extLst>
      <p:ext uri="{BB962C8B-B14F-4D97-AF65-F5344CB8AC3E}">
        <p14:creationId xmlns:p14="http://schemas.microsoft.com/office/powerpoint/2010/main" val="1899101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51</a:t>
            </a:fld>
            <a:endParaRPr lang="en-US" altLang="en-US"/>
          </a:p>
        </p:txBody>
      </p:sp>
    </p:spTree>
    <p:extLst>
      <p:ext uri="{BB962C8B-B14F-4D97-AF65-F5344CB8AC3E}">
        <p14:creationId xmlns:p14="http://schemas.microsoft.com/office/powerpoint/2010/main" val="326785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52</a:t>
            </a:fld>
            <a:endParaRPr lang="en-US" altLang="en-US"/>
          </a:p>
        </p:txBody>
      </p:sp>
    </p:spTree>
    <p:extLst>
      <p:ext uri="{BB962C8B-B14F-4D97-AF65-F5344CB8AC3E}">
        <p14:creationId xmlns:p14="http://schemas.microsoft.com/office/powerpoint/2010/main" val="1907198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53</a:t>
            </a:fld>
            <a:endParaRPr lang="en-US" altLang="en-US"/>
          </a:p>
        </p:txBody>
      </p:sp>
    </p:spTree>
    <p:extLst>
      <p:ext uri="{BB962C8B-B14F-4D97-AF65-F5344CB8AC3E}">
        <p14:creationId xmlns:p14="http://schemas.microsoft.com/office/powerpoint/2010/main" val="1416953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54</a:t>
            </a:fld>
            <a:endParaRPr lang="en-US" altLang="en-US"/>
          </a:p>
        </p:txBody>
      </p:sp>
    </p:spTree>
    <p:extLst>
      <p:ext uri="{BB962C8B-B14F-4D97-AF65-F5344CB8AC3E}">
        <p14:creationId xmlns:p14="http://schemas.microsoft.com/office/powerpoint/2010/main" val="4171946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55</a:t>
            </a:fld>
            <a:endParaRPr lang="en-US" altLang="en-US"/>
          </a:p>
        </p:txBody>
      </p:sp>
    </p:spTree>
    <p:extLst>
      <p:ext uri="{BB962C8B-B14F-4D97-AF65-F5344CB8AC3E}">
        <p14:creationId xmlns:p14="http://schemas.microsoft.com/office/powerpoint/2010/main" val="343877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56</a:t>
            </a:fld>
            <a:endParaRPr lang="en-US" altLang="en-US"/>
          </a:p>
        </p:txBody>
      </p:sp>
    </p:spTree>
    <p:extLst>
      <p:ext uri="{BB962C8B-B14F-4D97-AF65-F5344CB8AC3E}">
        <p14:creationId xmlns:p14="http://schemas.microsoft.com/office/powerpoint/2010/main" val="40008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Combative or uncooperative patients- could be caused by dementia, head injuries, or intoxication. Use of restraints</a:t>
            </a:r>
          </a:p>
          <a:p>
            <a:endParaRPr lang="en-US" altLang="en-US" smtClean="0"/>
          </a:p>
          <a:p>
            <a:r>
              <a:rPr lang="en-US" altLang="en-US" smtClean="0"/>
              <a:t>Body fluid protection-always be observed and use of gloves, when appropriate might need to wear gloves or masks.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76F751B-B88C-43D5-AFD7-BE6E8EFF00A8}" type="slidenum">
              <a:rPr lang="en-US" altLang="en-US" smtClean="0"/>
              <a:pPr/>
              <a:t>5</a:t>
            </a:fld>
            <a:endParaRPr lang="en-US" altLang="en-US" smtClean="0"/>
          </a:p>
        </p:txBody>
      </p:sp>
    </p:spTree>
    <p:extLst>
      <p:ext uri="{BB962C8B-B14F-4D97-AF65-F5344CB8AC3E}">
        <p14:creationId xmlns:p14="http://schemas.microsoft.com/office/powerpoint/2010/main" val="288907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CT scanners preset protocols/techniques</a:t>
            </a:r>
            <a:r>
              <a:rPr lang="en-US" altLang="en-US" baseline="0" dirty="0" smtClean="0"/>
              <a:t> and a variety of slice thicknesses and all depend on the make and model of manufacture. Usually the applications specialist will work with the radiologist and lead tech/super user to input while they are there.  It will be important to pay attention some times they will say things like, do not change this, and give reasons. </a:t>
            </a:r>
            <a:endParaRPr lang="en-US" altLang="en-US" dirty="0" smtClean="0"/>
          </a:p>
          <a:p>
            <a:endParaRPr lang="en-US" altLang="en-US" dirty="0" smtClean="0"/>
          </a:p>
          <a:p>
            <a:r>
              <a:rPr lang="en-US" altLang="en-US" dirty="0" err="1" smtClean="0"/>
              <a:t>Orbitomeatal</a:t>
            </a:r>
            <a:r>
              <a:rPr lang="en-US" altLang="en-US" dirty="0" smtClean="0"/>
              <a:t> line (OML) used for positioning which is the imaginary line that starts at the outer canthus of the eye (corner of the eye) to EAM or external auditory meatus at the ear. Your book talks about the OML being referred to as </a:t>
            </a:r>
            <a:r>
              <a:rPr lang="en-US" altLang="en-US" dirty="0" err="1" smtClean="0"/>
              <a:t>Reids</a:t>
            </a:r>
            <a:r>
              <a:rPr lang="en-US" altLang="en-US" dirty="0" smtClean="0"/>
              <a:t> baseline, but that is incorrect. The infraorbital meatal line is also referred as the Reid’s baseline. CM line or </a:t>
            </a:r>
            <a:r>
              <a:rPr lang="en-US" altLang="en-US" dirty="0" err="1" smtClean="0"/>
              <a:t>canthomeatal</a:t>
            </a:r>
            <a:r>
              <a:rPr lang="en-US" altLang="en-US" baseline="0" dirty="0" smtClean="0"/>
              <a:t> line can be used. Outer cantus of the eye to the center of the external auditory canal. The </a:t>
            </a:r>
            <a:r>
              <a:rPr lang="en-US" altLang="en-US" baseline="0" dirty="0" err="1" smtClean="0"/>
              <a:t>diffenence</a:t>
            </a:r>
            <a:r>
              <a:rPr lang="en-US" altLang="en-US" baseline="0" dirty="0" smtClean="0"/>
              <a:t> in these lines are 10 degrees. IOML and OML difference is 7-8</a:t>
            </a:r>
          </a:p>
          <a:p>
            <a:endParaRPr lang="en-US" altLang="en-US" baseline="0" dirty="0" smtClean="0"/>
          </a:p>
          <a:p>
            <a:r>
              <a:rPr lang="en-US" altLang="en-US" baseline="0" dirty="0" smtClean="0"/>
              <a:t>Transverse most common acquisition plane, avoid scanning eyes more than once. </a:t>
            </a:r>
          </a:p>
          <a:p>
            <a:r>
              <a:rPr lang="en-US" altLang="en-US" baseline="0" dirty="0" smtClean="0"/>
              <a:t/>
            </a:r>
            <a:br>
              <a:rPr lang="en-US" altLang="en-US" baseline="0" dirty="0" smtClean="0"/>
            </a:br>
            <a:r>
              <a:rPr lang="en-US" altLang="en-US" baseline="0" dirty="0" smtClean="0"/>
              <a:t>Some centers direct coronal for </a:t>
            </a:r>
            <a:r>
              <a:rPr lang="en-US" altLang="en-US" baseline="0" dirty="0" err="1" smtClean="0"/>
              <a:t>sinsuses</a:t>
            </a:r>
            <a:r>
              <a:rPr lang="en-US" altLang="en-US" baseline="0" dirty="0" smtClean="0"/>
              <a:t> or other roof of orbitals, structures that are parallel to the transverse plane, patient either prone or supine with head hyperextended.</a:t>
            </a:r>
            <a:endParaRPr lang="en-US" altLang="en-US" dirty="0" smtClean="0"/>
          </a:p>
          <a:p>
            <a:endParaRPr lang="en-US" altLang="en-US" dirty="0" smtClean="0"/>
          </a:p>
          <a:p>
            <a:r>
              <a:rPr lang="en-US" altLang="en-US" dirty="0" smtClean="0"/>
              <a:t>Acquire with thin images and reformat them. </a:t>
            </a:r>
          </a:p>
          <a:p>
            <a:endParaRPr lang="en-US" altLang="en-US" dirty="0" smtClean="0"/>
          </a:p>
          <a:p>
            <a:r>
              <a:rPr lang="en-US" altLang="en-US" dirty="0" smtClean="0"/>
              <a:t>Coronal images are useful when the structures run parallel to the transverse plane and are being assessed-i.e. orbits, </a:t>
            </a:r>
            <a:r>
              <a:rPr lang="en-US" altLang="en-US" dirty="0" err="1" smtClean="0"/>
              <a:t>sella</a:t>
            </a:r>
            <a:r>
              <a:rPr lang="en-US" altLang="en-US" dirty="0" smtClean="0"/>
              <a:t>, and sinuses (air</a:t>
            </a:r>
            <a:r>
              <a:rPr lang="en-US" altLang="en-US" baseline="0" dirty="0" smtClean="0"/>
              <a:t> fluid levels)</a:t>
            </a:r>
            <a:r>
              <a:rPr lang="en-US" altLang="en-US" dirty="0" smtClean="0"/>
              <a:t>, along with skull base and vertex. </a:t>
            </a:r>
          </a:p>
          <a:p>
            <a:endParaRPr lang="en-US" altLang="en-US" dirty="0" smtClean="0"/>
          </a:p>
          <a:p>
            <a:r>
              <a:rPr lang="en-US" altLang="en-US" dirty="0" smtClean="0"/>
              <a:t>Direct coronals are obtained for structures such as temporal/petrous bones, IAC, and </a:t>
            </a:r>
            <a:r>
              <a:rPr lang="en-US" altLang="en-US" dirty="0" err="1" smtClean="0"/>
              <a:t>sella</a:t>
            </a:r>
            <a:r>
              <a:rPr lang="en-US" altLang="en-US" dirty="0" smtClean="0"/>
              <a:t> at .6-1.25 mm, because there is better resolution and orbits are avoided. During sinus exams air-fluid levels pool away form the path of drainage. </a:t>
            </a:r>
          </a:p>
          <a:p>
            <a:endParaRPr lang="en-US" altLang="en-US" dirty="0" smtClean="0"/>
          </a:p>
          <a:p>
            <a:r>
              <a:rPr lang="en-US" altLang="en-US" dirty="0" smtClean="0"/>
              <a:t>Bone algorithm, some structures maybe obtained using a low mA, but other structures (petrous portion) need higher mA. Algorithm</a:t>
            </a:r>
            <a:r>
              <a:rPr lang="en-US" altLang="en-US" baseline="0" dirty="0" smtClean="0"/>
              <a:t> chosen affect the resolution of the images, depending on the pathology low mA could be used. There are a lot of very dense bony structures, that sometimes make this impossible</a:t>
            </a:r>
            <a:endParaRPr lang="en-US" altLang="en-US" dirty="0" smtClean="0"/>
          </a:p>
          <a:p>
            <a:endParaRPr lang="en-US" altLang="en-US" dirty="0" smtClean="0"/>
          </a:p>
          <a:p>
            <a:r>
              <a:rPr lang="en-US" altLang="en-US" dirty="0" smtClean="0"/>
              <a:t>Contrast-not visible on bone, can be used for soft tissue and are required to see vessels and tumors and chronic sinus infections. </a:t>
            </a:r>
          </a:p>
          <a:p>
            <a:endParaRPr lang="en-US" altLang="en-US" dirty="0" smtClean="0"/>
          </a:p>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2A13700-84AD-4A6E-B2D2-D3DACAE9473F}" type="slidenum">
              <a:rPr lang="en-US" altLang="en-US" smtClean="0"/>
              <a:pPr/>
              <a:t>6</a:t>
            </a:fld>
            <a:endParaRPr lang="en-US" altLang="en-US" smtClean="0"/>
          </a:p>
        </p:txBody>
      </p:sp>
    </p:spTree>
    <p:extLst>
      <p:ext uri="{BB962C8B-B14F-4D97-AF65-F5344CB8AC3E}">
        <p14:creationId xmlns:p14="http://schemas.microsoft.com/office/powerpoint/2010/main" val="233459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CT valuable for</a:t>
            </a:r>
            <a:r>
              <a:rPr lang="en-US" altLang="en-US" baseline="0" dirty="0" smtClean="0"/>
              <a:t> assessing intracranial pathological conditions in the acute stage.</a:t>
            </a:r>
            <a:endParaRPr lang="en-US" altLang="en-US" dirty="0" smtClean="0"/>
          </a:p>
          <a:p>
            <a:r>
              <a:rPr lang="en-US" altLang="en-US" dirty="0" smtClean="0"/>
              <a:t> </a:t>
            </a:r>
          </a:p>
          <a:p>
            <a:r>
              <a:rPr lang="en-US" altLang="en-US" dirty="0" smtClean="0"/>
              <a:t>Which line must be parallel</a:t>
            </a:r>
            <a:r>
              <a:rPr lang="en-US" altLang="en-US" baseline="0" dirty="0" smtClean="0"/>
              <a:t> to the axial scan plane for CT examinations? OML</a:t>
            </a:r>
          </a:p>
          <a:p>
            <a:endParaRPr lang="en-US" altLang="en-US" dirty="0" smtClean="0"/>
          </a:p>
          <a:p>
            <a:r>
              <a:rPr lang="en-US" altLang="en-US" dirty="0" smtClean="0"/>
              <a:t>Acute neurological function that presents in paralysis (stroke) or TIA. These could be caused by a blockage in a blood vessel. A spontaneous brain hemorrhage caused by hypertension or an underlying blood vessel abnormality-aneurysm, infection, or tumor. Do</a:t>
            </a:r>
            <a:r>
              <a:rPr lang="en-US" altLang="en-US" baseline="0" dirty="0" smtClean="0"/>
              <a:t> your homework. Contrast vs. non contrast. Also make sure that you have a complete history and if you are doing contrast if you need a non contrast first. </a:t>
            </a:r>
            <a:endParaRPr lang="en-US" altLang="en-US" dirty="0" smtClean="0"/>
          </a:p>
          <a:p>
            <a:endParaRPr lang="en-US" altLang="en-US" dirty="0" smtClean="0"/>
          </a:p>
          <a:p>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E386692-5E38-4ACB-8206-84A372DE004C}" type="slidenum">
              <a:rPr lang="en-US" altLang="en-US" smtClean="0"/>
              <a:pPr/>
              <a:t>7</a:t>
            </a:fld>
            <a:endParaRPr lang="en-US" altLang="en-US" smtClean="0"/>
          </a:p>
        </p:txBody>
      </p:sp>
    </p:spTree>
    <p:extLst>
      <p:ext uri="{BB962C8B-B14F-4D97-AF65-F5344CB8AC3E}">
        <p14:creationId xmlns:p14="http://schemas.microsoft.com/office/powerpoint/2010/main" val="288811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a:t>
            </a:r>
            <a:r>
              <a:rPr lang="en-US" baseline="0" dirty="0" smtClean="0"/>
              <a:t> of the gantry is referred to as…</a:t>
            </a:r>
            <a:r>
              <a:rPr lang="en-US" baseline="0" dirty="0" err="1" smtClean="0"/>
              <a:t>isocenter</a:t>
            </a:r>
            <a:r>
              <a:rPr lang="en-US" baseline="0" dirty="0" smtClean="0"/>
              <a:t>. Table height positioned to the EAM and zeroed to the patients mental point (</a:t>
            </a:r>
            <a:r>
              <a:rPr lang="en-US" baseline="0" dirty="0" err="1" smtClean="0"/>
              <a:t>caudocranial</a:t>
            </a:r>
            <a:r>
              <a:rPr lang="en-US" baseline="0" dirty="0" smtClean="0"/>
              <a:t> scout)</a:t>
            </a:r>
          </a:p>
          <a:p>
            <a:endParaRPr lang="en-US" baseline="0" dirty="0" smtClean="0"/>
          </a:p>
          <a:p>
            <a:r>
              <a:rPr lang="en-US" baseline="0" dirty="0" smtClean="0"/>
              <a:t>How many identifiers…2</a:t>
            </a:r>
          </a:p>
          <a:p>
            <a:endParaRPr lang="en-US" dirty="0"/>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8</a:t>
            </a:fld>
            <a:endParaRPr lang="en-US" altLang="en-US"/>
          </a:p>
        </p:txBody>
      </p:sp>
    </p:spTree>
    <p:extLst>
      <p:ext uri="{BB962C8B-B14F-4D97-AF65-F5344CB8AC3E}">
        <p14:creationId xmlns:p14="http://schemas.microsoft.com/office/powerpoint/2010/main" val="281702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Axial acquisition</a:t>
            </a:r>
            <a:r>
              <a:rPr lang="en-US" baseline="0" dirty="0" smtClean="0"/>
              <a:t>-greater detail with less noise can demonstrate delicate anatomy</a:t>
            </a:r>
          </a:p>
          <a:p>
            <a:r>
              <a:rPr lang="en-US" baseline="0" dirty="0" smtClean="0"/>
              <a:t>Helical-vascular for post processing </a:t>
            </a:r>
          </a:p>
          <a:p>
            <a:r>
              <a:rPr lang="en-US" baseline="0" dirty="0" smtClean="0"/>
              <a:t>Important to know scanning protocol and parameters</a:t>
            </a:r>
          </a:p>
          <a:p>
            <a:r>
              <a:rPr lang="en-US" baseline="0" dirty="0" smtClean="0"/>
              <a:t>Foramen magnum through the vertex and angled parallel to the OML </a:t>
            </a:r>
          </a:p>
        </p:txBody>
      </p:sp>
      <p:sp>
        <p:nvSpPr>
          <p:cNvPr id="4" name="Slide Number Placeholder 3"/>
          <p:cNvSpPr>
            <a:spLocks noGrp="1"/>
          </p:cNvSpPr>
          <p:nvPr>
            <p:ph type="sldNum" sz="quarter" idx="10"/>
          </p:nvPr>
        </p:nvSpPr>
        <p:spPr/>
        <p:txBody>
          <a:bodyPr/>
          <a:lstStyle/>
          <a:p>
            <a:pPr>
              <a:defRPr/>
            </a:pPr>
            <a:fld id="{08D57394-4273-4E82-AEBA-A973B4A63AC0}" type="slidenum">
              <a:rPr lang="en-US" altLang="en-US" smtClean="0"/>
              <a:pPr>
                <a:defRPr/>
              </a:pPr>
              <a:t>9</a:t>
            </a:fld>
            <a:endParaRPr lang="en-US" altLang="en-US"/>
          </a:p>
        </p:txBody>
      </p:sp>
    </p:spTree>
    <p:extLst>
      <p:ext uri="{BB962C8B-B14F-4D97-AF65-F5344CB8AC3E}">
        <p14:creationId xmlns:p14="http://schemas.microsoft.com/office/powerpoint/2010/main" val="93310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00000"/>
        </a:solidFill>
        <a:effectLst/>
      </p:bgPr>
    </p:bg>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fld id="{BEAF9501-BEE4-4F38-9FE4-E7532DD6910B}" type="datetimeFigureOut">
              <a:rPr lang="en-US"/>
              <a:pPr>
                <a:defRPr/>
              </a:pPr>
              <a:t>2/12/2019</a:t>
            </a:fld>
            <a:endParaRPr lang="en-US"/>
          </a:p>
        </p:txBody>
      </p:sp>
      <p:sp>
        <p:nvSpPr>
          <p:cNvPr id="6"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7"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pPr>
              <a:defRPr/>
            </a:pPr>
            <a:fld id="{F6B9C569-C0A0-4D10-B712-3EAB0D64299A}" type="slidenum">
              <a:rPr lang="en-US" altLang="en-US"/>
              <a:pPr>
                <a:defRPr/>
              </a:pPr>
              <a:t>‹#›</a:t>
            </a:fld>
            <a:endParaRPr lang="en-US" altLang="en-US"/>
          </a:p>
        </p:txBody>
      </p:sp>
    </p:spTree>
    <p:extLst>
      <p:ext uri="{BB962C8B-B14F-4D97-AF65-F5344CB8AC3E}">
        <p14:creationId xmlns:p14="http://schemas.microsoft.com/office/powerpoint/2010/main" val="29817141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D36BA0-A364-467E-8234-FC9E29E58A30}"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D59855-4CE9-48AF-AB26-55DE3D09B4A1}" type="slidenum">
              <a:rPr lang="en-US" altLang="en-US"/>
              <a:pPr>
                <a:defRPr/>
              </a:pPr>
              <a:t>‹#›</a:t>
            </a:fld>
            <a:endParaRPr lang="en-US" altLang="en-US"/>
          </a:p>
        </p:txBody>
      </p:sp>
    </p:spTree>
    <p:extLst>
      <p:ext uri="{BB962C8B-B14F-4D97-AF65-F5344CB8AC3E}">
        <p14:creationId xmlns:p14="http://schemas.microsoft.com/office/powerpoint/2010/main" val="212282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41B552-4771-4EF3-B75B-5B0239A4BE0F}"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1B302-9A11-42EB-8060-4E509A591F71}" type="slidenum">
              <a:rPr lang="en-US" altLang="en-US"/>
              <a:pPr>
                <a:defRPr/>
              </a:pPr>
              <a:t>‹#›</a:t>
            </a:fld>
            <a:endParaRPr lang="en-US" altLang="en-US"/>
          </a:p>
        </p:txBody>
      </p:sp>
    </p:spTree>
    <p:extLst>
      <p:ext uri="{BB962C8B-B14F-4D97-AF65-F5344CB8AC3E}">
        <p14:creationId xmlns:p14="http://schemas.microsoft.com/office/powerpoint/2010/main" val="33956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9C46E2-0055-474D-B112-E0CAE2FEE5F4}"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D147D1-5FBA-48BE-AFCF-984CCA1BEDDC}" type="slidenum">
              <a:rPr lang="en-US" altLang="en-US"/>
              <a:pPr>
                <a:defRPr/>
              </a:pPr>
              <a:t>‹#›</a:t>
            </a:fld>
            <a:endParaRPr lang="en-US" altLang="en-US"/>
          </a:p>
        </p:txBody>
      </p:sp>
    </p:spTree>
    <p:extLst>
      <p:ext uri="{BB962C8B-B14F-4D97-AF65-F5344CB8AC3E}">
        <p14:creationId xmlns:p14="http://schemas.microsoft.com/office/powerpoint/2010/main" val="149943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883471-DE6D-4294-833D-3EA4D317A908}"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DE369-FC6C-4358-B432-49A2D1C9BE3D}" type="slidenum">
              <a:rPr lang="en-US" altLang="en-US"/>
              <a:pPr>
                <a:defRPr/>
              </a:pPr>
              <a:t>‹#›</a:t>
            </a:fld>
            <a:endParaRPr lang="en-US" altLang="en-US"/>
          </a:p>
        </p:txBody>
      </p:sp>
    </p:spTree>
    <p:extLst>
      <p:ext uri="{BB962C8B-B14F-4D97-AF65-F5344CB8AC3E}">
        <p14:creationId xmlns:p14="http://schemas.microsoft.com/office/powerpoint/2010/main" val="17900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8C4BD61-6950-4713-BC32-36E62B65A017}"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39DB9-0BE4-4A92-BFA3-BF970474C807}" type="slidenum">
              <a:rPr lang="en-US" altLang="en-US"/>
              <a:pPr>
                <a:defRPr/>
              </a:pPr>
              <a:t>‹#›</a:t>
            </a:fld>
            <a:endParaRPr lang="en-US" altLang="en-US"/>
          </a:p>
        </p:txBody>
      </p:sp>
    </p:spTree>
    <p:extLst>
      <p:ext uri="{BB962C8B-B14F-4D97-AF65-F5344CB8AC3E}">
        <p14:creationId xmlns:p14="http://schemas.microsoft.com/office/powerpoint/2010/main" val="321928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buFontTx/>
              <a:buNone/>
              <a:defRPr lang="en-US" sz="1800" b="0" kern="1200" spc="10" baseline="0" dirty="0">
                <a:solidFill>
                  <a:schemeClr val="tx2"/>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9D340C80-5102-462C-9BC4-9F4277C67326}" type="datetimeFigureOut">
              <a:rPr lang="en-US"/>
              <a:pPr>
                <a:defRPr/>
              </a:pPr>
              <a:t>2/12/2019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F184B03-00DC-4317-BDD0-A58DA33EAB82}" type="slidenum">
              <a:rPr lang="en-US" altLang="en-US"/>
              <a:pPr>
                <a:defRPr/>
              </a:pPr>
              <a:t>‹#›</a:t>
            </a:fld>
            <a:endParaRPr lang="en-US" altLang="en-US"/>
          </a:p>
        </p:txBody>
      </p:sp>
    </p:spTree>
    <p:extLst>
      <p:ext uri="{BB962C8B-B14F-4D97-AF65-F5344CB8AC3E}">
        <p14:creationId xmlns:p14="http://schemas.microsoft.com/office/powerpoint/2010/main" val="42164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7EE8582-E6B3-40F5-A233-148C46B8F6F7}" type="datetimeFigureOut">
              <a:rPr lang="en-US"/>
              <a:pPr>
                <a:defRPr/>
              </a:pPr>
              <a:t>2/12/2019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368777-A271-48D7-ADB0-9B08405F5102}" type="slidenum">
              <a:rPr lang="en-US" altLang="en-US"/>
              <a:pPr>
                <a:defRPr/>
              </a:pPr>
              <a:t>‹#›</a:t>
            </a:fld>
            <a:endParaRPr lang="en-US" altLang="en-US"/>
          </a:p>
        </p:txBody>
      </p:sp>
    </p:spTree>
    <p:extLst>
      <p:ext uri="{BB962C8B-B14F-4D97-AF65-F5344CB8AC3E}">
        <p14:creationId xmlns:p14="http://schemas.microsoft.com/office/powerpoint/2010/main" val="91523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34DC58-65C5-4734-820C-3C6AFB842335}" type="datetimeFigureOut">
              <a:rPr lang="en-US"/>
              <a:pPr>
                <a:defRPr/>
              </a:pPr>
              <a:t>2/12/2019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B66E3B-3484-49FA-A32F-ABBE95270E3C}" type="slidenum">
              <a:rPr lang="en-US" altLang="en-US"/>
              <a:pPr>
                <a:defRPr/>
              </a:pPr>
              <a:t>‹#›</a:t>
            </a:fld>
            <a:endParaRPr lang="en-US" altLang="en-US"/>
          </a:p>
        </p:txBody>
      </p:sp>
    </p:spTree>
    <p:extLst>
      <p:ext uri="{BB962C8B-B14F-4D97-AF65-F5344CB8AC3E}">
        <p14:creationId xmlns:p14="http://schemas.microsoft.com/office/powerpoint/2010/main" val="27414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58732D-F74F-465F-897C-4F7B50FCBFA8}"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A6E7F8-20BF-43F1-8491-F980E68236D9}" type="slidenum">
              <a:rPr lang="en-US" altLang="en-US"/>
              <a:pPr>
                <a:defRPr/>
              </a:pPr>
              <a:t>‹#›</a:t>
            </a:fld>
            <a:endParaRPr lang="en-US" altLang="en-US"/>
          </a:p>
        </p:txBody>
      </p:sp>
    </p:spTree>
    <p:extLst>
      <p:ext uri="{BB962C8B-B14F-4D97-AF65-F5344CB8AC3E}">
        <p14:creationId xmlns:p14="http://schemas.microsoft.com/office/powerpoint/2010/main" val="117755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5105400"/>
            <a:ext cx="8469313"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6E000C9-797E-4A2D-BF11-EE5C7794D61B}" type="datetimeFigureOut">
              <a:rPr lang="en-US"/>
              <a:pPr>
                <a:defRPr/>
              </a:pPr>
              <a:t>2/12/2019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33882C7-B14A-4AF2-BA4E-9867D1709F6E}" type="slidenum">
              <a:rPr lang="en-US" altLang="en-US"/>
              <a:pPr>
                <a:defRPr/>
              </a:pPr>
              <a:t>‹#›</a:t>
            </a:fld>
            <a:endParaRPr lang="en-US" altLang="en-US"/>
          </a:p>
        </p:txBody>
      </p:sp>
    </p:spTree>
    <p:extLst>
      <p:ext uri="{BB962C8B-B14F-4D97-AF65-F5344CB8AC3E}">
        <p14:creationId xmlns:p14="http://schemas.microsoft.com/office/powerpoint/2010/main" val="428814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18513" y="0"/>
            <a:ext cx="731837"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138" y="1044575"/>
            <a:ext cx="1905000" cy="273050"/>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fld id="{FC7C6116-E846-413B-A097-01BA56FAD6E3}" type="datetimeFigureOut">
              <a:rPr lang="en-US"/>
              <a:pPr>
                <a:defRPr/>
              </a:pPr>
              <a:t>2/12/2019</a:t>
            </a:fld>
            <a:endParaRPr lang="en-US"/>
          </a:p>
        </p:txBody>
      </p:sp>
      <p:sp>
        <p:nvSpPr>
          <p:cNvPr id="5" name="Footer Placeholder 4"/>
          <p:cNvSpPr>
            <a:spLocks noGrp="1"/>
          </p:cNvSpPr>
          <p:nvPr>
            <p:ph type="ftr" sz="quarter" idx="3"/>
          </p:nvPr>
        </p:nvSpPr>
        <p:spPr>
          <a:xfrm rot="16200000">
            <a:off x="6992938" y="4092575"/>
            <a:ext cx="3581400" cy="273050"/>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8440738" y="6172200"/>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pPr>
              <a:defRPr/>
            </a:pPr>
            <a:fld id="{2822AE2C-15DB-43F4-A41F-A5364D094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73" r:id="rId2"/>
    <p:sldLayoutId id="2147483782" r:id="rId3"/>
    <p:sldLayoutId id="2147483774" r:id="rId4"/>
    <p:sldLayoutId id="2147483775" r:id="rId5"/>
    <p:sldLayoutId id="2147483776" r:id="rId6"/>
    <p:sldLayoutId id="2147483777" r:id="rId7"/>
    <p:sldLayoutId id="2147483778" r:id="rId8"/>
    <p:sldLayoutId id="2147483783" r:id="rId9"/>
    <p:sldLayoutId id="2147483779" r:id="rId10"/>
    <p:sldLayoutId id="2147483780" r:id="rId11"/>
  </p:sldLayoutIdLst>
  <p:hf hdr="0" ftr="0" dt="0"/>
  <p:txStyles>
    <p:titleStyle>
      <a:lvl1pPr algn="l" rtl="0" eaLnBrk="0" fontAlgn="base" hangingPunct="0">
        <a:lnSpc>
          <a:spcPct val="90000"/>
        </a:lnSpc>
        <a:spcBef>
          <a:spcPct val="0"/>
        </a:spcBef>
        <a:spcAft>
          <a:spcPct val="0"/>
        </a:spcAft>
        <a:defRPr sz="4000" kern="1200" spc="-5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2pPr>
      <a:lvl3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3pPr>
      <a:lvl4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4pPr>
      <a:lvl5pPr algn="l" rtl="0" eaLnBrk="0" fontAlgn="base" hangingPunct="0">
        <a:lnSpc>
          <a:spcPct val="90000"/>
        </a:lnSpc>
        <a:spcBef>
          <a:spcPct val="0"/>
        </a:spcBef>
        <a:spcAft>
          <a:spcPct val="0"/>
        </a:spcAft>
        <a:defRPr sz="4000">
          <a:solidFill>
            <a:schemeClr val="tx1"/>
          </a:solidFill>
          <a:latin typeface="Century Schoolbook" panose="02040604050505020304" pitchFamily="18" charset="0"/>
        </a:defRPr>
      </a:lvl5pPr>
      <a:lvl6pPr marL="457200" algn="l" rtl="0" fontAlgn="base">
        <a:lnSpc>
          <a:spcPct val="90000"/>
        </a:lnSpc>
        <a:spcBef>
          <a:spcPct val="0"/>
        </a:spcBef>
        <a:spcAft>
          <a:spcPct val="0"/>
        </a:spcAft>
        <a:defRPr sz="4000">
          <a:solidFill>
            <a:schemeClr val="tx1"/>
          </a:solidFill>
          <a:latin typeface="Century Schoolbook" panose="02040604050505020304" pitchFamily="18" charset="0"/>
        </a:defRPr>
      </a:lvl6pPr>
      <a:lvl7pPr marL="914400" algn="l" rtl="0" fontAlgn="base">
        <a:lnSpc>
          <a:spcPct val="90000"/>
        </a:lnSpc>
        <a:spcBef>
          <a:spcPct val="0"/>
        </a:spcBef>
        <a:spcAft>
          <a:spcPct val="0"/>
        </a:spcAft>
        <a:defRPr sz="4000">
          <a:solidFill>
            <a:schemeClr val="tx1"/>
          </a:solidFill>
          <a:latin typeface="Century Schoolbook" panose="02040604050505020304" pitchFamily="18" charset="0"/>
        </a:defRPr>
      </a:lvl7pPr>
      <a:lvl8pPr marL="1371600" algn="l" rtl="0" fontAlgn="base">
        <a:lnSpc>
          <a:spcPct val="90000"/>
        </a:lnSpc>
        <a:spcBef>
          <a:spcPct val="0"/>
        </a:spcBef>
        <a:spcAft>
          <a:spcPct val="0"/>
        </a:spcAft>
        <a:defRPr sz="4000">
          <a:solidFill>
            <a:schemeClr val="tx1"/>
          </a:solidFill>
          <a:latin typeface="Century Schoolbook" panose="02040604050505020304" pitchFamily="18" charset="0"/>
        </a:defRPr>
      </a:lvl8pPr>
      <a:lvl9pPr marL="1828800" algn="l" rtl="0" fontAlgn="base">
        <a:lnSpc>
          <a:spcPct val="90000"/>
        </a:lnSpc>
        <a:spcBef>
          <a:spcPct val="0"/>
        </a:spcBef>
        <a:spcAft>
          <a:spcPct val="0"/>
        </a:spcAft>
        <a:defRPr sz="4000">
          <a:solidFill>
            <a:schemeClr val="tx1"/>
          </a:solidFill>
          <a:latin typeface="Century Schoolbook" panose="02040604050505020304" pitchFamily="18" charset="0"/>
        </a:defRPr>
      </a:lvl9pPr>
    </p:titleStyle>
    <p:bodyStyle>
      <a:lvl1pPr marL="182563" indent="-182563" algn="l" rtl="0" eaLnBrk="0" fontAlgn="base" hangingPunct="0">
        <a:lnSpc>
          <a:spcPct val="95000"/>
        </a:lnSpc>
        <a:spcBef>
          <a:spcPts val="1400"/>
        </a:spcBef>
        <a:spcAft>
          <a:spcPts val="200"/>
        </a:spcAft>
        <a:buClr>
          <a:schemeClr val="accent1"/>
        </a:buClr>
        <a:buSzPct val="80000"/>
        <a:buFont typeface="Arial" pitchFamily="34" charset="0"/>
        <a:buChar char="•"/>
        <a:defRPr kern="1200" spc="10">
          <a:solidFill>
            <a:schemeClr val="tx1"/>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262626"/>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1.mp4"/><Relationship Id="rId7"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13.xml"/><Relationship Id="rId6" Type="http://schemas.openxmlformats.org/officeDocument/2006/relationships/tags" Target="../tags/tag2.xml"/><Relationship Id="rId5" Type="http://schemas.openxmlformats.org/officeDocument/2006/relationships/customXml" Target="../../customXml/item9.xml"/><Relationship Id="rId4" Type="http://schemas.openxmlformats.org/officeDocument/2006/relationships/video" Target="../media/media1.mp4"/><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customXml" Target="../../customXml/item10.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customXml" Target="../../customXml/item8.xml"/><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customXml" Target="../../customXml/item21.xml"/><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customXml" Target="../../customXml/item11.xml"/><Relationship Id="rId5" Type="http://schemas.openxmlformats.org/officeDocument/2006/relationships/image" Target="../media/image6.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customXml" Target="../../customXml/item33.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customXml" Target="../../customXml/item7.xml"/><Relationship Id="rId5" Type="http://schemas.openxmlformats.org/officeDocument/2006/relationships/image" Target="../media/image7.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customXml" Target="../../customXml/item29.xml"/><Relationship Id="rId5" Type="http://schemas.openxmlformats.org/officeDocument/2006/relationships/image" Target="../media/image8.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customXml" Target="../../customXml/item18.xml"/><Relationship Id="rId5" Type="http://schemas.openxmlformats.org/officeDocument/2006/relationships/image" Target="../media/image9.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customXml" Target="../../customXml/item2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customXml" Target="../../customXml/item1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customXml" Target="../../customXml/item23.xml"/><Relationship Id="rId5" Type="http://schemas.openxmlformats.org/officeDocument/2006/relationships/image" Target="../media/image10.jpe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customXml" Target="../../customXml/item15.xml"/><Relationship Id="rId4"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customXml" Target="../../customXml/item5.xml"/><Relationship Id="rId5" Type="http://schemas.openxmlformats.org/officeDocument/2006/relationships/image" Target="../media/image11.jpeg"/><Relationship Id="rId4"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2.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customXml" Target="../../customXml/item20.xml"/><Relationship Id="rId5" Type="http://schemas.openxmlformats.org/officeDocument/2006/relationships/image" Target="../media/image13.jpeg"/><Relationship Id="rId4"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customXml" Target="../../customXml/item36.xml"/><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customXml" Target="../../customXml/item14.xml"/><Relationship Id="rId5" Type="http://schemas.openxmlformats.org/officeDocument/2006/relationships/image" Target="../media/image14.jpg"/><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customXml" Target="../../customXml/item27.xml"/><Relationship Id="rId5" Type="http://schemas.openxmlformats.org/officeDocument/2006/relationships/image" Target="../media/image14.jpg"/><Relationship Id="rId4"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customXml" Target="../../customXml/item17.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25.xml"/><Relationship Id="rId6" Type="http://schemas.openxmlformats.org/officeDocument/2006/relationships/tags" Target="../tags/tag6.xml"/><Relationship Id="rId5" Type="http://schemas.openxmlformats.org/officeDocument/2006/relationships/customXml" Target="../../customXml/item1.xml"/><Relationship Id="rId10" Type="http://schemas.openxmlformats.org/officeDocument/2006/relationships/image" Target="../media/image3.jpg"/><Relationship Id="rId4" Type="http://schemas.openxmlformats.org/officeDocument/2006/relationships/video" Target="../media/media2.mp4"/><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ustomXml" Target="../../customXml/item3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1143000" y="2438400"/>
            <a:ext cx="6348413" cy="2819400"/>
          </a:xfrm>
        </p:spPr>
        <p:txBody>
          <a:bodyPr>
            <a:noAutofit/>
          </a:bodyPr>
          <a:lstStyle/>
          <a:p>
            <a:pPr marL="0" indent="0" eaLnBrk="1" fontAlgn="auto" hangingPunct="1">
              <a:spcBef>
                <a:spcPct val="0"/>
              </a:spcBef>
              <a:buNone/>
              <a:defRPr/>
            </a:pPr>
            <a:r>
              <a:rPr lang="en-US" altLang="en-US" sz="4400" dirty="0" smtClean="0"/>
              <a:t>CT of the Head, Spine, and Cerebral Vessels </a:t>
            </a:r>
          </a:p>
        </p:txBody>
      </p:sp>
      <p:pic>
        <p:nvPicPr>
          <p:cNvPr id="2" name="tmpF612">
            <a:hlinkClick r:id="" action="ppaction://media"/>
          </p:cNvPr>
          <p:cNvPicPr>
            <a:picLocks noChangeAspect="1"/>
          </p:cNvPicPr>
          <p:nvPr>
            <a:videoFile r:link="rId4"/>
            <p:custDataLst>
              <p:custData r:id="rId5"/>
              <p:tags r:id="rId6"/>
            </p:custDataLst>
            <p:extLst>
              <p:ext uri="{DAA4B4D4-6D71-4841-9C94-3DE7FCFB9230}">
                <p14:media xmlns:p14="http://schemas.microsoft.com/office/powerpoint/2010/main" r:embed="rId3"/>
              </p:ext>
            </p:extLst>
          </p:nvPr>
        </p:nvPicPr>
        <p:blipFill>
          <a:blip r:embed="rId9"/>
          <a:stretch>
            <a:fillRect/>
          </a:stretch>
        </p:blipFill>
        <p:spPr>
          <a:xfrm>
            <a:off x="8813800" y="101600"/>
            <a:ext cx="228600" cy="228600"/>
          </a:xfrm>
          <a:prstGeom prst="rect">
            <a:avLst/>
          </a:prstGeom>
        </p:spPr>
      </p:pic>
    </p:spTree>
    <p:custDataLst>
      <p:custData r:id="rId1"/>
      <p:tags r:id="rId2"/>
    </p:custData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69163" cy="928688"/>
          </a:xfrm>
        </p:spPr>
        <p:txBody>
          <a:bodyPr/>
          <a:lstStyle/>
          <a:p>
            <a:r>
              <a:rPr lang="en-US" dirty="0" smtClean="0"/>
              <a:t>Head Scan</a:t>
            </a:r>
            <a:endParaRPr lang="en-US" dirty="0"/>
          </a:p>
        </p:txBody>
      </p:sp>
      <p:sp>
        <p:nvSpPr>
          <p:cNvPr id="3" name="Content Placeholder 2"/>
          <p:cNvSpPr>
            <a:spLocks noGrp="1"/>
          </p:cNvSpPr>
          <p:nvPr>
            <p:ph idx="1"/>
          </p:nvPr>
        </p:nvSpPr>
        <p:spPr/>
        <p:txBody>
          <a:bodyPr>
            <a:normAutofit/>
          </a:bodyPr>
          <a:lstStyle/>
          <a:p>
            <a:r>
              <a:rPr lang="en-US" sz="2400" dirty="0" smtClean="0"/>
              <a:t>Pitch single: 1-1.7</a:t>
            </a:r>
          </a:p>
          <a:p>
            <a:endParaRPr lang="en-US" sz="2400" dirty="0"/>
          </a:p>
          <a:p>
            <a:r>
              <a:rPr lang="en-US" sz="2400" dirty="0" smtClean="0"/>
              <a:t>Pitch </a:t>
            </a:r>
            <a:r>
              <a:rPr lang="en-US" sz="2400" dirty="0" err="1" smtClean="0"/>
              <a:t>multidetector</a:t>
            </a:r>
            <a:r>
              <a:rPr lang="en-US" sz="2400" dirty="0" smtClean="0"/>
              <a:t>: .7-1.0</a:t>
            </a:r>
          </a:p>
          <a:p>
            <a:endParaRPr lang="en-US" sz="2400" dirty="0"/>
          </a:p>
          <a:p>
            <a:r>
              <a:rPr lang="en-US" sz="2400" dirty="0" smtClean="0"/>
              <a:t>WW: 80-100</a:t>
            </a:r>
          </a:p>
          <a:p>
            <a:endParaRPr lang="en-US" sz="2400" dirty="0"/>
          </a:p>
          <a:p>
            <a:r>
              <a:rPr lang="en-US" sz="2400" dirty="0" smtClean="0"/>
              <a:t>WL 20-40</a:t>
            </a:r>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10</a:t>
            </a:fld>
            <a:endParaRPr lang="en-US" altLang="en-US"/>
          </a:p>
        </p:txBody>
      </p:sp>
    </p:spTree>
    <p:extLst>
      <p:ext uri="{BB962C8B-B14F-4D97-AF65-F5344CB8AC3E}">
        <p14:creationId xmlns:p14="http://schemas.microsoft.com/office/powerpoint/2010/main" val="14026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Scan</a:t>
            </a:r>
            <a:endParaRPr lang="en-US" dirty="0"/>
          </a:p>
        </p:txBody>
      </p:sp>
      <p:sp>
        <p:nvSpPr>
          <p:cNvPr id="3" name="Content Placeholder 2"/>
          <p:cNvSpPr>
            <a:spLocks noGrp="1"/>
          </p:cNvSpPr>
          <p:nvPr>
            <p:ph idx="1"/>
          </p:nvPr>
        </p:nvSpPr>
        <p:spPr/>
        <p:txBody>
          <a:bodyPr>
            <a:normAutofit/>
          </a:bodyPr>
          <a:lstStyle/>
          <a:p>
            <a:r>
              <a:rPr lang="en-US" sz="2400" dirty="0" smtClean="0"/>
              <a:t>Annotate</a:t>
            </a:r>
          </a:p>
          <a:p>
            <a:endParaRPr lang="en-US" sz="2400" dirty="0"/>
          </a:p>
          <a:p>
            <a:r>
              <a:rPr lang="en-US" sz="2400" dirty="0" smtClean="0"/>
              <a:t>Infused with power injector </a:t>
            </a:r>
          </a:p>
          <a:p>
            <a:endParaRPr lang="en-US" sz="2400" dirty="0"/>
          </a:p>
          <a:p>
            <a:r>
              <a:rPr lang="en-US" sz="2400" dirty="0" smtClean="0"/>
              <a:t>Contrast: 100 mL </a:t>
            </a:r>
            <a:endParaRPr lang="en-US" sz="2400" dirty="0"/>
          </a:p>
          <a:p>
            <a:endParaRPr lang="en-US" sz="2400" dirty="0" smtClean="0"/>
          </a:p>
          <a:p>
            <a:r>
              <a:rPr lang="en-US" sz="2400" dirty="0" smtClean="0"/>
              <a:t>Delay</a:t>
            </a:r>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11</a:t>
            </a:fld>
            <a:endParaRPr lang="en-US" altLang="en-US"/>
          </a:p>
        </p:txBody>
      </p:sp>
    </p:spTree>
    <p:extLst>
      <p:ext uri="{BB962C8B-B14F-4D97-AF65-F5344CB8AC3E}">
        <p14:creationId xmlns:p14="http://schemas.microsoft.com/office/powerpoint/2010/main" val="11208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304800"/>
            <a:ext cx="6348413" cy="685800"/>
          </a:xfrm>
        </p:spPr>
        <p:txBody>
          <a:bodyPr/>
          <a:lstStyle/>
          <a:p>
            <a:pPr eaLnBrk="1" fontAlgn="auto" hangingPunct="1">
              <a:spcAft>
                <a:spcPts val="0"/>
              </a:spcAft>
              <a:defRPr/>
            </a:pPr>
            <a:r>
              <a:rPr lang="en-US" altLang="en-US" smtClean="0"/>
              <a:t>Head and Face</a:t>
            </a:r>
          </a:p>
        </p:txBody>
      </p:sp>
      <p:sp>
        <p:nvSpPr>
          <p:cNvPr id="5123" name="Rectangle 2"/>
          <p:cNvSpPr>
            <a:spLocks noGrp="1" noChangeArrowheads="1"/>
          </p:cNvSpPr>
          <p:nvPr>
            <p:ph idx="1"/>
          </p:nvPr>
        </p:nvSpPr>
        <p:spPr>
          <a:xfrm>
            <a:off x="201613" y="1233488"/>
            <a:ext cx="8229600" cy="4954587"/>
          </a:xfrm>
        </p:spPr>
        <p:txBody>
          <a:bodyPr/>
          <a:lstStyle/>
          <a:p>
            <a:pPr marL="182880" indent="-182880" eaLnBrk="1" fontAlgn="auto" hangingPunct="1">
              <a:defRPr/>
            </a:pPr>
            <a:r>
              <a:rPr lang="en-US" altLang="en-US" sz="2800" dirty="0" smtClean="0"/>
              <a:t>CT is valuable for assessing intracranial pathological conditions, especially in the acute stage</a:t>
            </a:r>
          </a:p>
          <a:p>
            <a:pPr marL="628650" lvl="1" indent="-182880" eaLnBrk="1" fontAlgn="auto" hangingPunct="1">
              <a:defRPr/>
            </a:pPr>
            <a:endParaRPr lang="en-US" altLang="en-US" sz="2400" dirty="0" smtClean="0">
              <a:solidFill>
                <a:schemeClr val="tx1">
                  <a:lumMod val="85000"/>
                  <a:lumOff val="15000"/>
                </a:schemeClr>
              </a:solidFill>
            </a:endParaRPr>
          </a:p>
          <a:p>
            <a:pPr marL="628650" lvl="1" indent="-182880" eaLnBrk="1" fontAlgn="auto" hangingPunct="1">
              <a:defRPr/>
            </a:pPr>
            <a:r>
              <a:rPr lang="en-US" altLang="en-US" sz="2400" dirty="0" smtClean="0">
                <a:solidFill>
                  <a:schemeClr val="tx1">
                    <a:lumMod val="85000"/>
                    <a:lumOff val="15000"/>
                  </a:schemeClr>
                </a:solidFill>
              </a:rPr>
              <a:t>Cerebral infarction</a:t>
            </a:r>
          </a:p>
          <a:p>
            <a:pPr marL="628650" lvl="1" indent="-182880" eaLnBrk="1" fontAlgn="auto" hangingPunct="1">
              <a:defRPr/>
            </a:pPr>
            <a:r>
              <a:rPr lang="en-US" altLang="en-US" sz="2400" dirty="0" smtClean="0">
                <a:solidFill>
                  <a:schemeClr val="tx1">
                    <a:lumMod val="85000"/>
                    <a:lumOff val="15000"/>
                  </a:schemeClr>
                </a:solidFill>
              </a:rPr>
              <a:t>Hemorrhage</a:t>
            </a:r>
          </a:p>
          <a:p>
            <a:pPr marL="628650" lvl="1" indent="-182880" eaLnBrk="1" fontAlgn="auto" hangingPunct="1">
              <a:defRPr/>
            </a:pPr>
            <a:r>
              <a:rPr lang="en-US" altLang="en-US" sz="2400" dirty="0" smtClean="0">
                <a:solidFill>
                  <a:schemeClr val="tx1">
                    <a:lumMod val="85000"/>
                    <a:lumOff val="15000"/>
                  </a:schemeClr>
                </a:solidFill>
              </a:rPr>
              <a:t>Aneurysm</a:t>
            </a:r>
          </a:p>
          <a:p>
            <a:pPr marL="628650" lvl="1" indent="-182880" eaLnBrk="1" fontAlgn="auto" hangingPunct="1">
              <a:defRPr/>
            </a:pPr>
            <a:r>
              <a:rPr lang="en-US" altLang="en-US" sz="2400" dirty="0" smtClean="0">
                <a:solidFill>
                  <a:schemeClr val="tx1">
                    <a:lumMod val="85000"/>
                    <a:lumOff val="15000"/>
                  </a:schemeClr>
                </a:solidFill>
              </a:rPr>
              <a:t>Hematoma</a:t>
            </a:r>
          </a:p>
          <a:p>
            <a:pPr marL="628650" lvl="1" indent="-182880" eaLnBrk="1" fontAlgn="auto" hangingPunct="1">
              <a:defRPr/>
            </a:pPr>
            <a:r>
              <a:rPr lang="en-US" altLang="en-US" sz="2400" dirty="0" smtClean="0">
                <a:solidFill>
                  <a:schemeClr val="tx1">
                    <a:lumMod val="85000"/>
                    <a:lumOff val="15000"/>
                  </a:schemeClr>
                </a:solidFill>
              </a:rPr>
              <a:t>Trauma</a:t>
            </a:r>
          </a:p>
          <a:p>
            <a:pPr marL="628650" lvl="1" indent="-182880" eaLnBrk="1" fontAlgn="auto" hangingPunct="1">
              <a:defRPr/>
            </a:pPr>
            <a:r>
              <a:rPr lang="en-US" altLang="en-US" sz="2400" dirty="0" smtClean="0">
                <a:solidFill>
                  <a:schemeClr val="tx1">
                    <a:lumMod val="85000"/>
                    <a:lumOff val="15000"/>
                  </a:schemeClr>
                </a:solidFill>
              </a:rPr>
              <a:t>Infection</a:t>
            </a:r>
          </a:p>
          <a:p>
            <a:pPr marL="628650" lvl="1" indent="-182880" eaLnBrk="1" fontAlgn="auto" hangingPunct="1">
              <a:defRPr/>
            </a:pPr>
            <a:r>
              <a:rPr lang="en-US" altLang="en-US" sz="2400" dirty="0" smtClean="0">
                <a:solidFill>
                  <a:schemeClr val="tx1">
                    <a:lumMod val="85000"/>
                    <a:lumOff val="15000"/>
                  </a:schemeClr>
                </a:solidFill>
              </a:rPr>
              <a:t>Tumors</a:t>
            </a:r>
          </a:p>
          <a:p>
            <a:pPr marL="628650" lvl="1" indent="-182880" eaLnBrk="1" fontAlgn="auto" hangingPunct="1">
              <a:defRPr/>
            </a:pPr>
            <a:r>
              <a:rPr lang="en-US" altLang="en-US" sz="2400" dirty="0" smtClean="0">
                <a:solidFill>
                  <a:schemeClr val="tx1">
                    <a:lumMod val="85000"/>
                    <a:lumOff val="15000"/>
                  </a:schemeClr>
                </a:solidFill>
              </a:rPr>
              <a:t>Congenital defects</a:t>
            </a:r>
          </a:p>
        </p:txBody>
      </p:sp>
      <p:sp>
        <p:nvSpPr>
          <p:cNvPr id="10244" name="Slide Number Placeholder 1"/>
          <p:cNvSpPr>
            <a:spLocks noGrp="1"/>
          </p:cNvSpPr>
          <p:nvPr>
            <p:ph type="sldNum" sz="quarter" idx="12"/>
          </p:nvPr>
        </p:nvSpPr>
        <p:spPr bwMode="auto">
          <a:xfrm>
            <a:off x="8431213" y="6188075"/>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B739C5D9-5594-4D2C-B764-E4EB3D418224}"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12</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anim calcmode="lin" valueType="num">
                                      <p:cBhvr additive="base">
                                        <p:cTn id="1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 calcmode="lin" valueType="num">
                                      <p:cBhvr additive="base">
                                        <p:cTn id="1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 calcmode="lin" valueType="num">
                                      <p:cBhvr additive="base">
                                        <p:cTn id="2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 calcmode="lin" valueType="num">
                                      <p:cBhvr additive="base">
                                        <p:cTn id="2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123">
                                            <p:txEl>
                                              <p:pRg st="8" end="8"/>
                                            </p:txEl>
                                          </p:spTgt>
                                        </p:tgtEl>
                                        <p:attrNameLst>
                                          <p:attrName>style.visibility</p:attrName>
                                        </p:attrNameLst>
                                      </p:cBhvr>
                                      <p:to>
                                        <p:strVal val="visible"/>
                                      </p:to>
                                    </p:set>
                                    <p:anim calcmode="lin" valueType="num">
                                      <p:cBhvr additive="base">
                                        <p:cTn id="41"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123">
                                            <p:txEl>
                                              <p:pRg st="9" end="9"/>
                                            </p:txEl>
                                          </p:spTgt>
                                        </p:tgtEl>
                                        <p:attrNameLst>
                                          <p:attrName>style.visibility</p:attrName>
                                        </p:attrNameLst>
                                      </p:cBhvr>
                                      <p:to>
                                        <p:strVal val="visible"/>
                                      </p:to>
                                    </p:set>
                                    <p:anim calcmode="lin" valueType="num">
                                      <p:cBhvr additive="base">
                                        <p:cTn id="47"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31763" y="168275"/>
            <a:ext cx="6346825" cy="787400"/>
          </a:xfrm>
        </p:spPr>
        <p:txBody>
          <a:bodyPr/>
          <a:lstStyle/>
          <a:p>
            <a:pPr eaLnBrk="1" fontAlgn="auto" hangingPunct="1">
              <a:spcAft>
                <a:spcPts val="0"/>
              </a:spcAft>
              <a:defRPr/>
            </a:pPr>
            <a:r>
              <a:rPr lang="en-US" altLang="en-US" smtClean="0"/>
              <a:t>Infarction</a:t>
            </a:r>
          </a:p>
        </p:txBody>
      </p:sp>
      <p:sp>
        <p:nvSpPr>
          <p:cNvPr id="122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8D1F33C1-7EA5-447A-87AA-FDDB29242260}"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13</a:t>
            </a:fld>
            <a:endParaRPr lang="en-US" altLang="en-US" sz="1200" smtClean="0">
              <a:latin typeface="Lucida Grande" charset="0"/>
              <a:ea typeface="Lucida Grande" charset="0"/>
              <a:cs typeface="Lucida Grande" charset="0"/>
              <a:sym typeface="Lucida Grande" charset="0"/>
            </a:endParaRPr>
          </a:p>
        </p:txBody>
      </p:sp>
      <p:pic>
        <p:nvPicPr>
          <p:cNvPr id="122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3" y="955675"/>
            <a:ext cx="6146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2293" name="Rectangle 4"/>
          <p:cNvSpPr>
            <a:spLocks/>
          </p:cNvSpPr>
          <p:nvPr/>
        </p:nvSpPr>
        <p:spPr bwMode="auto">
          <a:xfrm>
            <a:off x="1512888" y="5594350"/>
            <a:ext cx="4787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17-1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Early subtle infarction.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Late well-defined cerebral infarction. Subtle loss of the distinction between the gray and the white matter is present on the early CT, in the right middle cerebral artery territory, with good delineation of the affected area on the later CT.</a:t>
            </a:r>
          </a:p>
        </p:txBody>
      </p:sp>
    </p:spTree>
    <p:custDataLst>
      <p:custData r:id="rId1"/>
      <p:tags r:id="rId2"/>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381000" y="196850"/>
            <a:ext cx="6348413" cy="625475"/>
          </a:xfrm>
        </p:spPr>
        <p:txBody>
          <a:bodyPr>
            <a:normAutofit fontScale="90000"/>
          </a:bodyPr>
          <a:lstStyle/>
          <a:p>
            <a:pPr eaLnBrk="1" fontAlgn="auto" hangingPunct="1">
              <a:spcAft>
                <a:spcPts val="0"/>
              </a:spcAft>
              <a:defRPr/>
            </a:pPr>
            <a:r>
              <a:rPr lang="en-US" altLang="en-US" dirty="0" smtClean="0"/>
              <a:t>Hematoma</a:t>
            </a:r>
          </a:p>
        </p:txBody>
      </p:sp>
      <p:sp>
        <p:nvSpPr>
          <p:cNvPr id="14339" name="Slide Number Placeholder 1"/>
          <p:cNvSpPr>
            <a:spLocks noGrp="1"/>
          </p:cNvSpPr>
          <p:nvPr>
            <p:ph type="sldNum" sz="quarter" idx="12"/>
          </p:nvPr>
        </p:nvSpPr>
        <p:spPr bwMode="auto">
          <a:xfrm>
            <a:off x="8458200" y="6224588"/>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6D4E11EF-DC0F-45C8-B9DC-D690340FF3A7}"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14</a:t>
            </a:fld>
            <a:endParaRPr lang="en-US" altLang="en-US" sz="1200" smtClean="0">
              <a:latin typeface="Lucida Grande" charset="0"/>
              <a:ea typeface="Lucida Grande" charset="0"/>
              <a:cs typeface="Lucida Grande" charset="0"/>
              <a:sym typeface="Lucida Grande" charset="0"/>
            </a:endParaRPr>
          </a:p>
        </p:txBody>
      </p:sp>
      <p:pic>
        <p:nvPicPr>
          <p:cNvPr id="143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990600"/>
            <a:ext cx="68008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4341" name="Rectangle 4"/>
          <p:cNvSpPr>
            <a:spLocks/>
          </p:cNvSpPr>
          <p:nvPr/>
        </p:nvSpPr>
        <p:spPr bwMode="auto">
          <a:xfrm>
            <a:off x="1600200" y="5589588"/>
            <a:ext cx="4787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17-2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Large left parenchymal hematoma causing a marked midline shift to the right.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Severe subarachnoid hemorrhage outlining all the cisterns of the skull base.</a:t>
            </a:r>
          </a:p>
        </p:txBody>
      </p:sp>
    </p:spTree>
    <p:custDataLst>
      <p:custData r:id="rId1"/>
      <p:tags r:id="rId2"/>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28600" y="381000"/>
            <a:ext cx="6348413" cy="628650"/>
          </a:xfrm>
        </p:spPr>
        <p:txBody>
          <a:bodyPr>
            <a:normAutofit fontScale="90000"/>
          </a:bodyPr>
          <a:lstStyle/>
          <a:p>
            <a:pPr eaLnBrk="1" fontAlgn="auto" hangingPunct="1">
              <a:spcAft>
                <a:spcPts val="0"/>
              </a:spcAft>
              <a:defRPr/>
            </a:pPr>
            <a:r>
              <a:rPr lang="en-US" altLang="en-US" dirty="0" smtClean="0"/>
              <a:t>Metastasis</a:t>
            </a:r>
          </a:p>
        </p:txBody>
      </p:sp>
      <p:sp>
        <p:nvSpPr>
          <p:cNvPr id="15363" name="Slide Number Placeholder 1"/>
          <p:cNvSpPr>
            <a:spLocks noGrp="1"/>
          </p:cNvSpPr>
          <p:nvPr>
            <p:ph type="sldNum" sz="quarter" idx="12"/>
          </p:nvPr>
        </p:nvSpPr>
        <p:spPr bwMode="auto">
          <a:xfrm>
            <a:off x="8305800" y="6219825"/>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FCAB7D25-6D68-4635-ABFA-B401D4650263}"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15</a:t>
            </a:fld>
            <a:endParaRPr lang="en-US" altLang="en-US" sz="1200" smtClean="0">
              <a:latin typeface="Lucida Grande" charset="0"/>
              <a:ea typeface="Lucida Grande" charset="0"/>
              <a:cs typeface="Lucida Grande" charset="0"/>
              <a:sym typeface="Lucida Grande" charset="0"/>
            </a:endParaRPr>
          </a:p>
        </p:txBody>
      </p:sp>
      <p:pic>
        <p:nvPicPr>
          <p:cNvPr id="153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65250"/>
            <a:ext cx="76914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5365" name="Rectangle 4"/>
          <p:cNvSpPr>
            <a:spLocks/>
          </p:cNvSpPr>
          <p:nvPr/>
        </p:nvSpPr>
        <p:spPr bwMode="auto">
          <a:xfrm>
            <a:off x="1682750" y="5938838"/>
            <a:ext cx="4787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17-4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Multiple ring enhancing metastases in both frontal lobes.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Enhancing bifrontal (butterfly) GBM; it is surrounded by edema, causing mass effect on the frontal horns.</a:t>
            </a:r>
          </a:p>
        </p:txBody>
      </p:sp>
    </p:spTree>
    <p:custDataLst>
      <p:custData r:id="rId1"/>
      <p:tags r:id="rId2"/>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304800" y="304800"/>
            <a:ext cx="6348413" cy="1320800"/>
          </a:xfrm>
        </p:spPr>
        <p:txBody>
          <a:bodyPr/>
          <a:lstStyle/>
          <a:p>
            <a:pPr eaLnBrk="1" fontAlgn="auto" hangingPunct="1">
              <a:spcAft>
                <a:spcPts val="0"/>
              </a:spcAft>
              <a:defRPr/>
            </a:pPr>
            <a:r>
              <a:rPr lang="en-US" altLang="en-US" dirty="0" smtClean="0"/>
              <a:t>Other Conditions in the Head and Face</a:t>
            </a:r>
          </a:p>
        </p:txBody>
      </p:sp>
      <p:sp>
        <p:nvSpPr>
          <p:cNvPr id="9219" name="Rectangle 2"/>
          <p:cNvSpPr>
            <a:spLocks noGrp="1" noChangeArrowheads="1"/>
          </p:cNvSpPr>
          <p:nvPr>
            <p:ph idx="1"/>
          </p:nvPr>
        </p:nvSpPr>
        <p:spPr>
          <a:xfrm>
            <a:off x="304800" y="2073275"/>
            <a:ext cx="7743825" cy="4113213"/>
          </a:xfrm>
        </p:spPr>
        <p:txBody>
          <a:bodyPr>
            <a:noAutofit/>
          </a:bodyPr>
          <a:lstStyle/>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Sinus disease</a:t>
            </a:r>
          </a:p>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Mandible</a:t>
            </a:r>
          </a:p>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Orbits</a:t>
            </a:r>
          </a:p>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Trauma</a:t>
            </a:r>
          </a:p>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Pituitary </a:t>
            </a:r>
          </a:p>
          <a:p>
            <a:pPr marL="182880" indent="-182880" eaLnBrk="1" fontAlgn="auto" hangingPunct="1">
              <a:spcAft>
                <a:spcPts val="0"/>
              </a:spcAft>
              <a:buFont typeface="Wingdings 3" charset="2"/>
              <a:buChar char=""/>
              <a:defRPr/>
            </a:pPr>
            <a:r>
              <a:rPr lang="en-US" altLang="en-US" sz="2400" dirty="0" smtClean="0">
                <a:solidFill>
                  <a:schemeClr val="tx1">
                    <a:lumMod val="75000"/>
                    <a:lumOff val="25000"/>
                  </a:schemeClr>
                </a:solidFill>
              </a:rPr>
              <a:t>IACs</a:t>
            </a:r>
          </a:p>
        </p:txBody>
      </p:sp>
      <p:sp>
        <p:nvSpPr>
          <p:cNvPr id="16388" name="Slide Number Placeholder 1"/>
          <p:cNvSpPr>
            <a:spLocks noGrp="1"/>
          </p:cNvSpPr>
          <p:nvPr>
            <p:ph type="sldNum" sz="quarter" idx="12"/>
          </p:nvPr>
        </p:nvSpPr>
        <p:spPr bwMode="auto">
          <a:xfrm>
            <a:off x="8337550" y="6186488"/>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77439937-1627-40D1-8724-30D097F9A62E}"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16</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34963" y="195263"/>
            <a:ext cx="6346825" cy="666750"/>
          </a:xfrm>
        </p:spPr>
        <p:txBody>
          <a:bodyPr/>
          <a:lstStyle/>
          <a:p>
            <a:pPr eaLnBrk="1" fontAlgn="auto" hangingPunct="1">
              <a:spcAft>
                <a:spcPts val="0"/>
              </a:spcAft>
              <a:defRPr/>
            </a:pPr>
            <a:r>
              <a:rPr lang="en-US" altLang="en-US" smtClean="0"/>
              <a:t>Sinuses</a:t>
            </a:r>
          </a:p>
        </p:txBody>
      </p:sp>
      <p:sp>
        <p:nvSpPr>
          <p:cNvPr id="18435" name="Slide Number Placeholder 1"/>
          <p:cNvSpPr>
            <a:spLocks noGrp="1"/>
          </p:cNvSpPr>
          <p:nvPr>
            <p:ph type="sldNum" sz="quarter" idx="12"/>
          </p:nvPr>
        </p:nvSpPr>
        <p:spPr bwMode="auto">
          <a:xfrm>
            <a:off x="8251825" y="617855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6DA1E055-5B7F-4F0F-8277-92BCAC3B4484}"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17</a:t>
            </a:fld>
            <a:endParaRPr lang="en-US" altLang="en-US" sz="1200" smtClean="0">
              <a:latin typeface="Lucida Grande" charset="0"/>
              <a:ea typeface="Lucida Grande" charset="0"/>
              <a:cs typeface="Lucida Grande" charset="0"/>
              <a:sym typeface="Lucida Grande" charset="0"/>
            </a:endParaRPr>
          </a:p>
        </p:txBody>
      </p:sp>
      <p:pic>
        <p:nvPicPr>
          <p:cNvPr id="184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1066800"/>
            <a:ext cx="80375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8437" name="Rectangle 4"/>
          <p:cNvSpPr>
            <a:spLocks/>
          </p:cNvSpPr>
          <p:nvPr/>
        </p:nvSpPr>
        <p:spPr bwMode="auto">
          <a:xfrm>
            <a:off x="1352550" y="5384800"/>
            <a:ext cx="5143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17-6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Paranasal sinuses obtained prone to better see the drainage pathways of the maxillary sinuses (known as the ostia).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Reformatted three-dimensional image of the mandible. The image can be rotated on the computer to evaluate all the margins of this curved bone.</a:t>
            </a:r>
          </a:p>
        </p:txBody>
      </p:sp>
    </p:spTree>
    <p:custDataLst>
      <p:custData r:id="rId1"/>
      <p:tags r:id="rId2"/>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04800" y="260350"/>
            <a:ext cx="6348413" cy="812800"/>
          </a:xfrm>
        </p:spPr>
        <p:txBody>
          <a:bodyPr/>
          <a:lstStyle/>
          <a:p>
            <a:pPr eaLnBrk="1" fontAlgn="auto" hangingPunct="1">
              <a:spcAft>
                <a:spcPts val="0"/>
              </a:spcAft>
              <a:defRPr/>
            </a:pPr>
            <a:r>
              <a:rPr lang="en-US" altLang="en-US" smtClean="0"/>
              <a:t>Trauma</a:t>
            </a:r>
          </a:p>
        </p:txBody>
      </p:sp>
      <p:sp>
        <p:nvSpPr>
          <p:cNvPr id="19459" name="Slide Number Placeholder 1"/>
          <p:cNvSpPr>
            <a:spLocks noGrp="1"/>
          </p:cNvSpPr>
          <p:nvPr>
            <p:ph type="sldNum" sz="quarter" idx="12"/>
          </p:nvPr>
        </p:nvSpPr>
        <p:spPr bwMode="auto">
          <a:xfrm>
            <a:off x="8382000" y="60960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723443CB-3D71-406C-9C8E-378281754CC8}"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18</a:t>
            </a:fld>
            <a:endParaRPr lang="en-US" altLang="en-US" sz="1200" smtClean="0">
              <a:latin typeface="Lucida Grande" charset="0"/>
              <a:ea typeface="Lucida Grande" charset="0"/>
              <a:cs typeface="Lucida Grande" charset="0"/>
              <a:sym typeface="Lucida Grande" charset="0"/>
            </a:endParaRPr>
          </a:p>
        </p:txBody>
      </p:sp>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73150"/>
            <a:ext cx="38877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9461" name="Rectangle 4"/>
          <p:cNvSpPr>
            <a:spLocks/>
          </p:cNvSpPr>
          <p:nvPr/>
        </p:nvSpPr>
        <p:spPr bwMode="auto">
          <a:xfrm>
            <a:off x="520700" y="5600700"/>
            <a:ext cx="782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17-3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Orbital roof fractures; the transverse image on orbit settings shows the bone fragment spearing the right medial rectus muscle and the sagittal image on bone windows shows the rotation of this fragment.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Comminuted depressed skull fracture with subcutaneous emphysema and fluid in the right frontal sinus. </a:t>
            </a:r>
            <a:r>
              <a:rPr lang="en-US" altLang="en-US" b="1">
                <a:latin typeface="Gill Sans" charset="0"/>
                <a:ea typeface="Gill Sans" charset="0"/>
                <a:cs typeface="Gill Sans" charset="0"/>
              </a:rPr>
              <a:t>C,</a:t>
            </a:r>
            <a:r>
              <a:rPr lang="en-US" altLang="en-US">
                <a:latin typeface="Gill Sans" charset="0"/>
                <a:ea typeface="Gill Sans" charset="0"/>
                <a:cs typeface="Gill Sans" charset="0"/>
              </a:rPr>
              <a:t> Wooden stick piercing the right temporal bone and lobe, displacing a fragment of bone into the brain, better appreciated on wide windows (it mimics air on routine brain windows, not shown).</a:t>
            </a:r>
          </a:p>
        </p:txBody>
      </p:sp>
    </p:spTree>
    <p:custDataLst>
      <p:custData r:id="rId1"/>
      <p:tags r:id="rId2"/>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15888" y="217488"/>
            <a:ext cx="6348412" cy="660400"/>
          </a:xfrm>
        </p:spPr>
        <p:txBody>
          <a:bodyPr/>
          <a:lstStyle/>
          <a:p>
            <a:pPr eaLnBrk="1" fontAlgn="auto" hangingPunct="1">
              <a:spcAft>
                <a:spcPts val="0"/>
              </a:spcAft>
              <a:defRPr/>
            </a:pPr>
            <a:r>
              <a:rPr lang="en-US" altLang="en-US" smtClean="0"/>
              <a:t>Pituitary and IACs</a:t>
            </a:r>
          </a:p>
        </p:txBody>
      </p:sp>
      <p:sp>
        <p:nvSpPr>
          <p:cNvPr id="20483" name="Slide Number Placeholder 1"/>
          <p:cNvSpPr>
            <a:spLocks noGrp="1"/>
          </p:cNvSpPr>
          <p:nvPr>
            <p:ph type="sldNum" sz="quarter" idx="12"/>
          </p:nvPr>
        </p:nvSpPr>
        <p:spPr bwMode="auto">
          <a:xfrm>
            <a:off x="8318500" y="62484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FEEEAFB8-E9F4-471D-841E-E148028516DC}"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19</a:t>
            </a:fld>
            <a:endParaRPr lang="en-US" altLang="en-US" sz="1200" smtClean="0">
              <a:latin typeface="Lucida Grande" charset="0"/>
              <a:ea typeface="Lucida Grande" charset="0"/>
              <a:cs typeface="Lucida Grande" charset="0"/>
              <a:sym typeface="Lucida Grande" charset="0"/>
            </a:endParaRPr>
          </a:p>
        </p:txBody>
      </p:sp>
      <p:pic>
        <p:nvPicPr>
          <p:cNvPr id="204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877888"/>
            <a:ext cx="506730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0485" name="Rectangle 4"/>
          <p:cNvSpPr>
            <a:spLocks/>
          </p:cNvSpPr>
          <p:nvPr/>
        </p:nvSpPr>
        <p:spPr bwMode="auto">
          <a:xfrm>
            <a:off x="438150" y="5454650"/>
            <a:ext cx="7861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17-7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and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Very large pituitary adenoma, filling the sphenoid sinus but not abutting on the optic chiasm, imaged in transverse plane and reformatted in coronal plane. </a:t>
            </a:r>
            <a:r>
              <a:rPr lang="en-US" altLang="en-US" b="1">
                <a:latin typeface="Gill Sans" charset="0"/>
                <a:ea typeface="Gill Sans" charset="0"/>
                <a:cs typeface="Gill Sans" charset="0"/>
              </a:rPr>
              <a:t>C</a:t>
            </a:r>
            <a:r>
              <a:rPr lang="en-US" altLang="en-US">
                <a:latin typeface="Gill Sans" charset="0"/>
                <a:ea typeface="Gill Sans" charset="0"/>
                <a:cs typeface="Gill Sans" charset="0"/>
              </a:rPr>
              <a:t> and </a:t>
            </a:r>
            <a:r>
              <a:rPr lang="en-US" altLang="en-US" b="1">
                <a:latin typeface="Gill Sans" charset="0"/>
                <a:ea typeface="Gill Sans" charset="0"/>
                <a:cs typeface="Gill Sans" charset="0"/>
              </a:rPr>
              <a:t>D,</a:t>
            </a:r>
            <a:r>
              <a:rPr lang="en-US" altLang="en-US">
                <a:latin typeface="Gill Sans" charset="0"/>
                <a:ea typeface="Gill Sans" charset="0"/>
                <a:cs typeface="Gill Sans" charset="0"/>
              </a:rPr>
              <a:t> Direct (i.e., with neck extension) coronal images of the internal auditory canals (IAC), on soft tissue </a:t>
            </a:r>
            <a:r>
              <a:rPr lang="en-US" altLang="en-US" b="1">
                <a:latin typeface="Gill Sans" charset="0"/>
                <a:ea typeface="Gill Sans" charset="0"/>
                <a:cs typeface="Gill Sans" charset="0"/>
              </a:rPr>
              <a:t>(C)</a:t>
            </a:r>
            <a:r>
              <a:rPr lang="en-US" altLang="en-US">
                <a:latin typeface="Gill Sans" charset="0"/>
                <a:ea typeface="Gill Sans" charset="0"/>
                <a:cs typeface="Gill Sans" charset="0"/>
              </a:rPr>
              <a:t> and bone </a:t>
            </a:r>
            <a:r>
              <a:rPr lang="en-US" altLang="en-US" b="1">
                <a:latin typeface="Gill Sans" charset="0"/>
                <a:ea typeface="Gill Sans" charset="0"/>
                <a:cs typeface="Gill Sans" charset="0"/>
              </a:rPr>
              <a:t>(D)</a:t>
            </a:r>
            <a:r>
              <a:rPr lang="en-US" altLang="en-US">
                <a:latin typeface="Gill Sans" charset="0"/>
                <a:ea typeface="Gill Sans" charset="0"/>
                <a:cs typeface="Gill Sans" charset="0"/>
              </a:rPr>
              <a:t> algorithms. </a:t>
            </a:r>
            <a:r>
              <a:rPr lang="en-US" altLang="en-US" b="1">
                <a:latin typeface="Gill Sans" charset="0"/>
                <a:ea typeface="Gill Sans" charset="0"/>
                <a:cs typeface="Gill Sans" charset="0"/>
              </a:rPr>
              <a:t>E,</a:t>
            </a:r>
            <a:r>
              <a:rPr lang="en-US" altLang="en-US">
                <a:latin typeface="Gill Sans" charset="0"/>
                <a:ea typeface="Gill Sans" charset="0"/>
                <a:cs typeface="Gill Sans" charset="0"/>
              </a:rPr>
              <a:t> Left petrous bone, acquired in direct coronal plane, showing the ossicles in the middle ear, surrounded by air.</a:t>
            </a:r>
          </a:p>
        </p:txBody>
      </p:sp>
    </p:spTree>
    <p:custDataLst>
      <p:custData r:id="rId1"/>
      <p:tags r:id="rId2"/>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69163" cy="700088"/>
          </a:xfrm>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a:t>
            </a:fld>
            <a:endParaRPr lang="en-US" altLang="en-US"/>
          </a:p>
        </p:txBody>
      </p:sp>
      <p:sp>
        <p:nvSpPr>
          <p:cNvPr id="5" name="Rectangle 1"/>
          <p:cNvSpPr>
            <a:spLocks noGrp="1" noChangeArrowheads="1"/>
          </p:cNvSpPr>
          <p:nvPr>
            <p:ph idx="1"/>
          </p:nvPr>
        </p:nvSpPr>
        <p:spPr bwMode="auto">
          <a:xfrm>
            <a:off x="228600" y="1590154"/>
            <a:ext cx="7848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Determine specific imaging plane used to acquire or reformat CT scan, i.e. sagittal, coronal, transverse, and off-axis or oblique.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Assess and evaluate CT scans for use of contrast media.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Differentiate between normal anatomy and pathological processes.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Critique CT scan for proper positioning, acquisition methods, parameter selections, and any protocol modifications.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Investigate methods to reduce radiation during CT procedures.</a:t>
            </a:r>
            <a:r>
              <a:rPr kumimoji="0" lang="en-US" altLang="en-US" sz="2400" b="0" i="0" u="none" strike="noStrike" cap="none" normalizeH="0" baseline="0" dirty="0" smtClean="0">
                <a:ln>
                  <a:noFill/>
                </a:ln>
                <a:solidFill>
                  <a:schemeClr val="tx1"/>
                </a:solidFill>
                <a:effectLst/>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47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381000" y="381000"/>
            <a:ext cx="6348413" cy="762000"/>
          </a:xfrm>
        </p:spPr>
        <p:txBody>
          <a:bodyPr/>
          <a:lstStyle/>
          <a:p>
            <a:pPr eaLnBrk="1" fontAlgn="auto" hangingPunct="1">
              <a:spcAft>
                <a:spcPts val="0"/>
              </a:spcAft>
              <a:defRPr/>
            </a:pPr>
            <a:r>
              <a:rPr lang="en-US" altLang="en-US" dirty="0" smtClean="0"/>
              <a:t>Spine</a:t>
            </a:r>
          </a:p>
        </p:txBody>
      </p:sp>
      <p:sp>
        <p:nvSpPr>
          <p:cNvPr id="28675" name="Rectangle 2"/>
          <p:cNvSpPr>
            <a:spLocks noGrp="1" noChangeArrowheads="1"/>
          </p:cNvSpPr>
          <p:nvPr>
            <p:ph idx="1"/>
          </p:nvPr>
        </p:nvSpPr>
        <p:spPr>
          <a:xfrm>
            <a:off x="381000" y="1523999"/>
            <a:ext cx="7696200" cy="4937125"/>
          </a:xfrm>
        </p:spPr>
        <p:txBody>
          <a:bodyPr>
            <a:noAutofit/>
          </a:bodyPr>
          <a:lstStyle/>
          <a:p>
            <a:pPr marL="182880" indent="-182880" eaLnBrk="1" fontAlgn="auto" hangingPunct="1">
              <a:defRPr/>
            </a:pPr>
            <a:r>
              <a:rPr lang="en-US" altLang="en-US" sz="2400" dirty="0" smtClean="0"/>
              <a:t>Trauma</a:t>
            </a:r>
          </a:p>
          <a:p>
            <a:pPr marL="182880" indent="-182880" eaLnBrk="1" fontAlgn="auto" hangingPunct="1">
              <a:defRPr/>
            </a:pPr>
            <a:endParaRPr lang="en-US" altLang="en-US" sz="2400" dirty="0" smtClean="0"/>
          </a:p>
          <a:p>
            <a:pPr marL="182880" indent="-182880" eaLnBrk="1" fontAlgn="auto" hangingPunct="1">
              <a:defRPr/>
            </a:pPr>
            <a:r>
              <a:rPr lang="en-US" altLang="en-US" sz="2400" dirty="0" smtClean="0"/>
              <a:t>Masses/tumors</a:t>
            </a:r>
          </a:p>
          <a:p>
            <a:pPr marL="182880" indent="-182880" eaLnBrk="1" fontAlgn="auto" hangingPunct="1">
              <a:defRPr/>
            </a:pPr>
            <a:endParaRPr lang="en-US" altLang="en-US" sz="2400" dirty="0" smtClean="0"/>
          </a:p>
          <a:p>
            <a:pPr marL="182880" indent="-182880" eaLnBrk="1" fontAlgn="auto" hangingPunct="1">
              <a:defRPr/>
            </a:pPr>
            <a:r>
              <a:rPr lang="en-US" altLang="en-US" sz="2400" dirty="0" smtClean="0"/>
              <a:t>Infections</a:t>
            </a:r>
          </a:p>
          <a:p>
            <a:pPr marL="182880" indent="-182880" eaLnBrk="1" fontAlgn="auto" hangingPunct="1">
              <a:defRPr/>
            </a:pPr>
            <a:endParaRPr lang="en-US" altLang="en-US" sz="2400" dirty="0" smtClean="0"/>
          </a:p>
          <a:p>
            <a:pPr marL="182880" indent="-182880" eaLnBrk="1" fontAlgn="auto" hangingPunct="1">
              <a:defRPr/>
            </a:pPr>
            <a:r>
              <a:rPr lang="en-US" altLang="en-US" sz="2400" dirty="0" smtClean="0"/>
              <a:t>Arthritis</a:t>
            </a:r>
          </a:p>
          <a:p>
            <a:pPr marL="182880" indent="-182880" eaLnBrk="1" fontAlgn="auto" hangingPunct="1">
              <a:defRPr/>
            </a:pPr>
            <a:endParaRPr lang="en-US" altLang="en-US" sz="2400" dirty="0" smtClean="0"/>
          </a:p>
          <a:p>
            <a:pPr marL="182880" indent="-182880" eaLnBrk="1" fontAlgn="auto" hangingPunct="1">
              <a:defRPr/>
            </a:pPr>
            <a:r>
              <a:rPr lang="en-US" altLang="en-US" sz="2400" dirty="0" smtClean="0"/>
              <a:t>Scoliosis</a:t>
            </a:r>
          </a:p>
        </p:txBody>
      </p:sp>
      <p:sp>
        <p:nvSpPr>
          <p:cNvPr id="24580" name="Slide Number Placeholder 1"/>
          <p:cNvSpPr>
            <a:spLocks noGrp="1"/>
          </p:cNvSpPr>
          <p:nvPr>
            <p:ph type="sldNum" sz="quarter" idx="12"/>
          </p:nvPr>
        </p:nvSpPr>
        <p:spPr bwMode="auto">
          <a:xfrm>
            <a:off x="8305800" y="60960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6F2D0CDC-2036-422D-8D9A-02D1C79BFA3A}"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20</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extLst>
      <p:ext uri="{BB962C8B-B14F-4D97-AF65-F5344CB8AC3E}">
        <p14:creationId xmlns:p14="http://schemas.microsoft.com/office/powerpoint/2010/main" val="1608699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228600"/>
            <a:ext cx="7269163" cy="776288"/>
          </a:xfrm>
        </p:spPr>
        <p:txBody>
          <a:bodyPr/>
          <a:lstStyle/>
          <a:p>
            <a:r>
              <a:rPr lang="en-US" dirty="0" smtClean="0"/>
              <a:t>Cervical Spine</a:t>
            </a:r>
            <a:endParaRPr lang="en-US" dirty="0"/>
          </a:p>
        </p:txBody>
      </p:sp>
      <p:sp>
        <p:nvSpPr>
          <p:cNvPr id="3" name="Content Placeholder 2"/>
          <p:cNvSpPr>
            <a:spLocks noGrp="1"/>
          </p:cNvSpPr>
          <p:nvPr>
            <p:ph idx="1"/>
          </p:nvPr>
        </p:nvSpPr>
        <p:spPr>
          <a:xfrm>
            <a:off x="381000" y="1385888"/>
            <a:ext cx="7011988" cy="5167312"/>
          </a:xfrm>
        </p:spPr>
        <p:txBody>
          <a:bodyPr>
            <a:normAutofit fontScale="92500" lnSpcReduction="20000"/>
          </a:bodyPr>
          <a:lstStyle/>
          <a:p>
            <a:r>
              <a:rPr lang="en-US" sz="2400" dirty="0" smtClean="0"/>
              <a:t>Scan mode: spiral </a:t>
            </a:r>
          </a:p>
          <a:p>
            <a:endParaRPr lang="en-US" sz="2400" dirty="0"/>
          </a:p>
          <a:p>
            <a:r>
              <a:rPr lang="en-US" sz="2400" dirty="0" smtClean="0"/>
              <a:t>SFOV: 50 cm</a:t>
            </a:r>
          </a:p>
          <a:p>
            <a:endParaRPr lang="en-US" sz="2400" dirty="0" smtClean="0"/>
          </a:p>
          <a:p>
            <a:r>
              <a:rPr lang="en-US" sz="2400" dirty="0" smtClean="0"/>
              <a:t>DFOV: 12 cm</a:t>
            </a:r>
          </a:p>
          <a:p>
            <a:endParaRPr lang="en-US" sz="2400" dirty="0" smtClean="0"/>
          </a:p>
          <a:p>
            <a:r>
              <a:rPr lang="en-US" sz="2400" dirty="0" smtClean="0"/>
              <a:t>No gantry angle</a:t>
            </a:r>
          </a:p>
          <a:p>
            <a:endParaRPr lang="en-US" sz="2400" dirty="0" smtClean="0"/>
          </a:p>
          <a:p>
            <a:r>
              <a:rPr lang="en-US" sz="2400" dirty="0" smtClean="0"/>
              <a:t>Scanning range: base of skull to T2 inferiorly</a:t>
            </a:r>
          </a:p>
          <a:p>
            <a:endParaRPr lang="en-US" sz="2400" dirty="0" smtClean="0"/>
          </a:p>
          <a:p>
            <a:r>
              <a:rPr lang="en-US" sz="2400" dirty="0" smtClean="0"/>
              <a:t>Ensure the patient is centered</a:t>
            </a:r>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21</a:t>
            </a:fld>
            <a:endParaRPr lang="en-US" altLang="en-US"/>
          </a:p>
        </p:txBody>
      </p:sp>
    </p:spTree>
    <p:extLst>
      <p:ext uri="{BB962C8B-B14F-4D97-AF65-F5344CB8AC3E}">
        <p14:creationId xmlns:p14="http://schemas.microsoft.com/office/powerpoint/2010/main" val="10594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38100"/>
            <a:ext cx="6348413" cy="830263"/>
          </a:xfrm>
        </p:spPr>
        <p:txBody>
          <a:bodyPr/>
          <a:lstStyle/>
          <a:p>
            <a:pPr eaLnBrk="1" fontAlgn="auto" hangingPunct="1">
              <a:spcAft>
                <a:spcPts val="0"/>
              </a:spcAft>
              <a:defRPr/>
            </a:pPr>
            <a:r>
              <a:rPr lang="en-US" altLang="en-US" smtClean="0"/>
              <a:t>Cerebral Blood Vessels</a:t>
            </a:r>
          </a:p>
        </p:txBody>
      </p:sp>
      <p:sp>
        <p:nvSpPr>
          <p:cNvPr id="25603" name="Rectangle 2"/>
          <p:cNvSpPr>
            <a:spLocks noGrp="1" noChangeArrowheads="1"/>
          </p:cNvSpPr>
          <p:nvPr>
            <p:ph idx="1"/>
          </p:nvPr>
        </p:nvSpPr>
        <p:spPr>
          <a:xfrm>
            <a:off x="457200" y="1447799"/>
            <a:ext cx="7315200" cy="4595813"/>
          </a:xfrm>
        </p:spPr>
        <p:txBody>
          <a:bodyPr/>
          <a:lstStyle/>
          <a:p>
            <a:pPr marL="182880" indent="-182880" eaLnBrk="1" fontAlgn="auto" hangingPunct="1">
              <a:defRPr/>
            </a:pPr>
            <a:r>
              <a:rPr lang="en-US" altLang="en-US" sz="2800" dirty="0" smtClean="0"/>
              <a:t>CT Angiography</a:t>
            </a:r>
          </a:p>
          <a:p>
            <a:pPr marL="628650" lvl="1" indent="-182880" eaLnBrk="1" fontAlgn="auto" hangingPunct="1">
              <a:defRPr/>
            </a:pPr>
            <a:endParaRPr lang="en-US" altLang="en-US" sz="2400" dirty="0" smtClean="0">
              <a:solidFill>
                <a:schemeClr val="tx1">
                  <a:lumMod val="85000"/>
                  <a:lumOff val="15000"/>
                </a:schemeClr>
              </a:solidFill>
            </a:endParaRPr>
          </a:p>
          <a:p>
            <a:pPr marL="628650" lvl="1" indent="-182880" eaLnBrk="1" fontAlgn="auto" hangingPunct="1">
              <a:defRPr/>
            </a:pPr>
            <a:r>
              <a:rPr lang="en-US" altLang="en-US" sz="2800" dirty="0" smtClean="0">
                <a:solidFill>
                  <a:schemeClr val="tx1">
                    <a:lumMod val="85000"/>
                    <a:lumOff val="15000"/>
                  </a:schemeClr>
                </a:solidFill>
              </a:rPr>
              <a:t>Stenosis</a:t>
            </a:r>
          </a:p>
          <a:p>
            <a:pPr marL="628650" lvl="1" indent="-182880" eaLnBrk="1" fontAlgn="auto" hangingPunct="1">
              <a:defRPr/>
            </a:pPr>
            <a:r>
              <a:rPr lang="en-US" altLang="en-US" sz="2800" dirty="0" smtClean="0">
                <a:solidFill>
                  <a:schemeClr val="tx1">
                    <a:lumMod val="85000"/>
                    <a:lumOff val="15000"/>
                  </a:schemeClr>
                </a:solidFill>
              </a:rPr>
              <a:t>Thrombosis</a:t>
            </a:r>
          </a:p>
          <a:p>
            <a:pPr marL="628650" lvl="1" indent="-182880" eaLnBrk="1" fontAlgn="auto" hangingPunct="1">
              <a:defRPr/>
            </a:pPr>
            <a:r>
              <a:rPr lang="en-US" altLang="en-US" sz="2800" dirty="0" smtClean="0">
                <a:solidFill>
                  <a:schemeClr val="tx1">
                    <a:lumMod val="85000"/>
                    <a:lumOff val="15000"/>
                  </a:schemeClr>
                </a:solidFill>
              </a:rPr>
              <a:t>Cerebral infarction</a:t>
            </a:r>
          </a:p>
          <a:p>
            <a:pPr marL="1028700" lvl="2" indent="-182880" eaLnBrk="1" fontAlgn="auto" hangingPunct="1">
              <a:defRPr/>
            </a:pPr>
            <a:r>
              <a:rPr lang="en-US" altLang="en-US" sz="2400" dirty="0" smtClean="0">
                <a:solidFill>
                  <a:schemeClr val="tx1">
                    <a:lumMod val="85000"/>
                    <a:lumOff val="15000"/>
                  </a:schemeClr>
                </a:solidFill>
              </a:rPr>
              <a:t>CT perfusion</a:t>
            </a:r>
          </a:p>
        </p:txBody>
      </p:sp>
      <p:sp>
        <p:nvSpPr>
          <p:cNvPr id="21508" name="Slide Number Placeholder 1"/>
          <p:cNvSpPr>
            <a:spLocks noGrp="1"/>
          </p:cNvSpPr>
          <p:nvPr>
            <p:ph type="sldNum" sz="quarter" idx="12"/>
          </p:nvPr>
        </p:nvSpPr>
        <p:spPr bwMode="auto">
          <a:xfrm>
            <a:off x="8193088" y="6043613"/>
            <a:ext cx="512762" cy="40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D0072E42-4FB5-4489-93EC-C171F68139AD}"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22</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228600"/>
            <a:ext cx="7269163" cy="792163"/>
          </a:xfrm>
        </p:spPr>
        <p:txBody>
          <a:bodyPr/>
          <a:lstStyle/>
          <a:p>
            <a:r>
              <a:rPr lang="en-US" dirty="0" smtClean="0"/>
              <a:t> Cervical Spine</a:t>
            </a:r>
            <a:endParaRPr lang="en-US" dirty="0"/>
          </a:p>
        </p:txBody>
      </p:sp>
      <p:sp>
        <p:nvSpPr>
          <p:cNvPr id="3" name="Content Placeholder 2"/>
          <p:cNvSpPr>
            <a:spLocks noGrp="1"/>
          </p:cNvSpPr>
          <p:nvPr>
            <p:ph idx="1"/>
          </p:nvPr>
        </p:nvSpPr>
        <p:spPr>
          <a:xfrm>
            <a:off x="304800" y="1143000"/>
            <a:ext cx="7088188" cy="5410200"/>
          </a:xfrm>
        </p:spPr>
        <p:txBody>
          <a:bodyPr>
            <a:normAutofit fontScale="92500" lnSpcReduction="20000"/>
          </a:bodyPr>
          <a:lstStyle/>
          <a:p>
            <a:r>
              <a:rPr lang="en-US" sz="2400" dirty="0" smtClean="0"/>
              <a:t>Compliment to radiographs</a:t>
            </a:r>
          </a:p>
          <a:p>
            <a:endParaRPr lang="en-US" sz="2400" dirty="0"/>
          </a:p>
          <a:p>
            <a:r>
              <a:rPr lang="en-US" sz="2400" dirty="0" smtClean="0"/>
              <a:t>Reformats excellent view of alignment and vertebrae</a:t>
            </a:r>
          </a:p>
          <a:p>
            <a:endParaRPr lang="en-US" sz="2400" dirty="0"/>
          </a:p>
          <a:p>
            <a:r>
              <a:rPr lang="en-US" sz="2400" dirty="0" smtClean="0"/>
              <a:t>Trauma vs. routine</a:t>
            </a:r>
          </a:p>
          <a:p>
            <a:endParaRPr lang="en-US" sz="2400" dirty="0"/>
          </a:p>
          <a:p>
            <a:r>
              <a:rPr lang="en-US" sz="2400" dirty="0" smtClean="0"/>
              <a:t>Arms extended down</a:t>
            </a:r>
          </a:p>
          <a:p>
            <a:endParaRPr lang="en-US" sz="2400" dirty="0"/>
          </a:p>
          <a:p>
            <a:r>
              <a:rPr lang="en-US" sz="2400" dirty="0" smtClean="0"/>
              <a:t>Remove metal</a:t>
            </a:r>
          </a:p>
          <a:p>
            <a:endParaRPr lang="en-US" sz="2400" dirty="0"/>
          </a:p>
          <a:p>
            <a:r>
              <a:rPr lang="en-US" sz="2400" dirty="0" smtClean="0"/>
              <a:t>Hold still, no swallowing or breathing.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23</a:t>
            </a:fld>
            <a:endParaRPr lang="en-US" altLang="en-US"/>
          </a:p>
        </p:txBody>
      </p:sp>
    </p:spTree>
    <p:extLst>
      <p:ext uri="{BB962C8B-B14F-4D97-AF65-F5344CB8AC3E}">
        <p14:creationId xmlns:p14="http://schemas.microsoft.com/office/powerpoint/2010/main" val="1507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304800"/>
            <a:ext cx="7269163" cy="868363"/>
          </a:xfrm>
        </p:spPr>
        <p:txBody>
          <a:bodyPr/>
          <a:lstStyle/>
          <a:p>
            <a:r>
              <a:rPr lang="en-US" dirty="0" smtClean="0"/>
              <a:t>Cervical Spine</a:t>
            </a:r>
            <a:endParaRPr lang="en-US" dirty="0"/>
          </a:p>
        </p:txBody>
      </p:sp>
      <p:sp>
        <p:nvSpPr>
          <p:cNvPr id="3" name="Content Placeholder 2"/>
          <p:cNvSpPr>
            <a:spLocks noGrp="1"/>
          </p:cNvSpPr>
          <p:nvPr>
            <p:ph idx="1"/>
          </p:nvPr>
        </p:nvSpPr>
        <p:spPr>
          <a:xfrm>
            <a:off x="515936" y="1447800"/>
            <a:ext cx="7180263" cy="4876800"/>
          </a:xfrm>
        </p:spPr>
        <p:txBody>
          <a:bodyPr>
            <a:normAutofit/>
          </a:bodyPr>
          <a:lstStyle/>
          <a:p>
            <a:r>
              <a:rPr lang="en-US" sz="2400" dirty="0" smtClean="0"/>
              <a:t>Place patient in the center of table</a:t>
            </a:r>
          </a:p>
          <a:p>
            <a:endParaRPr lang="en-US" sz="2400" dirty="0"/>
          </a:p>
          <a:p>
            <a:r>
              <a:rPr lang="en-US" sz="2400" dirty="0" smtClean="0"/>
              <a:t>EAM through T1</a:t>
            </a:r>
          </a:p>
          <a:p>
            <a:endParaRPr lang="en-US" sz="2400" dirty="0"/>
          </a:p>
          <a:p>
            <a:r>
              <a:rPr lang="en-US" sz="2400" dirty="0" smtClean="0"/>
              <a:t>Lateral laser light mid coronal plane of spine</a:t>
            </a:r>
          </a:p>
          <a:p>
            <a:endParaRPr lang="en-US" sz="2400" dirty="0"/>
          </a:p>
          <a:p>
            <a:r>
              <a:rPr lang="en-US" sz="2400" dirty="0" smtClean="0"/>
              <a:t>Contrast vs non contrast</a:t>
            </a:r>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24</a:t>
            </a:fld>
            <a:endParaRPr lang="en-US" altLang="en-US"/>
          </a:p>
        </p:txBody>
      </p:sp>
    </p:spTree>
    <p:extLst>
      <p:ext uri="{BB962C8B-B14F-4D97-AF65-F5344CB8AC3E}">
        <p14:creationId xmlns:p14="http://schemas.microsoft.com/office/powerpoint/2010/main" val="13404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04800"/>
            <a:ext cx="7269163" cy="1004888"/>
          </a:xfrm>
        </p:spPr>
        <p:txBody>
          <a:bodyPr/>
          <a:lstStyle/>
          <a:p>
            <a:r>
              <a:rPr lang="en-US" dirty="0" smtClean="0"/>
              <a:t>Cervical spine</a:t>
            </a:r>
            <a:endParaRPr lang="en-US" dirty="0"/>
          </a:p>
        </p:txBody>
      </p:sp>
      <p:sp>
        <p:nvSpPr>
          <p:cNvPr id="3" name="Content Placeholder 2"/>
          <p:cNvSpPr>
            <a:spLocks noGrp="1"/>
          </p:cNvSpPr>
          <p:nvPr>
            <p:ph idx="1"/>
          </p:nvPr>
        </p:nvSpPr>
        <p:spPr>
          <a:xfrm>
            <a:off x="457200" y="1524000"/>
            <a:ext cx="6935788" cy="4953000"/>
          </a:xfrm>
        </p:spPr>
        <p:txBody>
          <a:bodyPr>
            <a:noAutofit/>
          </a:bodyPr>
          <a:lstStyle/>
          <a:p>
            <a:r>
              <a:rPr lang="en-US" sz="2400" dirty="0" err="1" smtClean="0"/>
              <a:t>kVp</a:t>
            </a:r>
            <a:r>
              <a:rPr lang="en-US" sz="2400" dirty="0" smtClean="0"/>
              <a:t> 120-140</a:t>
            </a:r>
          </a:p>
          <a:p>
            <a:endParaRPr lang="en-US" sz="2400" dirty="0"/>
          </a:p>
          <a:p>
            <a:r>
              <a:rPr lang="en-US" sz="2400" dirty="0" err="1" smtClean="0"/>
              <a:t>mAs</a:t>
            </a:r>
            <a:r>
              <a:rPr lang="en-US" sz="2400" dirty="0" smtClean="0"/>
              <a:t> 250-350</a:t>
            </a:r>
          </a:p>
          <a:p>
            <a:endParaRPr lang="en-US" sz="2400" dirty="0"/>
          </a:p>
          <a:p>
            <a:r>
              <a:rPr lang="en-US" sz="2400" dirty="0" smtClean="0"/>
              <a:t>Slice thickness: 2 mm</a:t>
            </a:r>
          </a:p>
          <a:p>
            <a:endParaRPr lang="en-US" sz="2400" dirty="0"/>
          </a:p>
          <a:p>
            <a:r>
              <a:rPr lang="en-US" sz="2400" dirty="0" smtClean="0"/>
              <a:t>Slice interval: 2 mm</a:t>
            </a:r>
          </a:p>
          <a:p>
            <a:endParaRPr lang="en-US" sz="2400" dirty="0"/>
          </a:p>
          <a:p>
            <a:r>
              <a:rPr lang="en-US" sz="2400" dirty="0" smtClean="0"/>
              <a:t>Pitch: .75-1.25</a:t>
            </a:r>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25</a:t>
            </a:fld>
            <a:endParaRPr lang="en-US" altLang="en-US"/>
          </a:p>
        </p:txBody>
      </p:sp>
    </p:spTree>
    <p:extLst>
      <p:ext uri="{BB962C8B-B14F-4D97-AF65-F5344CB8AC3E}">
        <p14:creationId xmlns:p14="http://schemas.microsoft.com/office/powerpoint/2010/main" val="9650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04800"/>
            <a:ext cx="7269163" cy="776288"/>
          </a:xfrm>
        </p:spPr>
        <p:txBody>
          <a:bodyPr/>
          <a:lstStyle/>
          <a:p>
            <a:r>
              <a:rPr lang="en-US" dirty="0" smtClean="0"/>
              <a:t>Cervical spine</a:t>
            </a:r>
            <a:endParaRPr lang="en-US" dirty="0"/>
          </a:p>
        </p:txBody>
      </p:sp>
      <p:sp>
        <p:nvSpPr>
          <p:cNvPr id="3" name="Content Placeholder 2"/>
          <p:cNvSpPr>
            <a:spLocks noGrp="1"/>
          </p:cNvSpPr>
          <p:nvPr>
            <p:ph idx="1"/>
          </p:nvPr>
        </p:nvSpPr>
        <p:spPr>
          <a:xfrm>
            <a:off x="685800" y="1439862"/>
            <a:ext cx="7011988" cy="4732338"/>
          </a:xfrm>
        </p:spPr>
        <p:txBody>
          <a:bodyPr>
            <a:noAutofit/>
          </a:bodyPr>
          <a:lstStyle/>
          <a:p>
            <a:endParaRPr lang="en-US" sz="2400" dirty="0" smtClean="0"/>
          </a:p>
          <a:p>
            <a:r>
              <a:rPr lang="en-US" sz="2800" dirty="0" smtClean="0"/>
              <a:t>Slice thickness: 2 mm</a:t>
            </a:r>
          </a:p>
          <a:p>
            <a:endParaRPr lang="en-US" sz="2800" dirty="0"/>
          </a:p>
          <a:p>
            <a:r>
              <a:rPr lang="en-US" sz="2800" dirty="0" smtClean="0"/>
              <a:t>Slice interval: 2 mm</a:t>
            </a:r>
          </a:p>
          <a:p>
            <a:endParaRPr lang="en-US" sz="2800" dirty="0"/>
          </a:p>
          <a:p>
            <a:r>
              <a:rPr lang="en-US" sz="2800" dirty="0" smtClean="0"/>
              <a:t>Pitch: .75-1.25</a:t>
            </a:r>
            <a:endParaRPr lang="en-US" sz="28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26</a:t>
            </a:fld>
            <a:endParaRPr lang="en-US" altLang="en-US"/>
          </a:p>
        </p:txBody>
      </p:sp>
    </p:spTree>
    <p:extLst>
      <p:ext uri="{BB962C8B-B14F-4D97-AF65-F5344CB8AC3E}">
        <p14:creationId xmlns:p14="http://schemas.microsoft.com/office/powerpoint/2010/main" val="20052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04800"/>
            <a:ext cx="7269163" cy="776288"/>
          </a:xfrm>
        </p:spPr>
        <p:txBody>
          <a:bodyPr/>
          <a:lstStyle/>
          <a:p>
            <a:r>
              <a:rPr lang="en-US" dirty="0" smtClean="0"/>
              <a:t>Cervical spine</a:t>
            </a:r>
            <a:endParaRPr lang="en-US" dirty="0"/>
          </a:p>
        </p:txBody>
      </p:sp>
      <p:sp>
        <p:nvSpPr>
          <p:cNvPr id="3" name="Content Placeholder 2"/>
          <p:cNvSpPr>
            <a:spLocks noGrp="1"/>
          </p:cNvSpPr>
          <p:nvPr>
            <p:ph idx="1"/>
          </p:nvPr>
        </p:nvSpPr>
        <p:spPr>
          <a:xfrm>
            <a:off x="685800" y="1439862"/>
            <a:ext cx="7011988" cy="4732338"/>
          </a:xfrm>
        </p:spPr>
        <p:txBody>
          <a:bodyPr>
            <a:noAutofit/>
          </a:bodyPr>
          <a:lstStyle/>
          <a:p>
            <a:r>
              <a:rPr lang="en-US" sz="2800" dirty="0" smtClean="0"/>
              <a:t>Matrix 512 x 512</a:t>
            </a:r>
          </a:p>
          <a:p>
            <a:endParaRPr lang="en-US" sz="2800" dirty="0"/>
          </a:p>
          <a:p>
            <a:r>
              <a:rPr lang="en-US" sz="2800" dirty="0" smtClean="0"/>
              <a:t>Standard algorithm: </a:t>
            </a:r>
          </a:p>
          <a:p>
            <a:pPr lvl="1"/>
            <a:r>
              <a:rPr lang="en-US" sz="2400" dirty="0" smtClean="0"/>
              <a:t>WW 300-500</a:t>
            </a:r>
          </a:p>
          <a:p>
            <a:pPr lvl="1"/>
            <a:r>
              <a:rPr lang="en-US" sz="2400" dirty="0" smtClean="0"/>
              <a:t>WL 40-50 </a:t>
            </a:r>
          </a:p>
          <a:p>
            <a:pPr lvl="1"/>
            <a:endParaRPr lang="en-US" sz="2400" dirty="0"/>
          </a:p>
          <a:p>
            <a:r>
              <a:rPr lang="en-US" sz="2800" dirty="0" smtClean="0"/>
              <a:t>Bone algorithm </a:t>
            </a:r>
          </a:p>
          <a:p>
            <a:pPr lvl="1"/>
            <a:r>
              <a:rPr lang="en-US" sz="2400" dirty="0" smtClean="0"/>
              <a:t>WW 2000</a:t>
            </a:r>
          </a:p>
          <a:p>
            <a:pPr lvl="1"/>
            <a:r>
              <a:rPr lang="en-US" sz="2400" dirty="0" smtClean="0"/>
              <a:t>WL 200</a:t>
            </a:r>
            <a:endParaRPr lang="en-US" sz="28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27</a:t>
            </a:fld>
            <a:endParaRPr lang="en-US" altLang="en-US"/>
          </a:p>
        </p:txBody>
      </p:sp>
    </p:spTree>
    <p:extLst>
      <p:ext uri="{BB962C8B-B14F-4D97-AF65-F5344CB8AC3E}">
        <p14:creationId xmlns:p14="http://schemas.microsoft.com/office/powerpoint/2010/main" val="29676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252413" y="279400"/>
            <a:ext cx="6346825" cy="800100"/>
          </a:xfrm>
        </p:spPr>
        <p:txBody>
          <a:bodyPr/>
          <a:lstStyle/>
          <a:p>
            <a:pPr eaLnBrk="1" fontAlgn="auto" hangingPunct="1">
              <a:spcAft>
                <a:spcPts val="0"/>
              </a:spcAft>
              <a:defRPr/>
            </a:pPr>
            <a:r>
              <a:rPr lang="en-US" altLang="en-US" smtClean="0"/>
              <a:t>Fractures</a:t>
            </a:r>
          </a:p>
        </p:txBody>
      </p:sp>
      <p:sp>
        <p:nvSpPr>
          <p:cNvPr id="26627" name="Slide Number Placeholder 1"/>
          <p:cNvSpPr>
            <a:spLocks noGrp="1"/>
          </p:cNvSpPr>
          <p:nvPr>
            <p:ph type="sldNum" sz="quarter" idx="12"/>
          </p:nvPr>
        </p:nvSpPr>
        <p:spPr bwMode="auto">
          <a:xfrm>
            <a:off x="8324850" y="6096000"/>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DDDDBC77-9DC8-48E5-A79F-B92B89831AEB}"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28</a:t>
            </a:fld>
            <a:endParaRPr lang="en-US" altLang="en-US" sz="1200" smtClean="0">
              <a:latin typeface="Lucida Grande" charset="0"/>
              <a:ea typeface="Lucida Grande" charset="0"/>
              <a:cs typeface="Lucida Grande" charset="0"/>
              <a:sym typeface="Lucida Grande" charset="0"/>
            </a:endParaRPr>
          </a:p>
        </p:txBody>
      </p:sp>
      <p:pic>
        <p:nvPicPr>
          <p:cNvPr id="266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803400"/>
            <a:ext cx="80533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6629" name="Rectangle 4"/>
          <p:cNvSpPr>
            <a:spLocks/>
          </p:cNvSpPr>
          <p:nvPr/>
        </p:nvSpPr>
        <p:spPr bwMode="auto">
          <a:xfrm>
            <a:off x="685800" y="5778500"/>
            <a:ext cx="643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17-10   </a:t>
            </a:r>
            <a:r>
              <a:rPr lang="en-US" altLang="en-US" b="1">
                <a:latin typeface="Gill Sans" charset="0"/>
                <a:ea typeface="Gill Sans" charset="0"/>
                <a:cs typeface="Gill Sans" charset="0"/>
              </a:rPr>
              <a:t>A, </a:t>
            </a:r>
            <a:r>
              <a:rPr lang="en-US" altLang="en-US">
                <a:latin typeface="Gill Sans" charset="0"/>
                <a:ea typeface="Gill Sans" charset="0"/>
                <a:cs typeface="Gill Sans" charset="0"/>
              </a:rPr>
              <a:t>Reformatted image of the cervical spine showing fractures of C2 and C5. Multiple spinal fractures are not uncommon.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Metal causes streak artifacts but still demonstrates the C1 fracture. </a:t>
            </a:r>
            <a:r>
              <a:rPr lang="en-US" altLang="en-US" b="1">
                <a:latin typeface="Gill Sans" charset="0"/>
                <a:ea typeface="Gill Sans" charset="0"/>
                <a:cs typeface="Gill Sans" charset="0"/>
              </a:rPr>
              <a:t>C, </a:t>
            </a:r>
            <a:r>
              <a:rPr lang="en-US" altLang="en-US">
                <a:latin typeface="Gill Sans" charset="0"/>
                <a:ea typeface="Gill Sans" charset="0"/>
                <a:cs typeface="Gill Sans" charset="0"/>
              </a:rPr>
              <a:t>Alignment is a critical component of spinal assessment. A facet lock is present.</a:t>
            </a:r>
          </a:p>
        </p:txBody>
      </p:sp>
    </p:spTree>
    <p:custDataLst>
      <p:custData r:id="rId1"/>
      <p:tags r:id="rId2"/>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Thoracic</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29</a:t>
            </a:fld>
            <a:endParaRPr lang="en-US" altLang="en-US"/>
          </a:p>
        </p:txBody>
      </p:sp>
    </p:spTree>
    <p:extLst>
      <p:ext uri="{BB962C8B-B14F-4D97-AF65-F5344CB8AC3E}">
        <p14:creationId xmlns:p14="http://schemas.microsoft.com/office/powerpoint/2010/main" val="2758836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44A8F5-F06F-4E1D-8BAA-BC4B2067CBDD}" type="slidenum">
              <a:rPr lang="en-US" altLang="en-US" smtClean="0"/>
              <a:pPr>
                <a:defRPr/>
              </a:pPr>
              <a:t>3</a:t>
            </a:fld>
            <a:endParaRPr lang="en-US" altLang="en-US"/>
          </a:p>
        </p:txBody>
      </p:sp>
      <p:pic>
        <p:nvPicPr>
          <p:cNvPr id="2" name="Picture 1"/>
          <p:cNvPicPr>
            <a:picLocks noChangeAspect="1"/>
          </p:cNvPicPr>
          <p:nvPr/>
        </p:nvPicPr>
        <p:blipFill>
          <a:blip r:embed="rId3"/>
          <a:stretch>
            <a:fillRect/>
          </a:stretch>
        </p:blipFill>
        <p:spPr>
          <a:xfrm>
            <a:off x="-685800" y="304800"/>
            <a:ext cx="10058400" cy="6286500"/>
          </a:xfrm>
          <a:prstGeom prst="rect">
            <a:avLst/>
          </a:prstGeom>
        </p:spPr>
      </p:pic>
    </p:spTree>
    <p:extLst>
      <p:ext uri="{BB962C8B-B14F-4D97-AF65-F5344CB8AC3E}">
        <p14:creationId xmlns:p14="http://schemas.microsoft.com/office/powerpoint/2010/main" val="383581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30</a:t>
            </a:fld>
            <a:endParaRPr lang="en-US" altLang="en-US"/>
          </a:p>
        </p:txBody>
      </p:sp>
    </p:spTree>
    <p:extLst>
      <p:ext uri="{BB962C8B-B14F-4D97-AF65-F5344CB8AC3E}">
        <p14:creationId xmlns:p14="http://schemas.microsoft.com/office/powerpoint/2010/main" val="2161314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Sacrum/Coccyx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31</a:t>
            </a:fld>
            <a:endParaRPr lang="en-US" altLang="en-US"/>
          </a:p>
        </p:txBody>
      </p:sp>
    </p:spTree>
    <p:extLst>
      <p:ext uri="{BB962C8B-B14F-4D97-AF65-F5344CB8AC3E}">
        <p14:creationId xmlns:p14="http://schemas.microsoft.com/office/powerpoint/2010/main" val="1553929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Myelogram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32</a:t>
            </a:fld>
            <a:endParaRPr lang="en-US" altLang="en-US"/>
          </a:p>
        </p:txBody>
      </p:sp>
    </p:spTree>
    <p:extLst>
      <p:ext uri="{BB962C8B-B14F-4D97-AF65-F5344CB8AC3E}">
        <p14:creationId xmlns:p14="http://schemas.microsoft.com/office/powerpoint/2010/main" val="1446719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Discography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33</a:t>
            </a:fld>
            <a:endParaRPr lang="en-US" altLang="en-US"/>
          </a:p>
        </p:txBody>
      </p:sp>
    </p:spTree>
    <p:extLst>
      <p:ext uri="{BB962C8B-B14F-4D97-AF65-F5344CB8AC3E}">
        <p14:creationId xmlns:p14="http://schemas.microsoft.com/office/powerpoint/2010/main" val="3141830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4013" y="393700"/>
            <a:ext cx="6346825" cy="673100"/>
          </a:xfrm>
        </p:spPr>
        <p:txBody>
          <a:bodyPr>
            <a:normAutofit/>
          </a:bodyPr>
          <a:lstStyle/>
          <a:p>
            <a:r>
              <a:rPr lang="en-US" altLang="en-US" smtClean="0"/>
              <a:t>CT Angiography (CTA)</a:t>
            </a:r>
          </a:p>
        </p:txBody>
      </p:sp>
      <p:sp>
        <p:nvSpPr>
          <p:cNvPr id="5123" name="Content Placeholder 2"/>
          <p:cNvSpPr>
            <a:spLocks noGrp="1"/>
          </p:cNvSpPr>
          <p:nvPr>
            <p:ph idx="1"/>
          </p:nvPr>
        </p:nvSpPr>
        <p:spPr>
          <a:xfrm>
            <a:off x="609600" y="1524000"/>
            <a:ext cx="7010400" cy="4648200"/>
          </a:xfrm>
        </p:spPr>
        <p:txBody>
          <a:bodyPr>
            <a:normAutofit/>
          </a:bodyPr>
          <a:lstStyle/>
          <a:p>
            <a:r>
              <a:rPr lang="en-US" altLang="en-US" sz="2400" dirty="0" smtClean="0"/>
              <a:t>Technical requirements</a:t>
            </a:r>
          </a:p>
          <a:p>
            <a:pPr lvl="1"/>
            <a:r>
              <a:rPr lang="en-US" altLang="en-US" sz="2400" dirty="0" smtClean="0"/>
              <a:t>Patient preparation</a:t>
            </a:r>
          </a:p>
          <a:p>
            <a:pPr lvl="1"/>
            <a:r>
              <a:rPr lang="en-US" altLang="en-US" sz="2400" dirty="0" smtClean="0"/>
              <a:t>Acquisition parameters</a:t>
            </a:r>
          </a:p>
          <a:p>
            <a:pPr lvl="1"/>
            <a:r>
              <a:rPr lang="en-US" altLang="en-US" sz="2400" dirty="0" smtClean="0"/>
              <a:t>Contrast medium administration</a:t>
            </a:r>
          </a:p>
          <a:p>
            <a:pPr lvl="1"/>
            <a:endParaRPr lang="en-US" altLang="en-US" sz="2400" dirty="0" smtClean="0"/>
          </a:p>
          <a:p>
            <a:pPr lvl="1"/>
            <a:endParaRPr lang="en-US" altLang="en-US" sz="2400" dirty="0"/>
          </a:p>
          <a:p>
            <a:pPr lvl="1"/>
            <a:r>
              <a:rPr lang="en-US" altLang="en-US" sz="2400" dirty="0" smtClean="0"/>
              <a:t>Image </a:t>
            </a:r>
            <a:r>
              <a:rPr lang="en-US" altLang="en-US" sz="2400" dirty="0" err="1" smtClean="0"/>
              <a:t>postprocessing</a:t>
            </a:r>
            <a:r>
              <a:rPr lang="en-US" altLang="en-US" sz="2400" dirty="0" smtClean="0"/>
              <a:t> techniques</a:t>
            </a:r>
          </a:p>
          <a:p>
            <a:pPr lvl="2"/>
            <a:r>
              <a:rPr lang="en-US" altLang="en-US" sz="2400" dirty="0" err="1" smtClean="0"/>
              <a:t>Mulitplanar</a:t>
            </a:r>
            <a:r>
              <a:rPr lang="en-US" altLang="en-US" sz="2400" dirty="0" smtClean="0"/>
              <a:t> reconstruction</a:t>
            </a:r>
          </a:p>
          <a:p>
            <a:pPr lvl="2"/>
            <a:r>
              <a:rPr lang="en-US" altLang="en-US" sz="2400" dirty="0" smtClean="0"/>
              <a:t>Maximum intensity projection</a:t>
            </a:r>
          </a:p>
          <a:p>
            <a:pPr lvl="2"/>
            <a:r>
              <a:rPr lang="en-US" altLang="en-US" sz="2400" dirty="0" smtClean="0"/>
              <a:t>Volume rendering</a:t>
            </a:r>
          </a:p>
          <a:p>
            <a:pPr lvl="2"/>
            <a:r>
              <a:rPr lang="en-US" altLang="en-US" sz="2400" dirty="0" smtClean="0"/>
              <a:t>Interactive cine</a:t>
            </a:r>
          </a:p>
        </p:txBody>
      </p:sp>
      <p:sp>
        <p:nvSpPr>
          <p:cNvPr id="13316" name="Slide Number Placeholder 1"/>
          <p:cNvSpPr>
            <a:spLocks noGrp="1"/>
          </p:cNvSpPr>
          <p:nvPr>
            <p:ph type="sldNum" sz="quarter" idx="12"/>
          </p:nvPr>
        </p:nvSpPr>
        <p:spPr bwMode="auto">
          <a:xfrm>
            <a:off x="84582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DA36CAEF-9290-4608-B383-FC143C2EBE75}" type="slidenum">
              <a:rPr kumimoji="0" lang="en-US" altLang="en-US" sz="1200" b="0" i="0" u="none" strike="noStrike" kern="1200" cap="none" spc="0" normalizeH="0" baseline="0" noProof="0">
                <a:ln>
                  <a:noFill/>
                </a:ln>
                <a:solidFill>
                  <a:prstClr val="black"/>
                </a:solidFill>
                <a:effectLst/>
                <a:uLnTx/>
                <a:uFillTx/>
                <a:latin typeface="Lucida Grande" charset="0"/>
                <a:ea typeface="Lucida Grande" charset="0"/>
                <a:cs typeface="Lucida Grande" charset="0"/>
                <a:sym typeface="Lucida Grande" charset="0"/>
              </a:rPr>
              <a:pPr marL="0" marR="0" lvl="0" indent="0" algn="ct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2589194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3">
                                            <p:txEl>
                                              <p:pRg st="7" end="7"/>
                                            </p:txEl>
                                          </p:spTgt>
                                        </p:tgtEl>
                                        <p:attrNameLst>
                                          <p:attrName>style.visibility</p:attrName>
                                        </p:attrNameLst>
                                      </p:cBhvr>
                                      <p:to>
                                        <p:strVal val="visible"/>
                                      </p:to>
                                    </p:set>
                                    <p:anim calcmode="lin" valueType="num">
                                      <p:cBhvr additive="base">
                                        <p:cTn id="29"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 calcmode="lin" valueType="num">
                                      <p:cBhvr additive="base">
                                        <p:cTn id="33"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anim calcmode="lin" valueType="num">
                                      <p:cBhvr additive="base">
                                        <p:cTn id="37"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23">
                                            <p:txEl>
                                              <p:pRg st="10" end="10"/>
                                            </p:txEl>
                                          </p:spTgt>
                                        </p:tgtEl>
                                        <p:attrNameLst>
                                          <p:attrName>style.visibility</p:attrName>
                                        </p:attrNameLst>
                                      </p:cBhvr>
                                      <p:to>
                                        <p:strVal val="visible"/>
                                      </p:to>
                                    </p:set>
                                    <p:anim calcmode="lin" valueType="num">
                                      <p:cBhvr additive="base">
                                        <p:cTn id="41"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334963" y="304800"/>
            <a:ext cx="6346825" cy="989013"/>
          </a:xfrm>
        </p:spPr>
        <p:txBody>
          <a:bodyPr/>
          <a:lstStyle/>
          <a:p>
            <a:pPr eaLnBrk="1" fontAlgn="auto" hangingPunct="1">
              <a:spcAft>
                <a:spcPts val="0"/>
              </a:spcAft>
              <a:defRPr/>
            </a:pPr>
            <a:r>
              <a:rPr lang="en-US" altLang="en-US" smtClean="0"/>
              <a:t>Radiographic Technique</a:t>
            </a:r>
          </a:p>
        </p:txBody>
      </p:sp>
      <p:sp>
        <p:nvSpPr>
          <p:cNvPr id="55299" name="Rectangle 2"/>
          <p:cNvSpPr>
            <a:spLocks noGrp="1" noChangeArrowheads="1"/>
          </p:cNvSpPr>
          <p:nvPr>
            <p:ph idx="1"/>
          </p:nvPr>
        </p:nvSpPr>
        <p:spPr>
          <a:xfrm>
            <a:off x="457200" y="1598613"/>
            <a:ext cx="8229600" cy="4421187"/>
          </a:xfrm>
        </p:spPr>
        <p:txBody>
          <a:bodyPr/>
          <a:lstStyle/>
          <a:p>
            <a:pPr marL="182880" indent="-182880" eaLnBrk="1" fontAlgn="auto" hangingPunct="1">
              <a:defRPr/>
            </a:pPr>
            <a:endParaRPr lang="en-US" altLang="en-US" dirty="0" smtClean="0"/>
          </a:p>
          <a:p>
            <a:pPr marL="182880" indent="-182880" eaLnBrk="1" fontAlgn="auto" hangingPunct="1">
              <a:defRPr/>
            </a:pPr>
            <a:r>
              <a:rPr lang="en-US" altLang="en-US" sz="2400" dirty="0" smtClean="0"/>
              <a:t>mA, kV, helical pitch, rotation time</a:t>
            </a:r>
          </a:p>
          <a:p>
            <a:pPr marL="182880" indent="-182880" eaLnBrk="1" fontAlgn="auto" hangingPunct="1">
              <a:defRPr/>
            </a:pPr>
            <a:r>
              <a:rPr lang="en-US" altLang="en-US" sz="2400" dirty="0" smtClean="0"/>
              <a:t>Slice thickness</a:t>
            </a:r>
          </a:p>
          <a:p>
            <a:pPr marL="182880" indent="-182880" eaLnBrk="1" fontAlgn="auto" hangingPunct="1">
              <a:defRPr/>
            </a:pPr>
            <a:r>
              <a:rPr lang="en-US" altLang="en-US" sz="2400" dirty="0" smtClean="0"/>
              <a:t>Matrix size</a:t>
            </a:r>
          </a:p>
          <a:p>
            <a:pPr marL="182880" indent="-182880" eaLnBrk="1" fontAlgn="auto" hangingPunct="1">
              <a:defRPr/>
            </a:pPr>
            <a:r>
              <a:rPr lang="en-US" altLang="en-US" sz="2400" dirty="0" smtClean="0"/>
              <a:t>Reconstruction algorithms</a:t>
            </a:r>
          </a:p>
        </p:txBody>
      </p:sp>
      <p:sp>
        <p:nvSpPr>
          <p:cNvPr id="51204" name="Slide Number Placeholder 1"/>
          <p:cNvSpPr>
            <a:spLocks noGrp="1"/>
          </p:cNvSpPr>
          <p:nvPr>
            <p:ph type="sldNum" sz="quarter" idx="12"/>
          </p:nvPr>
        </p:nvSpPr>
        <p:spPr bwMode="auto">
          <a:xfrm>
            <a:off x="8283575" y="6142038"/>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5DAA168C-72E9-41DF-8B45-7F2615BA9B2E}"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35</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96838" y="325438"/>
            <a:ext cx="6348412" cy="901700"/>
          </a:xfrm>
        </p:spPr>
        <p:txBody>
          <a:bodyPr>
            <a:normAutofit fontScale="90000"/>
          </a:bodyPr>
          <a:lstStyle/>
          <a:p>
            <a:pPr eaLnBrk="1" fontAlgn="auto" hangingPunct="1">
              <a:spcAft>
                <a:spcPts val="0"/>
              </a:spcAft>
              <a:defRPr/>
            </a:pPr>
            <a:r>
              <a:rPr lang="en-US" altLang="en-US" smtClean="0"/>
              <a:t>CTA of Carotid Bifurcation</a:t>
            </a:r>
          </a:p>
        </p:txBody>
      </p:sp>
      <p:sp>
        <p:nvSpPr>
          <p:cNvPr id="23555" name="Slide Number Placeholder 1"/>
          <p:cNvSpPr>
            <a:spLocks noGrp="1"/>
          </p:cNvSpPr>
          <p:nvPr>
            <p:ph type="sldNum" sz="quarter" idx="12"/>
          </p:nvPr>
        </p:nvSpPr>
        <p:spPr bwMode="auto">
          <a:xfrm>
            <a:off x="8229600" y="616585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23B0D358-8FF7-430F-BF35-10E79E2E8CC8}"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36</a:t>
            </a:fld>
            <a:endParaRPr lang="en-US" altLang="en-US" sz="1200" smtClean="0">
              <a:latin typeface="Lucida Grande" charset="0"/>
              <a:ea typeface="Lucida Grande" charset="0"/>
              <a:cs typeface="Lucida Grande" charset="0"/>
              <a:sym typeface="Lucida Grande" charset="0"/>
            </a:endParaRPr>
          </a:p>
        </p:txBody>
      </p:sp>
      <p:pic>
        <p:nvPicPr>
          <p:cNvPr id="235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08088"/>
            <a:ext cx="80676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3557" name="Rectangle 4"/>
          <p:cNvSpPr>
            <a:spLocks/>
          </p:cNvSpPr>
          <p:nvPr/>
        </p:nvSpPr>
        <p:spPr bwMode="auto">
          <a:xfrm>
            <a:off x="1301750" y="5699125"/>
            <a:ext cx="5143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17-8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Normal CTA of the common carotid bifurcation, showing the Y-shaped arteries and the large jugular vein posterior to it. </a:t>
            </a:r>
            <a:r>
              <a:rPr lang="en-US" altLang="en-US" b="1">
                <a:latin typeface="Gill Sans" charset="0"/>
                <a:ea typeface="Gill Sans" charset="0"/>
                <a:cs typeface="Gill Sans" charset="0"/>
              </a:rPr>
              <a:t>B, </a:t>
            </a:r>
            <a:r>
              <a:rPr lang="en-US" altLang="en-US">
                <a:latin typeface="Gill Sans" charset="0"/>
                <a:ea typeface="Gill Sans" charset="0"/>
                <a:cs typeface="Gill Sans" charset="0"/>
              </a:rPr>
              <a:t>Normal CTA of the circle of Willis, showing the anterior communicating artery and both middle cerebral arteries.</a:t>
            </a:r>
          </a:p>
        </p:txBody>
      </p:sp>
    </p:spTree>
    <p:custDataLst>
      <p:custData r:id="rId1"/>
      <p:tags r:id="rId2"/>
    </p:custData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Angiography</a:t>
            </a:r>
            <a:endParaRPr lang="en-US" dirty="0"/>
          </a:p>
        </p:txBody>
      </p:sp>
      <p:sp>
        <p:nvSpPr>
          <p:cNvPr id="3" name="Content Placeholder 2"/>
          <p:cNvSpPr>
            <a:spLocks noGrp="1"/>
          </p:cNvSpPr>
          <p:nvPr>
            <p:ph idx="1"/>
          </p:nvPr>
        </p:nvSpPr>
        <p:spPr>
          <a:xfrm>
            <a:off x="228600" y="1752600"/>
            <a:ext cx="7164388" cy="5105400"/>
          </a:xfrm>
        </p:spPr>
        <p:txBody>
          <a:bodyPr>
            <a:normAutofit fontScale="92500" lnSpcReduction="10000"/>
          </a:bodyPr>
          <a:lstStyle/>
          <a:p>
            <a:r>
              <a:rPr lang="en-US" sz="2600" dirty="0" smtClean="0"/>
              <a:t>Replacing conventional angiography</a:t>
            </a:r>
          </a:p>
          <a:p>
            <a:endParaRPr lang="en-US" sz="2600" dirty="0"/>
          </a:p>
          <a:p>
            <a:r>
              <a:rPr lang="en-US" sz="2600" dirty="0" smtClean="0"/>
              <a:t>Reconstruction in </a:t>
            </a:r>
            <a:r>
              <a:rPr lang="en-US" sz="2600" dirty="0" err="1" smtClean="0"/>
              <a:t>multiplanar</a:t>
            </a:r>
            <a:r>
              <a:rPr lang="en-US" sz="2600" dirty="0" smtClean="0"/>
              <a:t> sections </a:t>
            </a:r>
          </a:p>
          <a:p>
            <a:endParaRPr lang="en-US" sz="2600" dirty="0"/>
          </a:p>
          <a:p>
            <a:r>
              <a:rPr lang="en-US" sz="2600" dirty="0" smtClean="0"/>
              <a:t>Imaging of hepatic, renal, </a:t>
            </a:r>
            <a:r>
              <a:rPr lang="en-US" sz="2600" dirty="0" err="1" smtClean="0"/>
              <a:t>messentric</a:t>
            </a:r>
            <a:r>
              <a:rPr lang="en-US" sz="2600" dirty="0" smtClean="0"/>
              <a:t>, iliac, and femoral arties</a:t>
            </a:r>
          </a:p>
          <a:p>
            <a:endParaRPr lang="en-US" sz="2600" dirty="0" smtClean="0"/>
          </a:p>
          <a:p>
            <a:r>
              <a:rPr lang="en-US" sz="2600" dirty="0" smtClean="0"/>
              <a:t>Contrast and timing</a:t>
            </a:r>
          </a:p>
          <a:p>
            <a:endParaRPr lang="en-US" sz="2600" dirty="0" smtClean="0"/>
          </a:p>
          <a:p>
            <a:r>
              <a:rPr lang="en-US" sz="2600" dirty="0" smtClean="0"/>
              <a:t>Positioning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37</a:t>
            </a:fld>
            <a:endParaRPr lang="en-US" altLang="en-US"/>
          </a:p>
        </p:txBody>
      </p:sp>
    </p:spTree>
    <p:extLst>
      <p:ext uri="{BB962C8B-B14F-4D97-AF65-F5344CB8AC3E}">
        <p14:creationId xmlns:p14="http://schemas.microsoft.com/office/powerpoint/2010/main" val="31643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656"/>
            <a:ext cx="7269163" cy="776288"/>
          </a:xfrm>
        </p:spPr>
        <p:txBody>
          <a:bodyPr/>
          <a:lstStyle/>
          <a:p>
            <a:r>
              <a:rPr lang="en-US" dirty="0" smtClean="0"/>
              <a:t>Angiography</a:t>
            </a:r>
            <a:endParaRPr lang="en-US" dirty="0"/>
          </a:p>
        </p:txBody>
      </p:sp>
      <p:sp>
        <p:nvSpPr>
          <p:cNvPr id="3" name="Content Placeholder 2"/>
          <p:cNvSpPr>
            <a:spLocks noGrp="1"/>
          </p:cNvSpPr>
          <p:nvPr>
            <p:ph idx="1"/>
          </p:nvPr>
        </p:nvSpPr>
        <p:spPr>
          <a:xfrm>
            <a:off x="228600" y="1828800"/>
            <a:ext cx="7164388" cy="5029200"/>
          </a:xfrm>
        </p:spPr>
        <p:txBody>
          <a:bodyPr>
            <a:normAutofit fontScale="92500" lnSpcReduction="10000"/>
          </a:bodyPr>
          <a:lstStyle/>
          <a:p>
            <a:r>
              <a:rPr lang="en-US" sz="2600" dirty="0" smtClean="0"/>
              <a:t>Mid chest through symphysis</a:t>
            </a:r>
          </a:p>
          <a:p>
            <a:r>
              <a:rPr lang="en-US" sz="2600" dirty="0" smtClean="0"/>
              <a:t>Spiral </a:t>
            </a:r>
          </a:p>
          <a:p>
            <a:r>
              <a:rPr lang="en-US" sz="2600" dirty="0" smtClean="0"/>
              <a:t>SFOV </a:t>
            </a:r>
          </a:p>
          <a:p>
            <a:r>
              <a:rPr lang="en-US" sz="2600" dirty="0" smtClean="0"/>
              <a:t>DFOV</a:t>
            </a:r>
          </a:p>
          <a:p>
            <a:r>
              <a:rPr lang="en-US" sz="2600" dirty="0" smtClean="0"/>
              <a:t>Scan range</a:t>
            </a:r>
          </a:p>
          <a:p>
            <a:r>
              <a:rPr lang="en-US" sz="2600" dirty="0" smtClean="0"/>
              <a:t>Parameters</a:t>
            </a:r>
          </a:p>
          <a:p>
            <a:r>
              <a:rPr lang="en-US" sz="2600" dirty="0" smtClean="0"/>
              <a:t>WW 550-700</a:t>
            </a:r>
          </a:p>
          <a:p>
            <a:r>
              <a:rPr lang="en-US" sz="2600" dirty="0"/>
              <a:t>WL </a:t>
            </a:r>
            <a:r>
              <a:rPr lang="en-US" sz="2600" dirty="0" smtClean="0"/>
              <a:t>40-70Matrix 512 </a:t>
            </a:r>
            <a:r>
              <a:rPr lang="en-US" sz="2600" dirty="0"/>
              <a:t>x </a:t>
            </a:r>
            <a:r>
              <a:rPr lang="en-US" sz="2600" dirty="0" smtClean="0"/>
              <a:t>512</a:t>
            </a:r>
          </a:p>
          <a:p>
            <a:endParaRPr lang="en-US" sz="1400" dirty="0" smtClean="0"/>
          </a:p>
          <a:p>
            <a:r>
              <a:rPr lang="en-US" sz="1400" dirty="0" smtClean="0"/>
              <a:t>https</a:t>
            </a:r>
            <a:r>
              <a:rPr lang="en-US" sz="1400" dirty="0"/>
              <a:t>://www.intechopen.com/books/aneurysm/abdominal-aortic-aneurysm-in-different-races-epidemiologic-features-and-morphologic-clinical-implica</a:t>
            </a:r>
          </a:p>
          <a:p>
            <a:endParaRPr lang="en-US" sz="2600"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38</a:t>
            </a:fld>
            <a:endParaRPr lang="en-US" altLang="en-US"/>
          </a:p>
        </p:txBody>
      </p:sp>
      <p:pic>
        <p:nvPicPr>
          <p:cNvPr id="6" name="Picture 5" descr="&lt;strong&gt;Abdominal&lt;/strong&gt; &lt;strong&gt;Aortic&lt;/strong&gt; Aneurysm in Different Races Epidemiologic Featur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376" y="2344760"/>
            <a:ext cx="3075017" cy="2976703"/>
          </a:xfrm>
          <a:prstGeom prst="rect">
            <a:avLst/>
          </a:prstGeom>
        </p:spPr>
      </p:pic>
    </p:spTree>
    <p:extLst>
      <p:ext uri="{BB962C8B-B14F-4D97-AF65-F5344CB8AC3E}">
        <p14:creationId xmlns:p14="http://schemas.microsoft.com/office/powerpoint/2010/main" val="748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656"/>
            <a:ext cx="7269163" cy="776288"/>
          </a:xfrm>
        </p:spPr>
        <p:txBody>
          <a:bodyPr/>
          <a:lstStyle/>
          <a:p>
            <a:r>
              <a:rPr lang="en-US" dirty="0" smtClean="0"/>
              <a:t>Angiography</a:t>
            </a:r>
            <a:endParaRPr lang="en-US" dirty="0"/>
          </a:p>
        </p:txBody>
      </p:sp>
      <p:sp>
        <p:nvSpPr>
          <p:cNvPr id="3" name="Content Placeholder 2"/>
          <p:cNvSpPr>
            <a:spLocks noGrp="1"/>
          </p:cNvSpPr>
          <p:nvPr>
            <p:ph idx="1"/>
          </p:nvPr>
        </p:nvSpPr>
        <p:spPr>
          <a:xfrm>
            <a:off x="228600" y="1828800"/>
            <a:ext cx="7164388" cy="5029200"/>
          </a:xfrm>
        </p:spPr>
        <p:txBody>
          <a:bodyPr>
            <a:normAutofit/>
          </a:bodyPr>
          <a:lstStyle/>
          <a:p>
            <a:r>
              <a:rPr lang="en-US" sz="2400" dirty="0" smtClean="0"/>
              <a:t>Post processing</a:t>
            </a:r>
          </a:p>
          <a:p>
            <a:endParaRPr lang="en-US" sz="2400" dirty="0" smtClean="0"/>
          </a:p>
          <a:p>
            <a:r>
              <a:rPr lang="en-US" sz="2400" dirty="0" smtClean="0"/>
              <a:t>Reformations</a:t>
            </a:r>
          </a:p>
          <a:p>
            <a:endParaRPr lang="en-US" sz="2600"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39</a:t>
            </a:fld>
            <a:endParaRPr lang="en-US" altLang="en-US"/>
          </a:p>
        </p:txBody>
      </p:sp>
      <p:pic>
        <p:nvPicPr>
          <p:cNvPr id="6" name="Picture 5" descr="&lt;strong&gt;Abdominal&lt;/strong&gt; &lt;strong&gt;Aortic&lt;/strong&gt; Aneurysm in Different Races Epidemiologic Featur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376" y="2344760"/>
            <a:ext cx="3075017" cy="2976703"/>
          </a:xfrm>
          <a:prstGeom prst="rect">
            <a:avLst/>
          </a:prstGeom>
        </p:spPr>
      </p:pic>
    </p:spTree>
    <p:extLst>
      <p:ext uri="{BB962C8B-B14F-4D97-AF65-F5344CB8AC3E}">
        <p14:creationId xmlns:p14="http://schemas.microsoft.com/office/powerpoint/2010/main" val="34861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457200" y="215900"/>
            <a:ext cx="7269163" cy="710056"/>
          </a:xfrm>
        </p:spPr>
        <p:txBody>
          <a:bodyPr/>
          <a:lstStyle/>
          <a:p>
            <a:pPr eaLnBrk="1" fontAlgn="auto" hangingPunct="1">
              <a:spcAft>
                <a:spcPts val="0"/>
              </a:spcAft>
              <a:defRPr/>
            </a:pPr>
            <a:r>
              <a:rPr lang="en-US" altLang="en-US" dirty="0" smtClean="0"/>
              <a:t>Patient Preparation</a:t>
            </a:r>
          </a:p>
        </p:txBody>
      </p:sp>
      <p:sp>
        <p:nvSpPr>
          <p:cNvPr id="43011" name="Rectangle 2"/>
          <p:cNvSpPr>
            <a:spLocks noGrp="1" noChangeArrowheads="1"/>
          </p:cNvSpPr>
          <p:nvPr>
            <p:ph idx="1"/>
          </p:nvPr>
        </p:nvSpPr>
        <p:spPr>
          <a:xfrm>
            <a:off x="239713" y="1416050"/>
            <a:ext cx="8229600" cy="4878387"/>
          </a:xfrm>
        </p:spPr>
        <p:txBody>
          <a:bodyPr>
            <a:normAutofit/>
          </a:bodyPr>
          <a:lstStyle/>
          <a:p>
            <a:pPr marL="182880" indent="-182880" eaLnBrk="1" fontAlgn="auto" hangingPunct="1">
              <a:defRPr/>
            </a:pPr>
            <a:r>
              <a:rPr lang="en-US" altLang="en-US" sz="2400" dirty="0" smtClean="0"/>
              <a:t>Metallic objects</a:t>
            </a:r>
          </a:p>
          <a:p>
            <a:pPr marL="182880" indent="-182880" eaLnBrk="1" fontAlgn="auto" hangingPunct="1">
              <a:defRPr/>
            </a:pPr>
            <a:r>
              <a:rPr lang="en-US" altLang="en-US" sz="2400" dirty="0" smtClean="0"/>
              <a:t>Fasting</a:t>
            </a:r>
          </a:p>
          <a:p>
            <a:pPr marL="182880" indent="-182880" eaLnBrk="1" fontAlgn="auto" hangingPunct="1">
              <a:defRPr/>
            </a:pPr>
            <a:r>
              <a:rPr lang="en-US" altLang="en-US" sz="2400" dirty="0" smtClean="0"/>
              <a:t>Empty bladder</a:t>
            </a:r>
          </a:p>
          <a:p>
            <a:pPr marL="182880" indent="-182880" eaLnBrk="1" fontAlgn="auto" hangingPunct="1">
              <a:defRPr/>
            </a:pPr>
            <a:r>
              <a:rPr lang="en-US" altLang="en-US" sz="2400" dirty="0" smtClean="0"/>
              <a:t>Patient anxiety</a:t>
            </a:r>
          </a:p>
          <a:p>
            <a:pPr marL="182880" indent="-182880" eaLnBrk="1" fontAlgn="auto" hangingPunct="1">
              <a:defRPr/>
            </a:pPr>
            <a:r>
              <a:rPr lang="en-US" altLang="en-US" sz="2400" dirty="0" smtClean="0"/>
              <a:t>Contrast injection</a:t>
            </a:r>
          </a:p>
          <a:p>
            <a:pPr marL="182880" indent="-182880" eaLnBrk="1" fontAlgn="auto" hangingPunct="1">
              <a:defRPr/>
            </a:pPr>
            <a:r>
              <a:rPr lang="en-US" altLang="en-US" sz="2400" dirty="0" smtClean="0"/>
              <a:t>Medications</a:t>
            </a:r>
          </a:p>
          <a:p>
            <a:pPr marL="182880" indent="-182880" eaLnBrk="1" fontAlgn="auto" hangingPunct="1">
              <a:defRPr/>
            </a:pPr>
            <a:r>
              <a:rPr lang="en-US" altLang="en-US" sz="2400" dirty="0" smtClean="0"/>
              <a:t>Comfort</a:t>
            </a:r>
          </a:p>
          <a:p>
            <a:pPr marL="182880" indent="-182880" eaLnBrk="1" fontAlgn="auto" hangingPunct="1">
              <a:defRPr/>
            </a:pPr>
            <a:r>
              <a:rPr lang="en-US" altLang="en-US" sz="2400" dirty="0" smtClean="0"/>
              <a:t>Eyes (laser positioning light)</a:t>
            </a:r>
          </a:p>
        </p:txBody>
      </p:sp>
      <p:sp>
        <p:nvSpPr>
          <p:cNvPr id="38916" name="Slide Number Placeholder 1"/>
          <p:cNvSpPr>
            <a:spLocks noGrp="1"/>
          </p:cNvSpPr>
          <p:nvPr>
            <p:ph type="sldNum" sz="quarter" idx="12"/>
          </p:nvPr>
        </p:nvSpPr>
        <p:spPr bwMode="auto">
          <a:xfrm>
            <a:off x="8431213" y="6111875"/>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F26CA5AA-81BB-470F-9C1D-4E667F369ED8}"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4</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extLst>
      <p:ext uri="{BB962C8B-B14F-4D97-AF65-F5344CB8AC3E}">
        <p14:creationId xmlns:p14="http://schemas.microsoft.com/office/powerpoint/2010/main" val="2538398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additive="base">
                                        <p:cTn id="49"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0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656"/>
            <a:ext cx="7269163" cy="776288"/>
          </a:xfrm>
        </p:spPr>
        <p:txBody>
          <a:bodyPr/>
          <a:lstStyle/>
          <a:p>
            <a:r>
              <a:rPr lang="en-US" dirty="0" smtClean="0"/>
              <a:t>Angiography</a:t>
            </a:r>
            <a:endParaRPr lang="en-US" dirty="0"/>
          </a:p>
        </p:txBody>
      </p:sp>
      <p:sp>
        <p:nvSpPr>
          <p:cNvPr id="3" name="Content Placeholder 2"/>
          <p:cNvSpPr>
            <a:spLocks noGrp="1"/>
          </p:cNvSpPr>
          <p:nvPr>
            <p:ph idx="1"/>
          </p:nvPr>
        </p:nvSpPr>
        <p:spPr>
          <a:xfrm>
            <a:off x="228600" y="1828800"/>
            <a:ext cx="7164388" cy="5029200"/>
          </a:xfrm>
        </p:spPr>
        <p:txBody>
          <a:bodyPr>
            <a:normAutofit/>
          </a:bodyPr>
          <a:lstStyle/>
          <a:p>
            <a:r>
              <a:rPr lang="en-US" sz="2400" dirty="0" smtClean="0"/>
              <a:t>CTA timing</a:t>
            </a:r>
          </a:p>
          <a:p>
            <a:endParaRPr lang="en-US" sz="2400" dirty="0" smtClean="0"/>
          </a:p>
          <a:p>
            <a:r>
              <a:rPr lang="en-US" sz="2400" dirty="0" smtClean="0"/>
              <a:t>Trigger: 125-150 HU</a:t>
            </a:r>
          </a:p>
          <a:p>
            <a:pPr marL="0" indent="0">
              <a:buNone/>
            </a:pPr>
            <a:endParaRPr lang="en-US" sz="2400" dirty="0" smtClean="0"/>
          </a:p>
          <a:p>
            <a:r>
              <a:rPr lang="en-US" sz="2400" dirty="0" smtClean="0"/>
              <a:t>Injection rate 4 mL/second</a:t>
            </a:r>
          </a:p>
          <a:p>
            <a:endParaRPr lang="en-US" sz="2400" dirty="0"/>
          </a:p>
          <a:p>
            <a:r>
              <a:rPr lang="en-US" sz="2400" dirty="0" smtClean="0"/>
              <a:t>Amount: 100-125 mL </a:t>
            </a:r>
          </a:p>
          <a:p>
            <a:endParaRPr lang="en-US" sz="2600"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40</a:t>
            </a:fld>
            <a:endParaRPr lang="en-US" altLang="en-US"/>
          </a:p>
        </p:txBody>
      </p:sp>
      <p:pic>
        <p:nvPicPr>
          <p:cNvPr id="6" name="Picture 5" descr="&lt;strong&gt;Abdominal&lt;/strong&gt; &lt;strong&gt;Aortic&lt;/strong&gt; Aneurysm in Different Races Epidemiologic Featur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376" y="2344760"/>
            <a:ext cx="3075017" cy="2976703"/>
          </a:xfrm>
          <a:prstGeom prst="rect">
            <a:avLst/>
          </a:prstGeom>
        </p:spPr>
      </p:pic>
    </p:spTree>
    <p:extLst>
      <p:ext uri="{BB962C8B-B14F-4D97-AF65-F5344CB8AC3E}">
        <p14:creationId xmlns:p14="http://schemas.microsoft.com/office/powerpoint/2010/main" val="20770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354013" y="95250"/>
            <a:ext cx="6346825" cy="838200"/>
          </a:xfrm>
        </p:spPr>
        <p:txBody>
          <a:bodyPr/>
          <a:lstStyle/>
          <a:p>
            <a:pPr fontAlgn="auto">
              <a:spcAft>
                <a:spcPts val="0"/>
              </a:spcAft>
              <a:defRPr/>
            </a:pPr>
            <a:r>
              <a:rPr lang="en-US" altLang="en-US" dirty="0" smtClean="0"/>
              <a:t>CT Runoff Angiogram</a:t>
            </a:r>
          </a:p>
        </p:txBody>
      </p:sp>
      <p:sp>
        <p:nvSpPr>
          <p:cNvPr id="28675" name="Slide Number Placeholder 1"/>
          <p:cNvSpPr>
            <a:spLocks noGrp="1"/>
          </p:cNvSpPr>
          <p:nvPr>
            <p:ph type="sldNum" sz="quarter" idx="12"/>
          </p:nvPr>
        </p:nvSpPr>
        <p:spPr bwMode="auto">
          <a:xfrm>
            <a:off x="8229600" y="62230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7EA910B9-024B-4253-BC6C-7BE5241323F0}"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41</a:t>
            </a:fld>
            <a:endParaRPr lang="en-US" altLang="en-US" sz="1200">
              <a:latin typeface="Lucida Grande" charset="0"/>
              <a:ea typeface="Lucida Grande" charset="0"/>
              <a:cs typeface="Lucida Grande" charset="0"/>
              <a:sym typeface="Lucida Grande" charset="0"/>
            </a:endParaRPr>
          </a:p>
        </p:txBody>
      </p:sp>
      <p:pic>
        <p:nvPicPr>
          <p:cNvPr id="286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1006475"/>
            <a:ext cx="75025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8677" name="Rectangle 4"/>
          <p:cNvSpPr>
            <a:spLocks/>
          </p:cNvSpPr>
          <p:nvPr/>
        </p:nvSpPr>
        <p:spPr bwMode="auto">
          <a:xfrm>
            <a:off x="533400" y="5056188"/>
            <a:ext cx="75057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18-23   CT runoff angiogram demonstrating the entire vascular tree from the aorta to the lower calves. 3D reconstruction of the aorta and iliac arteries </a:t>
            </a:r>
            <a:r>
              <a:rPr lang="en-US" altLang="en-US" b="1">
                <a:latin typeface="Gill Sans" charset="0"/>
                <a:ea typeface="Gill Sans" charset="0"/>
                <a:cs typeface="Gill Sans" charset="0"/>
              </a:rPr>
              <a:t>(A). </a:t>
            </a:r>
            <a:r>
              <a:rPr lang="en-US" altLang="en-US">
                <a:latin typeface="Gill Sans" charset="0"/>
                <a:ea typeface="Gill Sans" charset="0"/>
                <a:cs typeface="Gill Sans" charset="0"/>
              </a:rPr>
              <a:t>Maximum intensity projection image of the thighs </a:t>
            </a:r>
            <a:r>
              <a:rPr lang="en-US" altLang="en-US" b="1">
                <a:latin typeface="Gill Sans" charset="0"/>
                <a:ea typeface="Gill Sans" charset="0"/>
                <a:cs typeface="Gill Sans" charset="0"/>
              </a:rPr>
              <a:t>(B) </a:t>
            </a:r>
            <a:r>
              <a:rPr lang="en-US" altLang="en-US">
                <a:latin typeface="Gill Sans" charset="0"/>
                <a:ea typeface="Gill Sans" charset="0"/>
                <a:cs typeface="Gill Sans" charset="0"/>
              </a:rPr>
              <a:t>demonstrating a femoral graft on the right (arrow) replacing the occluded superficial femoral artery. Maximum intensity projection image of the calves </a:t>
            </a:r>
            <a:r>
              <a:rPr lang="en-US" altLang="en-US" b="1">
                <a:latin typeface="Gill Sans" charset="0"/>
                <a:ea typeface="Gill Sans" charset="0"/>
                <a:cs typeface="Gill Sans" charset="0"/>
              </a:rPr>
              <a:t>(C)</a:t>
            </a:r>
            <a:r>
              <a:rPr lang="en-US" altLang="en-US">
                <a:latin typeface="Gill Sans" charset="0"/>
                <a:ea typeface="Gill Sans" charset="0"/>
                <a:cs typeface="Gill Sans" charset="0"/>
              </a:rPr>
              <a:t> demonstrating that the graft </a:t>
            </a:r>
            <a:r>
              <a:rPr lang="en-US" altLang="en-US" i="1">
                <a:latin typeface="Gill Sans" charset="0"/>
                <a:ea typeface="Gill Sans" charset="0"/>
                <a:cs typeface="Gill Sans" charset="0"/>
              </a:rPr>
              <a:t>(arrow) </a:t>
            </a:r>
            <a:r>
              <a:rPr lang="en-US" altLang="en-US">
                <a:latin typeface="Gill Sans" charset="0"/>
                <a:ea typeface="Gill Sans" charset="0"/>
                <a:cs typeface="Gill Sans" charset="0"/>
              </a:rPr>
              <a:t>has been anastomosed to one of the runoff branches. Most of the bony structures have been segmented and removed. (Images courtesy Dr. Mike Martin, Vancouver Hospital.)</a:t>
            </a:r>
          </a:p>
        </p:txBody>
      </p:sp>
    </p:spTree>
    <p:custDataLst>
      <p:custData r:id="rId1"/>
      <p:tags r:id="rId2"/>
    </p:custDataLst>
    <p:extLst>
      <p:ext uri="{BB962C8B-B14F-4D97-AF65-F5344CB8AC3E}">
        <p14:creationId xmlns:p14="http://schemas.microsoft.com/office/powerpoint/2010/main" val="62993428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System</a:t>
            </a:r>
            <a:endParaRPr lang="en-US" dirty="0"/>
          </a:p>
        </p:txBody>
      </p:sp>
      <p:sp>
        <p:nvSpPr>
          <p:cNvPr id="3" name="Content Placeholder 2"/>
          <p:cNvSpPr>
            <a:spLocks noGrp="1"/>
          </p:cNvSpPr>
          <p:nvPr>
            <p:ph idx="1"/>
          </p:nvPr>
        </p:nvSpPr>
        <p:spPr/>
        <p:txBody>
          <a:bodyPr/>
          <a:lstStyle/>
          <a:p>
            <a:r>
              <a:rPr lang="en-US" dirty="0" smtClean="0"/>
              <a:t>Protocols tailored to each of the different anatomical regions of the musculoskeletal system</a:t>
            </a:r>
          </a:p>
          <a:p>
            <a:r>
              <a:rPr lang="en-US" dirty="0" smtClean="0"/>
              <a:t>Tailor to the problem</a:t>
            </a:r>
          </a:p>
          <a:p>
            <a:r>
              <a:rPr lang="en-US" dirty="0" smtClean="0"/>
              <a:t>CT used to visualize bony abnormalities in correlation with plain radiographs</a:t>
            </a:r>
          </a:p>
          <a:p>
            <a:r>
              <a:rPr lang="en-US" dirty="0" smtClean="0"/>
              <a:t>Precise positioning is important</a:t>
            </a:r>
          </a:p>
          <a:p>
            <a:r>
              <a:rPr lang="en-US" dirty="0" smtClean="0"/>
              <a:t>When possible both unaffected and affected sides structures assessed for comparison</a:t>
            </a:r>
          </a:p>
          <a:p>
            <a:r>
              <a:rPr lang="en-US" dirty="0" smtClean="0"/>
              <a:t>Indications: masses/tumors, trauma, osteomyelitis</a:t>
            </a:r>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42</a:t>
            </a:fld>
            <a:endParaRPr lang="en-US" altLang="en-US"/>
          </a:p>
        </p:txBody>
      </p:sp>
    </p:spTree>
    <p:extLst>
      <p:ext uri="{BB962C8B-B14F-4D97-AF65-F5344CB8AC3E}">
        <p14:creationId xmlns:p14="http://schemas.microsoft.com/office/powerpoint/2010/main" val="30095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System</a:t>
            </a:r>
            <a:endParaRPr lang="en-US" dirty="0"/>
          </a:p>
        </p:txBody>
      </p:sp>
      <p:sp>
        <p:nvSpPr>
          <p:cNvPr id="3" name="Content Placeholder 2"/>
          <p:cNvSpPr>
            <a:spLocks noGrp="1"/>
          </p:cNvSpPr>
          <p:nvPr>
            <p:ph idx="1"/>
          </p:nvPr>
        </p:nvSpPr>
        <p:spPr/>
        <p:txBody>
          <a:bodyPr/>
          <a:lstStyle/>
          <a:p>
            <a:r>
              <a:rPr lang="en-US" sz="2400" dirty="0" smtClean="0"/>
              <a:t>Supine/prone/oblique</a:t>
            </a:r>
          </a:p>
          <a:p>
            <a:endParaRPr lang="en-US" sz="2400" dirty="0"/>
          </a:p>
          <a:p>
            <a:r>
              <a:rPr lang="en-US" sz="2400" dirty="0" smtClean="0"/>
              <a:t>Feet or head first</a:t>
            </a:r>
          </a:p>
          <a:p>
            <a:endParaRPr lang="en-US" sz="2400" dirty="0"/>
          </a:p>
          <a:p>
            <a:r>
              <a:rPr lang="en-US" sz="2400" dirty="0" smtClean="0"/>
              <a:t>Extremity centered </a:t>
            </a:r>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43</a:t>
            </a:fld>
            <a:endParaRPr lang="en-US" altLang="en-US"/>
          </a:p>
        </p:txBody>
      </p:sp>
    </p:spTree>
    <p:extLst>
      <p:ext uri="{BB962C8B-B14F-4D97-AF65-F5344CB8AC3E}">
        <p14:creationId xmlns:p14="http://schemas.microsoft.com/office/powerpoint/2010/main" val="40376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306388"/>
            <a:ext cx="6348413" cy="989012"/>
          </a:xfrm>
        </p:spPr>
        <p:txBody>
          <a:bodyPr/>
          <a:lstStyle/>
          <a:p>
            <a:pPr fontAlgn="auto">
              <a:spcAft>
                <a:spcPts val="0"/>
              </a:spcAft>
              <a:defRPr/>
            </a:pPr>
            <a:r>
              <a:rPr lang="en-US" altLang="en-US" smtClean="0"/>
              <a:t>Examination Preparation</a:t>
            </a:r>
          </a:p>
        </p:txBody>
      </p:sp>
      <p:sp>
        <p:nvSpPr>
          <p:cNvPr id="29699" name="Rectangle 2"/>
          <p:cNvSpPr>
            <a:spLocks noGrp="1" noChangeArrowheads="1"/>
          </p:cNvSpPr>
          <p:nvPr>
            <p:ph idx="1"/>
          </p:nvPr>
        </p:nvSpPr>
        <p:spPr>
          <a:xfrm>
            <a:off x="457200" y="1598613"/>
            <a:ext cx="8229600" cy="4116387"/>
          </a:xfrm>
        </p:spPr>
        <p:txBody>
          <a:bodyPr>
            <a:normAutofit/>
          </a:bodyPr>
          <a:lstStyle/>
          <a:p>
            <a:pPr marL="182880" indent="-182880" fontAlgn="auto">
              <a:defRPr/>
            </a:pPr>
            <a:r>
              <a:rPr lang="en-US" altLang="en-US" sz="2400" dirty="0" smtClean="0"/>
              <a:t>Spiral </a:t>
            </a:r>
          </a:p>
          <a:p>
            <a:pPr marL="182880" indent="-182880" fontAlgn="auto">
              <a:defRPr/>
            </a:pPr>
            <a:endParaRPr lang="en-US" altLang="en-US" sz="2400" dirty="0" smtClean="0"/>
          </a:p>
          <a:p>
            <a:pPr marL="182880" indent="-182880" fontAlgn="auto">
              <a:defRPr/>
            </a:pPr>
            <a:r>
              <a:rPr lang="en-US" altLang="en-US" sz="2400" dirty="0" smtClean="0"/>
              <a:t>SFOV 25 cm </a:t>
            </a:r>
          </a:p>
          <a:p>
            <a:pPr marL="182880" indent="-182880" fontAlgn="auto">
              <a:defRPr/>
            </a:pPr>
            <a:endParaRPr lang="en-US" altLang="en-US" sz="2400" dirty="0"/>
          </a:p>
          <a:p>
            <a:pPr marL="182880" indent="-182880" fontAlgn="auto">
              <a:defRPr/>
            </a:pPr>
            <a:r>
              <a:rPr lang="en-US" altLang="en-US" sz="2400" dirty="0" smtClean="0"/>
              <a:t>DFOV 12 cm or smaller</a:t>
            </a:r>
          </a:p>
          <a:p>
            <a:pPr marL="182880" indent="-182880" fontAlgn="auto">
              <a:defRPr/>
            </a:pPr>
            <a:endParaRPr lang="en-US" altLang="en-US" sz="2400" dirty="0" smtClean="0"/>
          </a:p>
          <a:p>
            <a:pPr marL="182880" indent="-182880" fontAlgn="auto">
              <a:defRPr/>
            </a:pPr>
            <a:r>
              <a:rPr lang="en-US" altLang="en-US" sz="2400" dirty="0" smtClean="0"/>
              <a:t>Departmental protocols</a:t>
            </a:r>
          </a:p>
          <a:p>
            <a:pPr marL="182880" indent="-182880" fontAlgn="auto">
              <a:defRPr/>
            </a:pPr>
            <a:endParaRPr lang="en-US" altLang="en-US" sz="2400" dirty="0" smtClean="0"/>
          </a:p>
          <a:p>
            <a:pPr marL="182880" indent="-182880" fontAlgn="auto">
              <a:defRPr/>
            </a:pPr>
            <a:endParaRPr lang="en-US" altLang="en-US" sz="2400" dirty="0" smtClean="0"/>
          </a:p>
        </p:txBody>
      </p:sp>
      <p:sp>
        <p:nvSpPr>
          <p:cNvPr id="29700" name="Slide Number Placeholder 1"/>
          <p:cNvSpPr>
            <a:spLocks noGrp="1"/>
          </p:cNvSpPr>
          <p:nvPr>
            <p:ph type="sldNum" sz="quarter" idx="12"/>
          </p:nvPr>
        </p:nvSpPr>
        <p:spPr bwMode="auto">
          <a:xfrm>
            <a:off x="8174038" y="6248400"/>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5FC576BA-A314-4CE3-81F4-D50B15A7904D}"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44</a:t>
            </a:fld>
            <a:endParaRPr lang="en-US" altLang="en-US" sz="1200">
              <a:latin typeface="Lucida Grande" charset="0"/>
              <a:ea typeface="Lucida Grande" charset="0"/>
              <a:cs typeface="Lucida Grande" charset="0"/>
              <a:sym typeface="Lucida Grande" charset="0"/>
            </a:endParaRPr>
          </a:p>
        </p:txBody>
      </p:sp>
    </p:spTree>
    <p:custDataLst>
      <p:custData r:id="rId1"/>
      <p:tags r:id="rId2"/>
    </p:custDataLst>
    <p:extLst>
      <p:ext uri="{BB962C8B-B14F-4D97-AF65-F5344CB8AC3E}">
        <p14:creationId xmlns:p14="http://schemas.microsoft.com/office/powerpoint/2010/main" val="14977848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anim calcmode="lin" valueType="num">
                                      <p:cBhvr additive="base">
                                        <p:cTn id="25"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306388"/>
            <a:ext cx="6348413" cy="989012"/>
          </a:xfrm>
        </p:spPr>
        <p:txBody>
          <a:bodyPr/>
          <a:lstStyle/>
          <a:p>
            <a:pPr fontAlgn="auto">
              <a:spcAft>
                <a:spcPts val="0"/>
              </a:spcAft>
              <a:defRPr/>
            </a:pPr>
            <a:r>
              <a:rPr lang="en-US" altLang="en-US" dirty="0" smtClean="0"/>
              <a:t>Examination</a:t>
            </a:r>
          </a:p>
        </p:txBody>
      </p:sp>
      <p:sp>
        <p:nvSpPr>
          <p:cNvPr id="29699" name="Rectangle 2"/>
          <p:cNvSpPr>
            <a:spLocks noGrp="1" noChangeArrowheads="1"/>
          </p:cNvSpPr>
          <p:nvPr>
            <p:ph idx="1"/>
          </p:nvPr>
        </p:nvSpPr>
        <p:spPr>
          <a:xfrm>
            <a:off x="457200" y="1598613"/>
            <a:ext cx="3581400" cy="5259387"/>
          </a:xfrm>
        </p:spPr>
        <p:txBody>
          <a:bodyPr>
            <a:noAutofit/>
          </a:bodyPr>
          <a:lstStyle/>
          <a:p>
            <a:pPr marL="182880" indent="-182880" fontAlgn="auto">
              <a:defRPr/>
            </a:pPr>
            <a:r>
              <a:rPr lang="en-US" altLang="en-US" sz="2400" dirty="0" smtClean="0"/>
              <a:t>Matrix 512 x 512  </a:t>
            </a:r>
            <a:endParaRPr lang="en-US" altLang="en-US" sz="2400" dirty="0"/>
          </a:p>
          <a:p>
            <a:pPr marL="182880" indent="-182880" fontAlgn="auto">
              <a:defRPr/>
            </a:pPr>
            <a:r>
              <a:rPr lang="en-US" altLang="en-US" sz="2400" dirty="0" err="1" smtClean="0"/>
              <a:t>kVp</a:t>
            </a:r>
            <a:r>
              <a:rPr lang="en-US" altLang="en-US" sz="2400" dirty="0" smtClean="0"/>
              <a:t> 120-140 </a:t>
            </a:r>
          </a:p>
          <a:p>
            <a:pPr marL="182880" indent="-182880" fontAlgn="auto">
              <a:defRPr/>
            </a:pPr>
            <a:r>
              <a:rPr lang="en-US" altLang="en-US" sz="2400" dirty="0" err="1" smtClean="0"/>
              <a:t>mAs</a:t>
            </a:r>
            <a:r>
              <a:rPr lang="en-US" altLang="en-US" sz="2400" dirty="0" smtClean="0"/>
              <a:t> 180-220 </a:t>
            </a:r>
            <a:endParaRPr lang="en-US" altLang="en-US" sz="2400" dirty="0"/>
          </a:p>
          <a:p>
            <a:pPr marL="182880" indent="-182880" fontAlgn="auto">
              <a:defRPr/>
            </a:pPr>
            <a:r>
              <a:rPr lang="en-US" altLang="en-US" sz="2400" dirty="0" smtClean="0"/>
              <a:t>Slice thickness </a:t>
            </a:r>
          </a:p>
          <a:p>
            <a:pPr marL="182880" indent="-182880" fontAlgn="auto">
              <a:defRPr/>
            </a:pPr>
            <a:r>
              <a:rPr lang="en-US" altLang="en-US" sz="2400" dirty="0" smtClean="0"/>
              <a:t>Reconstruction 1.25 mm and interval of 0.6 </a:t>
            </a:r>
          </a:p>
          <a:p>
            <a:pPr marL="182880" indent="-182880" fontAlgn="auto">
              <a:defRPr/>
            </a:pPr>
            <a:r>
              <a:rPr lang="en-US" altLang="en-US" sz="2400" dirty="0" smtClean="0"/>
              <a:t>Departmental protocols</a:t>
            </a:r>
          </a:p>
          <a:p>
            <a:pPr marL="182880" indent="-182880" fontAlgn="auto">
              <a:defRPr/>
            </a:pPr>
            <a:endParaRPr lang="en-US" altLang="en-US" sz="2400" dirty="0" smtClean="0"/>
          </a:p>
          <a:p>
            <a:pPr marL="182880" indent="-182880" fontAlgn="auto">
              <a:defRPr/>
            </a:pPr>
            <a:endParaRPr lang="en-US" altLang="en-US" sz="2400" dirty="0" smtClean="0"/>
          </a:p>
        </p:txBody>
      </p:sp>
      <p:sp>
        <p:nvSpPr>
          <p:cNvPr id="29700" name="Slide Number Placeholder 1"/>
          <p:cNvSpPr>
            <a:spLocks noGrp="1"/>
          </p:cNvSpPr>
          <p:nvPr>
            <p:ph type="sldNum" sz="quarter" idx="12"/>
          </p:nvPr>
        </p:nvSpPr>
        <p:spPr bwMode="auto">
          <a:xfrm>
            <a:off x="8174038" y="6248400"/>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5FC576BA-A314-4CE3-81F4-D50B15A7904D}"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45</a:t>
            </a:fld>
            <a:endParaRPr lang="en-US" altLang="en-US" sz="1200">
              <a:latin typeface="Lucida Grande" charset="0"/>
              <a:ea typeface="Lucida Grande" charset="0"/>
              <a:cs typeface="Lucida Grande" charset="0"/>
              <a:sym typeface="Lucida Grande" charset="0"/>
            </a:endParaRPr>
          </a:p>
        </p:txBody>
      </p:sp>
      <p:pic>
        <p:nvPicPr>
          <p:cNvPr id="2" name="Picture 1" descr="... and treatment of osteochondral lesions of the &lt;strong&gt;ankle&lt;/strong&gt;: current concep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2015552"/>
            <a:ext cx="3954685" cy="2944588"/>
          </a:xfrm>
          <a:prstGeom prst="rect">
            <a:avLst/>
          </a:prstGeom>
        </p:spPr>
      </p:pic>
      <p:sp>
        <p:nvSpPr>
          <p:cNvPr id="3" name="TextBox 2"/>
          <p:cNvSpPr txBox="1"/>
          <p:nvPr/>
        </p:nvSpPr>
        <p:spPr>
          <a:xfrm>
            <a:off x="5077970" y="5747748"/>
            <a:ext cx="3096068" cy="646331"/>
          </a:xfrm>
          <a:prstGeom prst="rect">
            <a:avLst/>
          </a:prstGeom>
          <a:noFill/>
        </p:spPr>
        <p:txBody>
          <a:bodyPr wrap="square" rtlCol="0">
            <a:spAutoFit/>
          </a:bodyPr>
          <a:lstStyle/>
          <a:p>
            <a:r>
              <a:rPr lang="en-US" dirty="0">
                <a:solidFill>
                  <a:schemeClr val="tx1"/>
                </a:solidFill>
              </a:rPr>
              <a:t>http://www.scielo.br/scielo.php?script=sci_arttext&amp;pid=S0102-36162016000500489&amp;lng=es&amp;tlng=en</a:t>
            </a:r>
          </a:p>
        </p:txBody>
      </p:sp>
    </p:spTree>
    <p:custDataLst>
      <p:custData r:id="rId1"/>
      <p:tags r:id="rId2"/>
    </p:custDataLst>
    <p:extLst>
      <p:ext uri="{BB962C8B-B14F-4D97-AF65-F5344CB8AC3E}">
        <p14:creationId xmlns:p14="http://schemas.microsoft.com/office/powerpoint/2010/main" val="12808561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100" y="306388"/>
            <a:ext cx="6348413" cy="989012"/>
          </a:xfrm>
        </p:spPr>
        <p:txBody>
          <a:bodyPr/>
          <a:lstStyle/>
          <a:p>
            <a:pPr fontAlgn="auto">
              <a:spcAft>
                <a:spcPts val="0"/>
              </a:spcAft>
              <a:defRPr/>
            </a:pPr>
            <a:r>
              <a:rPr lang="en-US" altLang="en-US" dirty="0" smtClean="0"/>
              <a:t>Examination </a:t>
            </a:r>
          </a:p>
        </p:txBody>
      </p:sp>
      <p:sp>
        <p:nvSpPr>
          <p:cNvPr id="29699" name="Rectangle 2"/>
          <p:cNvSpPr>
            <a:spLocks noGrp="1" noChangeArrowheads="1"/>
          </p:cNvSpPr>
          <p:nvPr>
            <p:ph idx="1"/>
          </p:nvPr>
        </p:nvSpPr>
        <p:spPr>
          <a:xfrm>
            <a:off x="457200" y="1598613"/>
            <a:ext cx="8229600" cy="5259387"/>
          </a:xfrm>
        </p:spPr>
        <p:txBody>
          <a:bodyPr>
            <a:noAutofit/>
          </a:bodyPr>
          <a:lstStyle/>
          <a:p>
            <a:pPr marL="182880" indent="-182880" fontAlgn="auto">
              <a:defRPr/>
            </a:pPr>
            <a:r>
              <a:rPr lang="en-US" altLang="en-US" sz="2400" dirty="0" smtClean="0"/>
              <a:t>Pitch .5-1.0</a:t>
            </a:r>
            <a:endParaRPr lang="en-US" altLang="en-US" sz="2400" dirty="0"/>
          </a:p>
          <a:p>
            <a:pPr marL="182880" indent="-182880" fontAlgn="auto">
              <a:defRPr/>
            </a:pPr>
            <a:endParaRPr lang="en-US" altLang="en-US" sz="2400" dirty="0" smtClean="0"/>
          </a:p>
          <a:p>
            <a:pPr marL="182880" indent="-182880" fontAlgn="auto">
              <a:defRPr/>
            </a:pPr>
            <a:r>
              <a:rPr lang="en-US" altLang="en-US" sz="2400" dirty="0" smtClean="0"/>
              <a:t>Bone algorithm</a:t>
            </a:r>
          </a:p>
          <a:p>
            <a:pPr marL="182880" indent="-182880" fontAlgn="auto">
              <a:defRPr/>
            </a:pPr>
            <a:endParaRPr lang="en-US" altLang="en-US" sz="2400" dirty="0" smtClean="0"/>
          </a:p>
          <a:p>
            <a:pPr marL="182880" indent="-182880" fontAlgn="auto">
              <a:defRPr/>
            </a:pPr>
            <a:r>
              <a:rPr lang="en-US" altLang="en-US" sz="2400" dirty="0" smtClean="0"/>
              <a:t>Soft Tissue</a:t>
            </a:r>
          </a:p>
          <a:p>
            <a:pPr marL="182880" indent="-182880" fontAlgn="auto">
              <a:defRPr/>
            </a:pPr>
            <a:endParaRPr lang="en-US" altLang="en-US" sz="2400" dirty="0"/>
          </a:p>
          <a:p>
            <a:pPr marL="182880" indent="-182880" fontAlgn="auto">
              <a:defRPr/>
            </a:pPr>
            <a:r>
              <a:rPr lang="en-US" altLang="en-US" sz="2400" dirty="0" smtClean="0"/>
              <a:t>Reconstruction</a:t>
            </a:r>
          </a:p>
          <a:p>
            <a:pPr marL="182880" indent="-182880" fontAlgn="auto">
              <a:defRPr/>
            </a:pPr>
            <a:endParaRPr lang="en-US" altLang="en-US" sz="2400" dirty="0"/>
          </a:p>
          <a:p>
            <a:pPr marL="182880" indent="-182880" fontAlgn="auto">
              <a:defRPr/>
            </a:pPr>
            <a:endParaRPr lang="en-US" altLang="en-US" sz="2400" dirty="0" smtClean="0"/>
          </a:p>
          <a:p>
            <a:pPr marL="182880" indent="-182880" fontAlgn="auto">
              <a:defRPr/>
            </a:pPr>
            <a:endParaRPr lang="en-US" altLang="en-US" sz="2400" dirty="0" smtClean="0"/>
          </a:p>
        </p:txBody>
      </p:sp>
      <p:sp>
        <p:nvSpPr>
          <p:cNvPr id="29700" name="Slide Number Placeholder 1"/>
          <p:cNvSpPr>
            <a:spLocks noGrp="1"/>
          </p:cNvSpPr>
          <p:nvPr>
            <p:ph type="sldNum" sz="quarter" idx="12"/>
          </p:nvPr>
        </p:nvSpPr>
        <p:spPr bwMode="auto">
          <a:xfrm>
            <a:off x="8174038" y="6248400"/>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5FC576BA-A314-4CE3-81F4-D50B15A7904D}"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46</a:t>
            </a:fld>
            <a:endParaRPr lang="en-US" altLang="en-US" sz="1200">
              <a:latin typeface="Lucida Grande" charset="0"/>
              <a:ea typeface="Lucida Grande" charset="0"/>
              <a:cs typeface="Lucida Grande" charset="0"/>
              <a:sym typeface="Lucida Grande" charset="0"/>
            </a:endParaRPr>
          </a:p>
        </p:txBody>
      </p:sp>
      <p:pic>
        <p:nvPicPr>
          <p:cNvPr id="2" name="Picture 1" descr="... and treatment of osteochondral lesions of the &lt;strong&gt;ankle&lt;/strong&gt;: current concep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2232697"/>
            <a:ext cx="3609975" cy="2687923"/>
          </a:xfrm>
          <a:prstGeom prst="rect">
            <a:avLst/>
          </a:prstGeom>
        </p:spPr>
      </p:pic>
      <p:sp>
        <p:nvSpPr>
          <p:cNvPr id="3" name="TextBox 2"/>
          <p:cNvSpPr txBox="1"/>
          <p:nvPr/>
        </p:nvSpPr>
        <p:spPr>
          <a:xfrm>
            <a:off x="4038600" y="4925936"/>
            <a:ext cx="3096068" cy="646331"/>
          </a:xfrm>
          <a:prstGeom prst="rect">
            <a:avLst/>
          </a:prstGeom>
          <a:noFill/>
        </p:spPr>
        <p:txBody>
          <a:bodyPr wrap="square" rtlCol="0">
            <a:spAutoFit/>
          </a:bodyPr>
          <a:lstStyle/>
          <a:p>
            <a:r>
              <a:rPr lang="en-US" dirty="0">
                <a:solidFill>
                  <a:schemeClr val="tx1"/>
                </a:solidFill>
              </a:rPr>
              <a:t>http://www.scielo.br/scielo.php?script=sci_arttext&amp;pid=S0102-36162016000500489&amp;lng=es&amp;tlng=en</a:t>
            </a:r>
          </a:p>
        </p:txBody>
      </p:sp>
    </p:spTree>
    <p:custDataLst>
      <p:custData r:id="rId1"/>
      <p:tags r:id="rId2"/>
    </p:custDataLst>
    <p:extLst>
      <p:ext uri="{BB962C8B-B14F-4D97-AF65-F5344CB8AC3E}">
        <p14:creationId xmlns:p14="http://schemas.microsoft.com/office/powerpoint/2010/main" val="37321315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Indications for CT imaging of the head are: </a:t>
            </a:r>
          </a:p>
          <a:p>
            <a:pPr marL="617537" lvl="1" indent="-342900">
              <a:buAutoNum type="arabicPeriod"/>
            </a:pPr>
            <a:r>
              <a:rPr lang="en-US" sz="2400" dirty="0" smtClean="0"/>
              <a:t>Stroke and cerebral infarction</a:t>
            </a:r>
          </a:p>
          <a:p>
            <a:pPr marL="617537" lvl="1" indent="-342900">
              <a:buAutoNum type="arabicPeriod"/>
            </a:pPr>
            <a:r>
              <a:rPr lang="en-US" sz="2400" dirty="0" smtClean="0"/>
              <a:t>Hemorrhage in the brain substance</a:t>
            </a:r>
          </a:p>
          <a:p>
            <a:pPr marL="617537" lvl="1" indent="-342900">
              <a:buAutoNum type="arabicPeriod"/>
            </a:pPr>
            <a:r>
              <a:rPr lang="en-US" sz="2400" dirty="0" smtClean="0"/>
              <a:t>Chronic subdural hematoma</a:t>
            </a:r>
          </a:p>
          <a:p>
            <a:pPr marL="617537" lvl="1" indent="-342900">
              <a:buAutoNum type="arabicPeriod"/>
            </a:pPr>
            <a:r>
              <a:rPr lang="en-US" sz="2400" dirty="0" smtClean="0"/>
              <a:t>Primary brain tumors are meningioma and glioblastoma </a:t>
            </a:r>
          </a:p>
          <a:p>
            <a:pPr marL="617537" lvl="1" indent="-342900">
              <a:buAutoNum type="arabicPeriod"/>
            </a:pPr>
            <a:endParaRPr lang="en-US" sz="2400" dirty="0"/>
          </a:p>
          <a:p>
            <a:pPr marL="617537" lvl="1" indent="-342900">
              <a:buAutoNum type="alphaUcPeriod"/>
            </a:pPr>
            <a:r>
              <a:rPr lang="en-US" sz="2400" dirty="0" smtClean="0"/>
              <a:t>1 and 2</a:t>
            </a:r>
          </a:p>
          <a:p>
            <a:pPr marL="617537" lvl="1" indent="-342900">
              <a:buAutoNum type="alphaUcPeriod"/>
            </a:pPr>
            <a:r>
              <a:rPr lang="en-US" sz="2400" dirty="0" smtClean="0"/>
              <a:t>2 and 3</a:t>
            </a:r>
          </a:p>
          <a:p>
            <a:pPr marL="617537" lvl="1" indent="-342900">
              <a:buAutoNum type="alphaUcPeriod"/>
            </a:pPr>
            <a:r>
              <a:rPr lang="en-US" sz="2400" dirty="0" smtClean="0"/>
              <a:t>3 and 4</a:t>
            </a:r>
          </a:p>
          <a:p>
            <a:pPr marL="617537" lvl="1" indent="-342900">
              <a:buAutoNum type="alphaUcPeriod"/>
            </a:pPr>
            <a:r>
              <a:rPr lang="en-US" sz="2400" dirty="0" smtClean="0"/>
              <a:t>1,2,3, and 4</a:t>
            </a:r>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47</a:t>
            </a:fld>
            <a:endParaRPr lang="en-US" altLang="en-US"/>
          </a:p>
        </p:txBody>
      </p:sp>
    </p:spTree>
    <p:extLst>
      <p:ext uri="{BB962C8B-B14F-4D97-AF65-F5344CB8AC3E}">
        <p14:creationId xmlns:p14="http://schemas.microsoft.com/office/powerpoint/2010/main" val="1420858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Which of the following conditions relates to a loss of adequate blood supply to a portion of the brain? </a:t>
            </a:r>
          </a:p>
          <a:p>
            <a:endParaRPr lang="en-US" sz="2400" dirty="0" smtClean="0"/>
          </a:p>
          <a:p>
            <a:pPr marL="617537" lvl="1" indent="-342900">
              <a:buAutoNum type="alphaUcPeriod"/>
            </a:pPr>
            <a:r>
              <a:rPr lang="en-US" sz="2400" dirty="0" smtClean="0"/>
              <a:t>Tumor in the brainstem</a:t>
            </a:r>
          </a:p>
          <a:p>
            <a:pPr marL="617537" lvl="1" indent="-342900">
              <a:buAutoNum type="alphaUcPeriod"/>
            </a:pPr>
            <a:r>
              <a:rPr lang="en-US" sz="2400" dirty="0" smtClean="0"/>
              <a:t>Hemorrhage in the brain substance</a:t>
            </a:r>
          </a:p>
          <a:p>
            <a:pPr marL="617537" lvl="1" indent="-342900">
              <a:buAutoNum type="alphaUcPeriod"/>
            </a:pPr>
            <a:r>
              <a:rPr lang="en-US" sz="2400" dirty="0" smtClean="0"/>
              <a:t>Cerebral infarction</a:t>
            </a:r>
          </a:p>
          <a:p>
            <a:pPr marL="617537" lvl="1" indent="-342900">
              <a:buAutoNum type="alphaUcPeriod"/>
            </a:pPr>
            <a:r>
              <a:rPr lang="en-US" sz="2400" dirty="0" smtClean="0"/>
              <a:t>meningioma</a:t>
            </a:r>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48</a:t>
            </a:fld>
            <a:endParaRPr lang="en-US" altLang="en-US"/>
          </a:p>
        </p:txBody>
      </p:sp>
    </p:spTree>
    <p:extLst>
      <p:ext uri="{BB962C8B-B14F-4D97-AF65-F5344CB8AC3E}">
        <p14:creationId xmlns:p14="http://schemas.microsoft.com/office/powerpoint/2010/main" val="15135190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CT of the neck would not be performed if the indication written on the request is: </a:t>
            </a:r>
          </a:p>
          <a:p>
            <a:endParaRPr lang="en-US" sz="2800" dirty="0"/>
          </a:p>
          <a:p>
            <a:pPr marL="514350" indent="-514350">
              <a:buAutoNum type="alphaUcPeriod"/>
            </a:pPr>
            <a:r>
              <a:rPr lang="en-US" sz="2800" dirty="0" smtClean="0"/>
              <a:t>Polyps</a:t>
            </a:r>
          </a:p>
          <a:p>
            <a:pPr marL="457200" indent="-457200">
              <a:buAutoNum type="alphaUcPeriod"/>
            </a:pPr>
            <a:r>
              <a:rPr lang="en-US" sz="2800" dirty="0" smtClean="0"/>
              <a:t>Mass</a:t>
            </a:r>
          </a:p>
          <a:p>
            <a:pPr marL="457200" indent="-457200">
              <a:buAutoNum type="alphaUcPeriod"/>
            </a:pPr>
            <a:r>
              <a:rPr lang="en-US" sz="2800" dirty="0" smtClean="0"/>
              <a:t>Stenosis</a:t>
            </a:r>
            <a:r>
              <a:rPr lang="en-US" sz="2400" dirty="0"/>
              <a:t> </a:t>
            </a:r>
            <a:r>
              <a:rPr lang="en-US" sz="2400" dirty="0" smtClean="0"/>
              <a:t>of the carotid artery</a:t>
            </a:r>
          </a:p>
          <a:p>
            <a:pPr marL="457200" indent="-457200">
              <a:buAutoNum type="alphaUcPeriod"/>
            </a:pPr>
            <a:r>
              <a:rPr lang="en-US" sz="2400" dirty="0" smtClean="0"/>
              <a:t>Goiter</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49</a:t>
            </a:fld>
            <a:endParaRPr lang="en-US" altLang="en-US"/>
          </a:p>
        </p:txBody>
      </p:sp>
    </p:spTree>
    <p:extLst>
      <p:ext uri="{BB962C8B-B14F-4D97-AF65-F5344CB8AC3E}">
        <p14:creationId xmlns:p14="http://schemas.microsoft.com/office/powerpoint/2010/main" val="362407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pPr eaLnBrk="1" fontAlgn="auto" hangingPunct="1">
              <a:spcAft>
                <a:spcPts val="0"/>
              </a:spcAft>
              <a:defRPr/>
            </a:pPr>
            <a:r>
              <a:rPr lang="en-US" altLang="en-US" smtClean="0"/>
              <a:t>Challenging Patients</a:t>
            </a:r>
          </a:p>
        </p:txBody>
      </p:sp>
      <p:sp>
        <p:nvSpPr>
          <p:cNvPr id="45059" name="Rectangle 2"/>
          <p:cNvSpPr>
            <a:spLocks noGrp="1" noChangeArrowheads="1"/>
          </p:cNvSpPr>
          <p:nvPr>
            <p:ph idx="1"/>
          </p:nvPr>
        </p:nvSpPr>
        <p:spPr>
          <a:xfrm>
            <a:off x="381000" y="2514600"/>
            <a:ext cx="8229600" cy="1830388"/>
          </a:xfrm>
        </p:spPr>
        <p:txBody>
          <a:bodyPr>
            <a:normAutofit/>
          </a:bodyPr>
          <a:lstStyle/>
          <a:p>
            <a:pPr marL="182880" indent="-182880" eaLnBrk="1" fontAlgn="auto" hangingPunct="1">
              <a:defRPr/>
            </a:pPr>
            <a:r>
              <a:rPr lang="en-US" altLang="en-US" sz="2400" dirty="0" smtClean="0"/>
              <a:t>Combative or uncooperative patients</a:t>
            </a:r>
          </a:p>
          <a:p>
            <a:pPr marL="182880" indent="-182880" eaLnBrk="1" fontAlgn="auto" hangingPunct="1">
              <a:defRPr/>
            </a:pPr>
            <a:endParaRPr lang="en-US" altLang="en-US" sz="2800" dirty="0" smtClean="0"/>
          </a:p>
          <a:p>
            <a:pPr marL="182880" indent="-182880" eaLnBrk="1" fontAlgn="auto" hangingPunct="1">
              <a:defRPr/>
            </a:pPr>
            <a:r>
              <a:rPr lang="en-US" altLang="en-US" sz="2400" dirty="0" smtClean="0"/>
              <a:t>Body fluid protection</a:t>
            </a:r>
          </a:p>
        </p:txBody>
      </p:sp>
      <p:sp>
        <p:nvSpPr>
          <p:cNvPr id="40964" name="Slide Number Placeholder 1"/>
          <p:cNvSpPr>
            <a:spLocks noGrp="1"/>
          </p:cNvSpPr>
          <p:nvPr>
            <p:ph type="sldNum" sz="quarter" idx="12"/>
          </p:nvPr>
        </p:nvSpPr>
        <p:spPr bwMode="auto">
          <a:xfrm>
            <a:off x="8097838" y="6019800"/>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C87A93F6-59B2-40DB-9303-C00304D5497F}"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5</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extLst>
      <p:ext uri="{BB962C8B-B14F-4D97-AF65-F5344CB8AC3E}">
        <p14:creationId xmlns:p14="http://schemas.microsoft.com/office/powerpoint/2010/main" val="34070934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The following are indications for CT of the spine </a:t>
            </a:r>
            <a:r>
              <a:rPr lang="en-US" sz="2800" i="1" dirty="0" smtClean="0"/>
              <a:t>except</a:t>
            </a:r>
            <a:r>
              <a:rPr lang="en-US" sz="2800" dirty="0" smtClean="0"/>
              <a:t>: </a:t>
            </a:r>
            <a:endParaRPr lang="en-US" sz="2400" dirty="0" smtClean="0"/>
          </a:p>
          <a:p>
            <a:pPr marL="0" indent="0">
              <a:buNone/>
            </a:pPr>
            <a:endParaRPr lang="en-US" sz="2800" dirty="0" smtClean="0"/>
          </a:p>
          <a:p>
            <a:pPr marL="514350" indent="-514350">
              <a:buAutoNum type="alphaUcPeriod"/>
            </a:pPr>
            <a:r>
              <a:rPr lang="en-US" sz="2800" dirty="0" smtClean="0"/>
              <a:t>Herniation of the vertebral disk </a:t>
            </a:r>
          </a:p>
          <a:p>
            <a:pPr marL="514350" indent="-514350">
              <a:buAutoNum type="alphaUcPeriod"/>
            </a:pPr>
            <a:r>
              <a:rPr lang="en-US" sz="2800" dirty="0" smtClean="0"/>
              <a:t>Stroke</a:t>
            </a:r>
          </a:p>
          <a:p>
            <a:pPr marL="514350" indent="-514350">
              <a:buAutoNum type="alphaUcPeriod"/>
            </a:pPr>
            <a:r>
              <a:rPr lang="en-US" sz="2800" dirty="0" smtClean="0"/>
              <a:t>Osteomyelitis</a:t>
            </a:r>
          </a:p>
          <a:p>
            <a:pPr marL="514350" indent="-514350">
              <a:buAutoNum type="alphaUcPeriod"/>
            </a:pPr>
            <a:r>
              <a:rPr lang="en-US" sz="2800" dirty="0" smtClean="0"/>
              <a:t>Spondylolisthesis</a:t>
            </a:r>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50</a:t>
            </a:fld>
            <a:endParaRPr lang="en-US" altLang="en-US"/>
          </a:p>
        </p:txBody>
      </p:sp>
    </p:spTree>
    <p:extLst>
      <p:ext uri="{BB962C8B-B14F-4D97-AF65-F5344CB8AC3E}">
        <p14:creationId xmlns:p14="http://schemas.microsoft.com/office/powerpoint/2010/main" val="3178347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When preforming a CT examination of the head, images are principally obtained in the following plane: </a:t>
            </a:r>
          </a:p>
          <a:p>
            <a:endParaRPr lang="en-US" sz="2800" dirty="0"/>
          </a:p>
          <a:p>
            <a:pPr marL="514350" indent="-514350">
              <a:buAutoNum type="alphaUcPeriod"/>
            </a:pPr>
            <a:r>
              <a:rPr lang="en-US" sz="2800" dirty="0" smtClean="0"/>
              <a:t>Sagittal </a:t>
            </a:r>
          </a:p>
          <a:p>
            <a:pPr marL="514350" indent="-514350">
              <a:buAutoNum type="alphaUcPeriod"/>
            </a:pPr>
            <a:r>
              <a:rPr lang="en-US" sz="2800" dirty="0" smtClean="0"/>
              <a:t>Oblique</a:t>
            </a:r>
          </a:p>
          <a:p>
            <a:pPr marL="514350" indent="-514350">
              <a:buAutoNum type="alphaUcPeriod"/>
            </a:pPr>
            <a:r>
              <a:rPr lang="en-US" sz="2800" dirty="0" smtClean="0"/>
              <a:t>Coronal </a:t>
            </a:r>
          </a:p>
          <a:p>
            <a:pPr marL="514350" indent="-514350">
              <a:buAutoNum type="alphaUcPeriod"/>
            </a:pPr>
            <a:r>
              <a:rPr lang="en-US" sz="2800" dirty="0" smtClean="0"/>
              <a:t>transverse</a:t>
            </a:r>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51</a:t>
            </a:fld>
            <a:endParaRPr lang="en-US" altLang="en-US"/>
          </a:p>
        </p:txBody>
      </p:sp>
    </p:spTree>
    <p:extLst>
      <p:ext uri="{BB962C8B-B14F-4D97-AF65-F5344CB8AC3E}">
        <p14:creationId xmlns:p14="http://schemas.microsoft.com/office/powerpoint/2010/main" val="2974797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When positioning a patient for a skull CT examination, the image plane that still remains the most popular is the: </a:t>
            </a:r>
          </a:p>
          <a:p>
            <a:endParaRPr lang="en-US" sz="2800" dirty="0"/>
          </a:p>
          <a:p>
            <a:pPr marL="514350" indent="-514350">
              <a:buAutoNum type="alphaUcPeriod"/>
            </a:pPr>
            <a:r>
              <a:rPr lang="en-US" sz="2800" dirty="0" smtClean="0"/>
              <a:t>Sagittal</a:t>
            </a:r>
          </a:p>
          <a:p>
            <a:pPr marL="514350" indent="-514350">
              <a:buAutoNum type="alphaUcPeriod"/>
            </a:pPr>
            <a:r>
              <a:rPr lang="en-US" sz="2800" dirty="0" smtClean="0"/>
              <a:t>Oblique</a:t>
            </a:r>
          </a:p>
          <a:p>
            <a:pPr marL="514350" indent="-514350">
              <a:buAutoNum type="alphaUcPeriod"/>
            </a:pPr>
            <a:r>
              <a:rPr lang="en-US" sz="2800" dirty="0" smtClean="0"/>
              <a:t>Coronal </a:t>
            </a:r>
          </a:p>
          <a:p>
            <a:pPr marL="514350" indent="-514350">
              <a:buAutoNum type="alphaUcPeriod"/>
            </a:pPr>
            <a:r>
              <a:rPr lang="en-US" sz="2800" dirty="0" smtClean="0"/>
              <a:t>Transverse</a:t>
            </a:r>
          </a:p>
          <a:p>
            <a:pPr marL="0" indent="0">
              <a:buNone/>
            </a:pPr>
            <a:endParaRPr lang="en-US" sz="2800" dirty="0" smtClean="0"/>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52</a:t>
            </a:fld>
            <a:endParaRPr lang="en-US" altLang="en-US"/>
          </a:p>
        </p:txBody>
      </p:sp>
    </p:spTree>
    <p:extLst>
      <p:ext uri="{BB962C8B-B14F-4D97-AF65-F5344CB8AC3E}">
        <p14:creationId xmlns:p14="http://schemas.microsoft.com/office/powerpoint/2010/main" val="2430524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600"/>
            <a:ext cx="7088188" cy="4808538"/>
          </a:xfrm>
        </p:spPr>
        <p:txBody>
          <a:bodyPr>
            <a:noAutofit/>
          </a:bodyPr>
          <a:lstStyle/>
          <a:p>
            <a:r>
              <a:rPr lang="en-US" sz="2800" dirty="0" smtClean="0"/>
              <a:t>When preforming CT of the head, neck, and spine, the technologists uses all of the following algorithms except: </a:t>
            </a:r>
          </a:p>
          <a:p>
            <a:endParaRPr lang="en-US" sz="2800" dirty="0"/>
          </a:p>
          <a:p>
            <a:pPr marL="514350" indent="-514350">
              <a:buAutoNum type="alphaUcPeriod"/>
            </a:pPr>
            <a:r>
              <a:rPr lang="en-US" sz="2800" dirty="0" smtClean="0"/>
              <a:t>Bone</a:t>
            </a:r>
          </a:p>
          <a:p>
            <a:pPr marL="514350" indent="-514350">
              <a:buAutoNum type="alphaUcPeriod"/>
            </a:pPr>
            <a:r>
              <a:rPr lang="en-US" sz="2800" dirty="0" smtClean="0"/>
              <a:t>Lung</a:t>
            </a:r>
          </a:p>
          <a:p>
            <a:pPr marL="514350" indent="-514350">
              <a:buAutoNum type="alphaUcPeriod"/>
            </a:pPr>
            <a:r>
              <a:rPr lang="en-US" sz="2800" dirty="0" smtClean="0"/>
              <a:t>Standard</a:t>
            </a:r>
          </a:p>
          <a:p>
            <a:pPr marL="514350" indent="-514350">
              <a:buAutoNum type="alphaUcPeriod"/>
            </a:pPr>
            <a:r>
              <a:rPr lang="en-US" sz="2800" dirty="0" smtClean="0"/>
              <a:t>Detail </a:t>
            </a:r>
          </a:p>
          <a:p>
            <a:pPr marL="0" indent="0">
              <a:buNone/>
            </a:pPr>
            <a:endParaRPr lang="en-US" sz="2800" dirty="0" smtClean="0"/>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53</a:t>
            </a:fld>
            <a:endParaRPr lang="en-US" altLang="en-US"/>
          </a:p>
        </p:txBody>
      </p:sp>
    </p:spTree>
    <p:extLst>
      <p:ext uri="{BB962C8B-B14F-4D97-AF65-F5344CB8AC3E}">
        <p14:creationId xmlns:p14="http://schemas.microsoft.com/office/powerpoint/2010/main" val="1032064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599"/>
            <a:ext cx="7088188" cy="5394325"/>
          </a:xfrm>
        </p:spPr>
        <p:txBody>
          <a:bodyPr>
            <a:noAutofit/>
          </a:bodyPr>
          <a:lstStyle/>
          <a:p>
            <a:r>
              <a:rPr lang="en-US" sz="2800" dirty="0" smtClean="0"/>
              <a:t>The slices that provide optimum generation of reformatted CT images are: </a:t>
            </a:r>
          </a:p>
          <a:p>
            <a:pPr marL="514350" indent="-514350">
              <a:buAutoNum type="alphaUcPeriod"/>
            </a:pPr>
            <a:r>
              <a:rPr lang="en-US" sz="2800" dirty="0" smtClean="0"/>
              <a:t>Thick slices</a:t>
            </a:r>
          </a:p>
          <a:p>
            <a:pPr marL="514350" indent="-514350">
              <a:buAutoNum type="alphaUcPeriod"/>
            </a:pPr>
            <a:r>
              <a:rPr lang="en-US" sz="2800" dirty="0" smtClean="0"/>
              <a:t>Thin slices</a:t>
            </a:r>
          </a:p>
          <a:p>
            <a:pPr marL="514350" indent="-514350">
              <a:buAutoNum type="alphaUcPeriod"/>
            </a:pPr>
            <a:r>
              <a:rPr lang="en-US" sz="2800" dirty="0" smtClean="0"/>
              <a:t>Good quality reformatted are absolutely dependent on the technologist </a:t>
            </a:r>
          </a:p>
          <a:p>
            <a:pPr marL="514350" indent="-514350">
              <a:buAutoNum type="alphaUcPeriod"/>
            </a:pPr>
            <a:r>
              <a:rPr lang="en-US" sz="2800" dirty="0" smtClean="0"/>
              <a:t>15mm slice thickness </a:t>
            </a:r>
          </a:p>
          <a:p>
            <a:pPr marL="0" indent="0">
              <a:buNone/>
            </a:pPr>
            <a:endParaRPr lang="en-US" sz="2800" dirty="0" smtClean="0"/>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54</a:t>
            </a:fld>
            <a:endParaRPr lang="en-US" altLang="en-US"/>
          </a:p>
        </p:txBody>
      </p:sp>
    </p:spTree>
    <p:extLst>
      <p:ext uri="{BB962C8B-B14F-4D97-AF65-F5344CB8AC3E}">
        <p14:creationId xmlns:p14="http://schemas.microsoft.com/office/powerpoint/2010/main" val="1941804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599"/>
            <a:ext cx="7088188" cy="5394325"/>
          </a:xfrm>
        </p:spPr>
        <p:txBody>
          <a:bodyPr>
            <a:noAutofit/>
          </a:bodyPr>
          <a:lstStyle/>
          <a:p>
            <a:r>
              <a:rPr lang="en-US" sz="2800" dirty="0" smtClean="0"/>
              <a:t>Which of the following pitches will result in the greatest dose to the patient having a CT of the head: </a:t>
            </a:r>
          </a:p>
          <a:p>
            <a:endParaRPr lang="en-US" sz="2800" dirty="0"/>
          </a:p>
          <a:p>
            <a:pPr marL="514350" indent="-514350">
              <a:buAutoNum type="alphaUcPeriod"/>
            </a:pPr>
            <a:r>
              <a:rPr lang="en-US" sz="2800" dirty="0" smtClean="0"/>
              <a:t>1</a:t>
            </a:r>
          </a:p>
          <a:p>
            <a:pPr marL="514350" indent="-514350">
              <a:buAutoNum type="alphaUcPeriod"/>
            </a:pPr>
            <a:r>
              <a:rPr lang="en-US" sz="2800" dirty="0" smtClean="0"/>
              <a:t>1.5</a:t>
            </a:r>
          </a:p>
          <a:p>
            <a:pPr marL="514350" indent="-514350">
              <a:buAutoNum type="alphaUcPeriod"/>
            </a:pPr>
            <a:r>
              <a:rPr lang="en-US" sz="2800" dirty="0" smtClean="0"/>
              <a:t>2</a:t>
            </a:r>
          </a:p>
          <a:p>
            <a:pPr marL="514350" indent="-514350">
              <a:buAutoNum type="alphaUcPeriod"/>
            </a:pPr>
            <a:r>
              <a:rPr lang="en-US" sz="2800" dirty="0"/>
              <a:t>3</a:t>
            </a:r>
            <a:endParaRPr lang="en-US" sz="2800" dirty="0" smtClean="0"/>
          </a:p>
          <a:p>
            <a:pPr marL="0" indent="0">
              <a:buNone/>
            </a:pPr>
            <a:endParaRPr lang="en-US" sz="2800" dirty="0" smtClean="0"/>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55</a:t>
            </a:fld>
            <a:endParaRPr lang="en-US" altLang="en-US"/>
          </a:p>
        </p:txBody>
      </p:sp>
    </p:spTree>
    <p:extLst>
      <p:ext uri="{BB962C8B-B14F-4D97-AF65-F5344CB8AC3E}">
        <p14:creationId xmlns:p14="http://schemas.microsoft.com/office/powerpoint/2010/main" val="325016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776288"/>
          </a:xfrm>
        </p:spPr>
        <p:txBody>
          <a:bodyPr/>
          <a:lstStyle/>
          <a:p>
            <a:r>
              <a:rPr lang="en-US" dirty="0" smtClean="0"/>
              <a:t>Test your knowledge??</a:t>
            </a:r>
            <a:endParaRPr lang="en-US" dirty="0"/>
          </a:p>
        </p:txBody>
      </p:sp>
      <p:sp>
        <p:nvSpPr>
          <p:cNvPr id="3" name="Content Placeholder 2"/>
          <p:cNvSpPr>
            <a:spLocks noGrp="1"/>
          </p:cNvSpPr>
          <p:nvPr>
            <p:ph idx="1"/>
          </p:nvPr>
        </p:nvSpPr>
        <p:spPr>
          <a:xfrm>
            <a:off x="304800" y="1371599"/>
            <a:ext cx="7088188" cy="5394325"/>
          </a:xfrm>
        </p:spPr>
        <p:txBody>
          <a:bodyPr>
            <a:noAutofit/>
          </a:bodyPr>
          <a:lstStyle/>
          <a:p>
            <a:r>
              <a:rPr lang="en-US" sz="2800" dirty="0" smtClean="0"/>
              <a:t>Which of the following pitches will result in the poorest image quality? </a:t>
            </a:r>
          </a:p>
          <a:p>
            <a:endParaRPr lang="en-US" sz="2800" dirty="0"/>
          </a:p>
          <a:p>
            <a:pPr marL="514350" indent="-514350">
              <a:buAutoNum type="alphaUcPeriod"/>
            </a:pPr>
            <a:r>
              <a:rPr lang="en-US" sz="2800" dirty="0" smtClean="0"/>
              <a:t>1 </a:t>
            </a:r>
          </a:p>
          <a:p>
            <a:pPr marL="514350" indent="-514350">
              <a:buAutoNum type="alphaUcPeriod"/>
            </a:pPr>
            <a:r>
              <a:rPr lang="en-US" sz="2800" dirty="0" smtClean="0"/>
              <a:t>1.5</a:t>
            </a:r>
          </a:p>
          <a:p>
            <a:pPr marL="514350" indent="-514350">
              <a:buAutoNum type="alphaUcPeriod"/>
            </a:pPr>
            <a:r>
              <a:rPr lang="en-US" sz="2800" dirty="0" smtClean="0"/>
              <a:t>2.5</a:t>
            </a:r>
          </a:p>
          <a:p>
            <a:pPr marL="514350" indent="-514350">
              <a:buAutoNum type="alphaUcPeriod"/>
            </a:pPr>
            <a:r>
              <a:rPr lang="en-US" sz="2800" dirty="0" smtClean="0"/>
              <a:t>3.5</a:t>
            </a:r>
          </a:p>
          <a:p>
            <a:pPr marL="0" indent="0">
              <a:buNone/>
            </a:pPr>
            <a:endParaRPr lang="en-US" sz="2800" dirty="0" smtClean="0"/>
          </a:p>
          <a:p>
            <a:pPr marL="514350" indent="-514350">
              <a:buAutoNum type="alphaUcPeriod"/>
            </a:pPr>
            <a:endParaRPr lang="en-US" sz="2800" dirty="0" smtClean="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56</a:t>
            </a:fld>
            <a:endParaRPr lang="en-US" altLang="en-US"/>
          </a:p>
        </p:txBody>
      </p:sp>
    </p:spTree>
    <p:extLst>
      <p:ext uri="{BB962C8B-B14F-4D97-AF65-F5344CB8AC3E}">
        <p14:creationId xmlns:p14="http://schemas.microsoft.com/office/powerpoint/2010/main" val="149093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152400" y="233829"/>
            <a:ext cx="6348413" cy="684213"/>
          </a:xfrm>
        </p:spPr>
        <p:txBody>
          <a:bodyPr/>
          <a:lstStyle/>
          <a:p>
            <a:pPr eaLnBrk="1" fontAlgn="auto" hangingPunct="1">
              <a:spcAft>
                <a:spcPts val="0"/>
              </a:spcAft>
              <a:defRPr/>
            </a:pPr>
            <a:r>
              <a:rPr lang="en-US" altLang="en-US" dirty="0" smtClean="0"/>
              <a:t>Scanning Protocols - Head</a:t>
            </a:r>
          </a:p>
        </p:txBody>
      </p:sp>
      <p:sp>
        <p:nvSpPr>
          <p:cNvPr id="47107" name="Rectangle 2"/>
          <p:cNvSpPr>
            <a:spLocks noGrp="1" noChangeArrowheads="1"/>
          </p:cNvSpPr>
          <p:nvPr>
            <p:ph idx="1"/>
          </p:nvPr>
        </p:nvSpPr>
        <p:spPr>
          <a:xfrm>
            <a:off x="342900" y="1293813"/>
            <a:ext cx="8229600" cy="4649787"/>
          </a:xfrm>
        </p:spPr>
        <p:txBody>
          <a:bodyPr/>
          <a:lstStyle/>
          <a:p>
            <a:pPr marL="182880" indent="-182880" eaLnBrk="1" fontAlgn="auto" hangingPunct="1">
              <a:defRPr/>
            </a:pPr>
            <a:endParaRPr lang="en-US" altLang="en-US" dirty="0" smtClean="0"/>
          </a:p>
          <a:p>
            <a:pPr marL="182880" indent="-182880" eaLnBrk="1" fontAlgn="auto" hangingPunct="1">
              <a:defRPr/>
            </a:pPr>
            <a:r>
              <a:rPr lang="en-US" altLang="en-US" sz="2400" dirty="0" smtClean="0"/>
              <a:t>OM line</a:t>
            </a:r>
          </a:p>
          <a:p>
            <a:pPr marL="182880" indent="-182880" eaLnBrk="1" fontAlgn="auto" hangingPunct="1">
              <a:defRPr/>
            </a:pPr>
            <a:r>
              <a:rPr lang="en-US" altLang="en-US" sz="2400" dirty="0" smtClean="0"/>
              <a:t>Transverse plane</a:t>
            </a:r>
          </a:p>
          <a:p>
            <a:pPr marL="628650" lvl="1" indent="-182880" eaLnBrk="1" fontAlgn="auto" hangingPunct="1">
              <a:defRPr/>
            </a:pPr>
            <a:r>
              <a:rPr lang="en-US" altLang="en-US" sz="2000" dirty="0" smtClean="0">
                <a:solidFill>
                  <a:schemeClr val="tx1">
                    <a:lumMod val="85000"/>
                    <a:lumOff val="15000"/>
                  </a:schemeClr>
                </a:solidFill>
              </a:rPr>
              <a:t>Reformats - thin slices</a:t>
            </a:r>
          </a:p>
          <a:p>
            <a:pPr marL="182880" indent="-182880" eaLnBrk="1" fontAlgn="auto" hangingPunct="1">
              <a:defRPr/>
            </a:pPr>
            <a:r>
              <a:rPr lang="en-US" altLang="en-US" sz="2400" dirty="0" smtClean="0"/>
              <a:t>Direct coronals </a:t>
            </a:r>
          </a:p>
          <a:p>
            <a:pPr marL="628650" lvl="1" indent="-182880" eaLnBrk="1" fontAlgn="auto" hangingPunct="1">
              <a:defRPr/>
            </a:pPr>
            <a:r>
              <a:rPr lang="en-US" altLang="en-US" sz="2000" dirty="0" smtClean="0">
                <a:solidFill>
                  <a:schemeClr val="tx1">
                    <a:lumMod val="85000"/>
                    <a:lumOff val="15000"/>
                  </a:schemeClr>
                </a:solidFill>
              </a:rPr>
              <a:t>Sinuses (air-fluid levels)</a:t>
            </a:r>
          </a:p>
          <a:p>
            <a:pPr marL="628650" lvl="1" indent="-182880" eaLnBrk="1" fontAlgn="auto" hangingPunct="1">
              <a:defRPr/>
            </a:pPr>
            <a:r>
              <a:rPr lang="en-US" altLang="en-US" sz="2000" dirty="0" smtClean="0">
                <a:solidFill>
                  <a:schemeClr val="tx1">
                    <a:lumMod val="85000"/>
                    <a:lumOff val="15000"/>
                  </a:schemeClr>
                </a:solidFill>
              </a:rPr>
              <a:t>Temporal petrous bones/IACs/Sella </a:t>
            </a:r>
            <a:r>
              <a:rPr lang="en-US" altLang="en-US" sz="2000" dirty="0" err="1" smtClean="0">
                <a:solidFill>
                  <a:schemeClr val="tx1">
                    <a:lumMod val="85000"/>
                    <a:lumOff val="15000"/>
                  </a:schemeClr>
                </a:solidFill>
              </a:rPr>
              <a:t>turcica</a:t>
            </a:r>
            <a:endParaRPr lang="en-US" altLang="en-US" sz="2000" dirty="0" smtClean="0">
              <a:solidFill>
                <a:schemeClr val="tx1">
                  <a:lumMod val="85000"/>
                  <a:lumOff val="15000"/>
                </a:schemeClr>
              </a:solidFill>
            </a:endParaRPr>
          </a:p>
          <a:p>
            <a:pPr marL="182880" indent="-182880" eaLnBrk="1" fontAlgn="auto" hangingPunct="1">
              <a:defRPr/>
            </a:pPr>
            <a:r>
              <a:rPr lang="en-US" altLang="en-US" sz="2400" dirty="0" smtClean="0"/>
              <a:t>Algorithm (kernel)</a:t>
            </a:r>
          </a:p>
          <a:p>
            <a:pPr marL="182880" indent="-182880" eaLnBrk="1" fontAlgn="auto" hangingPunct="1">
              <a:defRPr/>
            </a:pPr>
            <a:r>
              <a:rPr lang="en-US" altLang="en-US" sz="2400" dirty="0" smtClean="0"/>
              <a:t>Contrast enhancement</a:t>
            </a:r>
          </a:p>
        </p:txBody>
      </p:sp>
      <p:sp>
        <p:nvSpPr>
          <p:cNvPr id="43012" name="Slide Number Placeholder 1"/>
          <p:cNvSpPr>
            <a:spLocks noGrp="1"/>
          </p:cNvSpPr>
          <p:nvPr>
            <p:ph type="sldNum" sz="quarter" idx="12"/>
          </p:nvPr>
        </p:nvSpPr>
        <p:spPr bwMode="auto">
          <a:xfrm>
            <a:off x="8193088" y="6065838"/>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E8E2F42B-3AAD-4543-AA48-4B9431D09552}"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6</a:t>
            </a:fld>
            <a:endParaRPr lang="en-US" altLang="en-US" sz="1200" smtClean="0">
              <a:latin typeface="Lucida Grande" charset="0"/>
              <a:ea typeface="Lucida Grande" charset="0"/>
              <a:cs typeface="Lucida Grande" charset="0"/>
              <a:sym typeface="Lucida Grande" charset="0"/>
            </a:endParaRPr>
          </a:p>
        </p:txBody>
      </p:sp>
      <p:pic>
        <p:nvPicPr>
          <p:cNvPr id="2" name="tmp2396">
            <a:hlinkClick r:id="" action="ppaction://media"/>
          </p:cNvPr>
          <p:cNvPicPr>
            <a:picLocks noChangeAspect="1"/>
          </p:cNvPicPr>
          <p:nvPr>
            <a:videoFile r:link="rId4"/>
            <p:custDataLst>
              <p:custData r:id="rId5"/>
              <p:tags r:id="rId6"/>
            </p:custDataLst>
            <p:extLst>
              <p:ext uri="{DAA4B4D4-6D71-4841-9C94-3DE7FCFB9230}">
                <p14:media xmlns:p14="http://schemas.microsoft.com/office/powerpoint/2010/main" r:embed="rId3"/>
              </p:ext>
            </p:extLst>
          </p:nvPr>
        </p:nvPicPr>
        <p:blipFill>
          <a:blip r:embed="rId9"/>
          <a:stretch>
            <a:fillRect/>
          </a:stretch>
        </p:blipFill>
        <p:spPr>
          <a:xfrm>
            <a:off x="8813800" y="101600"/>
            <a:ext cx="228600" cy="2286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1258" y="1108450"/>
            <a:ext cx="4121830" cy="2319337"/>
          </a:xfrm>
          <a:prstGeom prst="rect">
            <a:avLst/>
          </a:prstGeom>
        </p:spPr>
      </p:pic>
      <p:sp>
        <p:nvSpPr>
          <p:cNvPr id="4" name="Rectangle 3"/>
          <p:cNvSpPr/>
          <p:nvPr/>
        </p:nvSpPr>
        <p:spPr>
          <a:xfrm>
            <a:off x="4367501" y="3526559"/>
            <a:ext cx="3816622" cy="276999"/>
          </a:xfrm>
          <a:prstGeom prst="rect">
            <a:avLst/>
          </a:prstGeom>
        </p:spPr>
        <p:txBody>
          <a:bodyPr wrap="none">
            <a:spAutoFit/>
          </a:bodyPr>
          <a:lstStyle/>
          <a:p>
            <a:r>
              <a:rPr lang="en-US" dirty="0">
                <a:solidFill>
                  <a:schemeClr val="tx1">
                    <a:lumMod val="75000"/>
                    <a:lumOff val="25000"/>
                  </a:schemeClr>
                </a:solidFill>
              </a:rPr>
              <a:t>http://www.slideshare.net/sajithroy/positioning-of-skull</a:t>
            </a:r>
          </a:p>
        </p:txBody>
      </p:sp>
    </p:spTree>
    <p:custDataLst>
      <p:custData r:id="rId1"/>
      <p:tags r:id="rId2"/>
    </p:custDataLst>
    <p:extLst>
      <p:ext uri="{BB962C8B-B14F-4D97-AF65-F5344CB8AC3E}">
        <p14:creationId xmlns:p14="http://schemas.microsoft.com/office/powerpoint/2010/main" val="4580762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 calcmode="lin" valueType="num">
                                      <p:cBhvr additive="base">
                                        <p:cTn id="17"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 calcmode="lin" valueType="num">
                                      <p:cBhvr additive="base">
                                        <p:cTn id="23"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 calcmode="lin" valueType="num">
                                      <p:cBhvr additive="base">
                                        <p:cTn id="27"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anim calcmode="lin" valueType="num">
                                      <p:cBhvr additive="base">
                                        <p:cTn id="31"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7">
                                            <p:txEl>
                                              <p:pRg st="7" end="7"/>
                                            </p:txEl>
                                          </p:spTgt>
                                        </p:tgtEl>
                                        <p:attrNameLst>
                                          <p:attrName>style.visibility</p:attrName>
                                        </p:attrNameLst>
                                      </p:cBhvr>
                                      <p:to>
                                        <p:strVal val="visible"/>
                                      </p:to>
                                    </p:set>
                                    <p:anim calcmode="lin" valueType="num">
                                      <p:cBhvr additive="base">
                                        <p:cTn id="37"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107">
                                            <p:txEl>
                                              <p:pRg st="8" end="8"/>
                                            </p:txEl>
                                          </p:spTgt>
                                        </p:tgtEl>
                                        <p:attrNameLst>
                                          <p:attrName>style.visibility</p:attrName>
                                        </p:attrNameLst>
                                      </p:cBhvr>
                                      <p:to>
                                        <p:strVal val="visible"/>
                                      </p:to>
                                    </p:set>
                                    <p:anim calcmode="lin" valueType="num">
                                      <p:cBhvr additive="base">
                                        <p:cTn id="43"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2"/>
                                        </p:tgtEl>
                                      </p:cBhvr>
                                    </p:cmd>
                                  </p:childTnLst>
                                </p:cTn>
                              </p:par>
                            </p:childTnLst>
                          </p:cTn>
                        </p:par>
                      </p:childTnLst>
                    </p:cTn>
                  </p:par>
                </p:childTnLst>
              </p:cTn>
              <p:nextCondLst>
                <p:cond evt="onClick" delay="0">
                  <p:tgtEl>
                    <p:spTgt spid="2"/>
                  </p:tgtEl>
                </p:cond>
              </p:nextCondLst>
            </p:seq>
            <p:video>
              <p:cMediaNode vol="80000">
                <p:cTn id="50"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304800"/>
            <a:ext cx="6348413" cy="838200"/>
          </a:xfrm>
        </p:spPr>
        <p:txBody>
          <a:bodyPr/>
          <a:lstStyle/>
          <a:p>
            <a:pPr eaLnBrk="1" fontAlgn="auto" hangingPunct="1">
              <a:spcAft>
                <a:spcPts val="0"/>
              </a:spcAft>
              <a:defRPr/>
            </a:pPr>
            <a:r>
              <a:rPr lang="en-US" altLang="en-US" dirty="0" smtClean="0"/>
              <a:t>Indications</a:t>
            </a:r>
          </a:p>
        </p:txBody>
      </p:sp>
      <p:sp>
        <p:nvSpPr>
          <p:cNvPr id="4099" name="Rectangle 2"/>
          <p:cNvSpPr>
            <a:spLocks noGrp="1" noChangeArrowheads="1"/>
          </p:cNvSpPr>
          <p:nvPr>
            <p:ph idx="1"/>
          </p:nvPr>
        </p:nvSpPr>
        <p:spPr>
          <a:xfrm>
            <a:off x="201613" y="1582664"/>
            <a:ext cx="8229600" cy="4573587"/>
          </a:xfrm>
        </p:spPr>
        <p:txBody>
          <a:bodyPr>
            <a:noAutofit/>
          </a:bodyPr>
          <a:lstStyle/>
          <a:p>
            <a:pPr marL="182880" indent="-182880" eaLnBrk="1" fontAlgn="auto" hangingPunct="1">
              <a:defRPr/>
            </a:pPr>
            <a:r>
              <a:rPr lang="en-US" altLang="en-US" sz="4000" dirty="0" smtClean="0"/>
              <a:t>Head and face</a:t>
            </a:r>
          </a:p>
          <a:p>
            <a:pPr marL="182880" indent="-182880" eaLnBrk="1" fontAlgn="auto" hangingPunct="1">
              <a:defRPr/>
            </a:pPr>
            <a:endParaRPr lang="en-US" altLang="en-US" sz="4000" dirty="0" smtClean="0"/>
          </a:p>
          <a:p>
            <a:pPr marL="182880" indent="-182880" eaLnBrk="1" fontAlgn="auto" hangingPunct="1">
              <a:defRPr/>
            </a:pPr>
            <a:r>
              <a:rPr lang="en-US" altLang="en-US" sz="4000" dirty="0" smtClean="0"/>
              <a:t>Cerebral blood vessels</a:t>
            </a:r>
          </a:p>
          <a:p>
            <a:pPr marL="182880" indent="-182880" eaLnBrk="1" fontAlgn="auto" hangingPunct="1">
              <a:defRPr/>
            </a:pPr>
            <a:endParaRPr lang="en-US" altLang="en-US" sz="4000" dirty="0" smtClean="0"/>
          </a:p>
          <a:p>
            <a:pPr marL="182880" indent="-182880" eaLnBrk="1" fontAlgn="auto" hangingPunct="1">
              <a:defRPr/>
            </a:pPr>
            <a:r>
              <a:rPr lang="en-US" altLang="en-US" sz="4000" dirty="0" smtClean="0"/>
              <a:t>Spine and neck</a:t>
            </a:r>
          </a:p>
        </p:txBody>
      </p:sp>
      <p:sp>
        <p:nvSpPr>
          <p:cNvPr id="8196" name="Slide Number Placeholder 1"/>
          <p:cNvSpPr>
            <a:spLocks noGrp="1"/>
          </p:cNvSpPr>
          <p:nvPr>
            <p:ph type="sldNum" sz="quarter" idx="12"/>
          </p:nvPr>
        </p:nvSpPr>
        <p:spPr bwMode="auto">
          <a:xfrm>
            <a:off x="8431213" y="6172200"/>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eaLnBrk="0" fontAlgn="base" hangingPunct="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976DD574-A6C6-4176-AB8C-C3528725C9B8}" type="slidenum">
              <a:rPr lang="en-US" altLang="en-US" sz="1200" smtClean="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7</a:t>
            </a:fld>
            <a:endParaRPr lang="en-US" altLang="en-US" sz="1200" smtClean="0">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163" cy="1325563"/>
          </a:xfrm>
        </p:spPr>
        <p:txBody>
          <a:bodyPr/>
          <a:lstStyle/>
          <a:p>
            <a:r>
              <a:rPr lang="en-US" dirty="0" smtClean="0"/>
              <a:t>Head Positioning</a:t>
            </a:r>
            <a:endParaRPr lang="en-US" dirty="0"/>
          </a:p>
        </p:txBody>
      </p:sp>
      <p:sp>
        <p:nvSpPr>
          <p:cNvPr id="3" name="Content Placeholder 2"/>
          <p:cNvSpPr>
            <a:spLocks noGrp="1"/>
          </p:cNvSpPr>
          <p:nvPr>
            <p:ph idx="1"/>
          </p:nvPr>
        </p:nvSpPr>
        <p:spPr>
          <a:xfrm>
            <a:off x="715962" y="1535113"/>
            <a:ext cx="6446838" cy="4937125"/>
          </a:xfrm>
        </p:spPr>
        <p:txBody>
          <a:bodyPr>
            <a:normAutofit/>
          </a:bodyPr>
          <a:lstStyle/>
          <a:p>
            <a:r>
              <a:rPr lang="en-US" sz="2400" dirty="0" smtClean="0"/>
              <a:t>Center the patients head in the gantry</a:t>
            </a:r>
          </a:p>
          <a:p>
            <a:endParaRPr lang="en-US" sz="2400" dirty="0" smtClean="0"/>
          </a:p>
          <a:p>
            <a:r>
              <a:rPr lang="en-US" sz="2400" dirty="0" smtClean="0"/>
              <a:t>Identify patients</a:t>
            </a:r>
          </a:p>
          <a:p>
            <a:endParaRPr lang="en-US" sz="2400" dirty="0" smtClean="0"/>
          </a:p>
          <a:p>
            <a:r>
              <a:rPr lang="en-US" sz="2400" dirty="0" smtClean="0"/>
              <a:t>Select protocol</a:t>
            </a:r>
          </a:p>
          <a:p>
            <a:endParaRPr lang="en-US" sz="2400" dirty="0" smtClean="0"/>
          </a:p>
          <a:p>
            <a:r>
              <a:rPr lang="en-US" sz="2400" dirty="0" smtClean="0"/>
              <a:t>Scout</a:t>
            </a:r>
          </a:p>
          <a:p>
            <a:endParaRPr lang="en-US" sz="2400" dirty="0" smtClean="0"/>
          </a:p>
          <a:p>
            <a:r>
              <a:rPr lang="en-US" sz="2400" dirty="0" smtClean="0"/>
              <a:t>Scan range: Base of skull/C1-vertex</a:t>
            </a:r>
          </a:p>
          <a:p>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8</a:t>
            </a:fld>
            <a:endParaRPr lang="en-US" altLang="en-US"/>
          </a:p>
        </p:txBody>
      </p:sp>
    </p:spTree>
    <p:extLst>
      <p:ext uri="{BB962C8B-B14F-4D97-AF65-F5344CB8AC3E}">
        <p14:creationId xmlns:p14="http://schemas.microsoft.com/office/powerpoint/2010/main" val="31756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28600"/>
            <a:ext cx="7269163" cy="944563"/>
          </a:xfrm>
        </p:spPr>
        <p:txBody>
          <a:bodyPr/>
          <a:lstStyle/>
          <a:p>
            <a:r>
              <a:rPr lang="en-US" dirty="0" smtClean="0"/>
              <a:t>Head Scan</a:t>
            </a:r>
            <a:endParaRPr lang="en-US" dirty="0"/>
          </a:p>
        </p:txBody>
      </p:sp>
      <p:sp>
        <p:nvSpPr>
          <p:cNvPr id="3" name="Content Placeholder 2"/>
          <p:cNvSpPr>
            <a:spLocks noGrp="1"/>
          </p:cNvSpPr>
          <p:nvPr>
            <p:ph idx="1"/>
          </p:nvPr>
        </p:nvSpPr>
        <p:spPr>
          <a:xfrm>
            <a:off x="534987" y="1235075"/>
            <a:ext cx="6446838" cy="4937125"/>
          </a:xfrm>
        </p:spPr>
        <p:txBody>
          <a:bodyPr>
            <a:normAutofit/>
          </a:bodyPr>
          <a:lstStyle/>
          <a:p>
            <a:r>
              <a:rPr lang="en-US" sz="2400" dirty="0" smtClean="0"/>
              <a:t>Axial vs. helical</a:t>
            </a:r>
          </a:p>
          <a:p>
            <a:endParaRPr lang="en-US" sz="2400" dirty="0" smtClean="0"/>
          </a:p>
          <a:p>
            <a:r>
              <a:rPr lang="en-US" sz="2400" dirty="0" smtClean="0"/>
              <a:t>SFOV: 25 cm, 50cm (sometimes)</a:t>
            </a:r>
          </a:p>
          <a:p>
            <a:endParaRPr lang="en-US" sz="2400" dirty="0" smtClean="0"/>
          </a:p>
          <a:p>
            <a:r>
              <a:rPr lang="en-US" sz="2400" dirty="0" smtClean="0"/>
              <a:t>120 </a:t>
            </a:r>
            <a:r>
              <a:rPr lang="en-US" sz="2400" dirty="0" err="1" smtClean="0"/>
              <a:t>kVp</a:t>
            </a:r>
            <a:endParaRPr lang="en-US" sz="2400" dirty="0" smtClean="0"/>
          </a:p>
          <a:p>
            <a:endParaRPr lang="en-US" sz="2400" dirty="0" smtClean="0"/>
          </a:p>
          <a:p>
            <a:r>
              <a:rPr lang="en-US" sz="2400" dirty="0" smtClean="0"/>
              <a:t>200-600 </a:t>
            </a:r>
            <a:r>
              <a:rPr lang="en-US" sz="2400" dirty="0" err="1" smtClean="0"/>
              <a:t>mAs</a:t>
            </a:r>
            <a:endParaRPr lang="en-US" sz="2400" dirty="0" smtClean="0"/>
          </a:p>
          <a:p>
            <a:endParaRPr lang="en-US" sz="2400" dirty="0" smtClean="0"/>
          </a:p>
          <a:p>
            <a:r>
              <a:rPr lang="en-US" sz="2400" dirty="0"/>
              <a:t>S</a:t>
            </a:r>
            <a:r>
              <a:rPr lang="en-US" sz="2400" dirty="0" smtClean="0"/>
              <a:t>lice thickness: 5mm </a:t>
            </a:r>
            <a:endParaRPr lang="en-US" sz="2400" dirty="0"/>
          </a:p>
        </p:txBody>
      </p:sp>
      <p:sp>
        <p:nvSpPr>
          <p:cNvPr id="4" name="Slide Number Placeholder 3"/>
          <p:cNvSpPr>
            <a:spLocks noGrp="1"/>
          </p:cNvSpPr>
          <p:nvPr>
            <p:ph type="sldNum" sz="quarter" idx="12"/>
          </p:nvPr>
        </p:nvSpPr>
        <p:spPr/>
        <p:txBody>
          <a:bodyPr/>
          <a:lstStyle/>
          <a:p>
            <a:pPr>
              <a:defRPr/>
            </a:pPr>
            <a:fld id="{3BD147D1-5FBA-48BE-AFCF-984CCA1BEDDC}" type="slidenum">
              <a:rPr lang="en-US" altLang="en-US" smtClean="0"/>
              <a:pPr>
                <a:defRPr/>
              </a:pPr>
              <a:t>9</a:t>
            </a:fld>
            <a:endParaRPr lang="en-US" altLang="en-US"/>
          </a:p>
        </p:txBody>
      </p:sp>
    </p:spTree>
    <p:extLst>
      <p:ext uri="{BB962C8B-B14F-4D97-AF65-F5344CB8AC3E}">
        <p14:creationId xmlns:p14="http://schemas.microsoft.com/office/powerpoint/2010/main" val="6984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15E14C80-F30F-43CF-82CD-906882F5E3BD}"/>
  <p:tag name="ATHENA.CUSTOMXMLCONTENT" val="&lt;?xml version=&quot;1.0&quot;?&gt;&lt;athena xmlns=&quot;http://schemas.microsoft.com/edu/athena&quot; version=&quot;0.1.5120.0&quot;&gt;&lt;timings duration=&quot;26496&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B3E992A0-9066-49D1-9FD9-9FAE3DD6672A}"/>
  <p:tag name="ATHENA.CUSTOMXMLCONTENT" val="&lt;?xml version=&quot;1.0&quot;?&gt;&lt;athena xmlns=&quot;http://schemas.microsoft.com/edu/athena&quot; version=&quot;0.1.5120.0&quot;&gt;&lt;timings duration=&quot;36002&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B274CDAB-6BD1-40B0-81E1-CB5C610DF8A4}"/>
  <p:tag name="ATHENA.CUSTOMXMLCONTENT" val="&lt;?xml version=&quot;1.0&quot;?&gt;&lt;athena xmlns=&quot;http://schemas.microsoft.com/edu/athena&quot; version=&quot;0.1.5120.0&quot;&gt;&lt;timings duration=&quot;41955&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ADD13E9B-68D2-4416-A9BD-C43B0D73A968}"/>
  <p:tag name="ATHENA.CUSTOMXMLCONTENT" val="&lt;?xml version=&quot;1.0&quot;?&gt;&lt;athena xmlns=&quot;http://schemas.microsoft.com/edu/athena&quot; version=&quot;0.1.5120.0&quot;&gt;&lt;timings duration=&quot;122070&quot;/&gt;&lt;/athena&gt;"/>
</p:tagLst>
</file>

<file path=ppt/tags/tag13.xml><?xml version="1.0" encoding="utf-8"?>
<p:tagLst xmlns:a="http://schemas.openxmlformats.org/drawingml/2006/main" xmlns:r="http://schemas.openxmlformats.org/officeDocument/2006/relationships" xmlns:p="http://schemas.openxmlformats.org/presentationml/2006/main">
  <p:tag name="ATHENA.CUSTOMXMLID" val="{B71DE0EA-F431-40C5-BFF0-B0DDD2221909}"/>
  <p:tag name="ATHENA.CUSTOMXMLCONTENT" val="&lt;?xml version=&quot;1.0&quot;?&gt;&lt;athena xmlns=&quot;http://schemas.microsoft.com/edu/athena&quot; version=&quot;0.1.5120.0&quot;&gt;&lt;timings duration=&quot;51000&quot;/&gt;&lt;/athena&gt;"/>
</p:tagLst>
</file>

<file path=ppt/tags/tag14.xml><?xml version="1.0" encoding="utf-8"?>
<p:tagLst xmlns:a="http://schemas.openxmlformats.org/drawingml/2006/main" xmlns:r="http://schemas.openxmlformats.org/officeDocument/2006/relationships" xmlns:p="http://schemas.openxmlformats.org/presentationml/2006/main">
  <p:tag name="ATHENA.CUSTOMXMLID" val="{DCEFF6E5-96D1-4C09-A8E4-2A202F221C5D}"/>
  <p:tag name="ATHENA.CUSTOMXMLCONTENT" val="&lt;?xml version=&quot;1.0&quot;?&gt;&lt;athena xmlns=&quot;http://schemas.microsoft.com/edu/athena&quot; version=&quot;0.1.5120.0&quot;&gt;&lt;timings duration=&quot;52414&quot;/&gt;&lt;/athena&gt;"/>
</p:tagLst>
</file>

<file path=ppt/tags/tag15.xml><?xml version="1.0" encoding="utf-8"?>
<p:tagLst xmlns:a="http://schemas.openxmlformats.org/drawingml/2006/main" xmlns:r="http://schemas.openxmlformats.org/officeDocument/2006/relationships" xmlns:p="http://schemas.openxmlformats.org/presentationml/2006/main">
  <p:tag name="ATHENA.CUSTOMXMLID" val="{DA511B0F-50D3-46BC-ABE7-29DE33399AD2}"/>
  <p:tag name="ATHENA.CUSTOMXMLCONTENT" val="&lt;?xml version=&quot;1.0&quot;?&gt;&lt;athena xmlns=&quot;http://schemas.microsoft.com/edu/athena&quot; version=&quot;0.1.5120.0&quot;&gt;&lt;timings duration=&quot;37312&quot;/&gt;&lt;/athena&gt;"/>
</p:tagLst>
</file>

<file path=ppt/tags/tag16.xml><?xml version="1.0" encoding="utf-8"?>
<p:tagLst xmlns:a="http://schemas.openxmlformats.org/drawingml/2006/main" xmlns:r="http://schemas.openxmlformats.org/officeDocument/2006/relationships" xmlns:p="http://schemas.openxmlformats.org/presentationml/2006/main">
  <p:tag name="ATHENA.CUSTOMXMLID" val="{4CA2C013-5EDA-4059-ACAF-7E2C5AA8B94E}"/>
  <p:tag name="ATHENA.CUSTOMXMLCONTENT" val="&lt;?xml version=&quot;1.0&quot;?&gt;&lt;athena xmlns=&quot;http://schemas.microsoft.com/edu/athena&quot; version=&quot;0.1.5120.0&quot;&gt;&lt;timings duration=&quot;108287&quot;/&gt;&lt;/athena&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7F542F41-5669-4715-8204-811DEB24FFB2}"/>
  <p:tag name="ATHENA.CUSTOMXMLCONTENT" val="&lt;?xml version=&quot;1.0&quot;?&gt;&lt;athena xmlns=&quot;http://schemas.microsoft.com/edu/athena&quot; version=&quot;0.1.5120.0&quot;&gt;&lt;timings duration=&quot;144296&quot;/&gt;&lt;/athena&gt;"/>
</p:tagLst>
</file>

<file path=ppt/tags/tag18.xml><?xml version="1.0" encoding="utf-8"?>
<p:tagLst xmlns:a="http://schemas.openxmlformats.org/drawingml/2006/main" xmlns:r="http://schemas.openxmlformats.org/officeDocument/2006/relationships" xmlns:p="http://schemas.openxmlformats.org/presentationml/2006/main">
  <p:tag name="ATHENA.CUSTOMXMLID" val="{91BB98E0-2518-4DBC-831E-611F792FE0C4}"/>
  <p:tag name="ATHENA.CUSTOMXMLCONTENT" val="&lt;?xml version=&quot;1.0&quot;?&gt;&lt;athena xmlns=&quot;http://schemas.microsoft.com/edu/athena&quot; version=&quot;0.1.5120.0&quot;&gt;&lt;timings duration=&quot;39125&quot;/&gt;&lt;/athena&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69D817FB-24BE-4C02-AB69-248EFC2448EE}"/>
  <p:tag name="ATHENA.CUSTOMXMLCONTENT" val="&lt;?xml version=&quot;1.0&quot;?&gt;&lt;athena xmlns=&quot;http://schemas.microsoft.com/edu/athena&quot; version=&quot;0.1.5120.0&quot;&gt;&lt;timings duration=&quot;126546&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2E123FB9-9A4B-4F1F-BB39-EDB6B162F222}"/>
  <p:tag name="ATHENA.CUSTOMXMLCONTENT" val="&lt;?xml version=&quot;1.0&quot;?&gt;&lt;athena xmlns=&quot;http://schemas.microsoft.com/edu/athena&quot; version=&quot;0.1.5120.0&quot;&gt;&lt;media streamable=&quot;true&quot; recordStart=&quot;0&quot; recordEnd=&quot;26496&quot; recordLength=&quot;66745&quot; audioOnly=&quot;true&quot;/&gt;&lt;/athena&gt;"/>
</p:tagLst>
</file>

<file path=ppt/tags/tag20.xml><?xml version="1.0" encoding="utf-8"?>
<p:tagLst xmlns:a="http://schemas.openxmlformats.org/drawingml/2006/main" xmlns:r="http://schemas.openxmlformats.org/officeDocument/2006/relationships" xmlns:p="http://schemas.openxmlformats.org/presentationml/2006/main">
  <p:tag name="ATHENA.CUSTOMXMLID" val="{7581E383-857F-48F9-B044-ADC10737CAB7}"/>
  <p:tag name="ATHENA.CUSTOMXMLCONTENT" val="&lt;?xml version=&quot;1.0&quot;?&gt;&lt;athena xmlns=&quot;http://schemas.microsoft.com/edu/athena&quot; version=&quot;0.1.5120.0&quot;&gt;&lt;timings duration=&quot;19084&quot;/&gt;&lt;/athena&gt;"/>
</p:tagLst>
</file>

<file path=ppt/tags/tag21.xml><?xml version="1.0" encoding="utf-8"?>
<p:tagLst xmlns:a="http://schemas.openxmlformats.org/drawingml/2006/main" xmlns:r="http://schemas.openxmlformats.org/officeDocument/2006/relationships" xmlns:p="http://schemas.openxmlformats.org/presentationml/2006/main">
  <p:tag name="ATHENA.CUSTOMXMLID" val="{D9117BE4-6F8A-4320-A68B-4F6AD167AB14}"/>
  <p:tag name="ATHENA.CUSTOMXMLCONTENT" val="&lt;?xml version=&quot;1.0&quot;?&gt;&lt;athena xmlns=&quot;http://schemas.microsoft.com/edu/athena&quot; version=&quot;0.1.5120.0&quot;&gt;&lt;timings duration=&quot;73074&quot;/&gt;&lt;/athena&gt;"/>
</p:tagLst>
</file>

<file path=ppt/tags/tag22.xml><?xml version="1.0" encoding="utf-8"?>
<p:tagLst xmlns:a="http://schemas.openxmlformats.org/drawingml/2006/main" xmlns:r="http://schemas.openxmlformats.org/officeDocument/2006/relationships" xmlns:p="http://schemas.openxmlformats.org/presentationml/2006/main">
  <p:tag name="ATHENA.CUSTOMXMLID" val="{F6A856EE-A336-434B-856E-F0676EFE5BA8}"/>
  <p:tag name="ATHENA.CUSTOMXMLCONTENT" val="&lt;?xml version=&quot;1.0&quot;?&gt;&lt;athena xmlns=&quot;http://schemas.microsoft.com/edu/athena&quot; version=&quot;0.1.5120.0&quot;&gt;&lt;timings duration=&quot;145527&quot;/&gt;&lt;/athena&gt;"/>
</p:tagLst>
</file>

<file path=ppt/tags/tag23.xml><?xml version="1.0" encoding="utf-8"?>
<p:tagLst xmlns:a="http://schemas.openxmlformats.org/drawingml/2006/main" xmlns:r="http://schemas.openxmlformats.org/officeDocument/2006/relationships" xmlns:p="http://schemas.openxmlformats.org/presentationml/2006/main">
  <p:tag name="ATHENA.CUSTOMXMLID" val="{F6A856EE-A336-434B-856E-F0676EFE5BA8}"/>
  <p:tag name="ATHENA.CUSTOMXMLCONTENT" val="&lt;?xml version=&quot;1.0&quot;?&gt;&lt;athena xmlns=&quot;http://schemas.microsoft.com/edu/athena&quot; version=&quot;0.1.5120.0&quot;&gt;&lt;timings duration=&quot;145527&quot;/&gt;&lt;/athena&gt;"/>
</p:tagLst>
</file>

<file path=ppt/tags/tag24.xml><?xml version="1.0" encoding="utf-8"?>
<p:tagLst xmlns:a="http://schemas.openxmlformats.org/drawingml/2006/main" xmlns:r="http://schemas.openxmlformats.org/officeDocument/2006/relationships" xmlns:p="http://schemas.openxmlformats.org/presentationml/2006/main">
  <p:tag name="ATHENA.CUSTOMXMLID" val="{F6A856EE-A336-434B-856E-F0676EFE5BA8}"/>
  <p:tag name="ATHENA.CUSTOMXMLCONTENT" val="&lt;?xml version=&quot;1.0&quot;?&gt;&lt;athena xmlns=&quot;http://schemas.microsoft.com/edu/athena&quot; version=&quot;0.1.5120.0&quot;&gt;&lt;timings duration=&quot;145527&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5E52E612-5CF2-4AAF-A7BD-6D042E803BE7}"/>
  <p:tag name="ATHENA.CUSTOMXMLCONTENT" val="&lt;?xml version=&quot;1.0&quot;?&gt;&lt;athena xmlns=&quot;http://schemas.microsoft.com/edu/athena&quot; version=&quot;0.1.5120.0&quot;&gt;&lt;timings duration=&quot;259973&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75601EC5-B535-4585-B06F-35C8A3D2085E}"/>
  <p:tag name="ATHENA.CUSTOMXMLCONTENT" val="&lt;?xml version=&quot;1.0&quot;?&gt;&lt;athena xmlns=&quot;http://schemas.microsoft.com/edu/athena&quot; version=&quot;0.1.5120.0&quot;&gt;&lt;timings duration=&quot;9148&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65EA88E4-5486-417D-8B5A-6F90C04A92ED}"/>
  <p:tag name="ATHENA.CUSTOMXMLCONTENT" val="&lt;?xml version=&quot;1.0&quot;?&gt;&lt;athena xmlns=&quot;http://schemas.microsoft.com/edu/athena&quot; version=&quot;0.1.5120.0&quot;&gt;&lt;timings duration=&quot;163268&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A356B52F-24CB-4A66-8DE9-9C283186EBA7}"/>
  <p:tag name="ATHENA.CUSTOMXMLCONTENT" val="&lt;?xml version=&quot;1.0&quot;?&gt;&lt;athena xmlns=&quot;http://schemas.microsoft.com/edu/athena&quot; version=&quot;0.1.5120.0&quot;&gt;&lt;media streamable=&quot;true&quot; recordStart=&quot;0&quot; recordEnd=&quot;163268&quot; recordLength=&quot;163296&quot; audioOnly=&quot;true&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3AEC1720-13B2-479C-A77C-6A59F1C455AD}"/>
  <p:tag name="ATHENA.CUSTOMXMLCONTENT" val="&lt;?xml version=&quot;1.0&quot;?&gt;&lt;athena xmlns=&quot;http://schemas.microsoft.com/edu/athena&quot; version=&quot;0.1.5120.0&quot;&gt;&lt;timings duration=&quot;40233&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F2B1A7B0-B16E-4054-8095-EAE185383897}"/>
  <p:tag name="ATHENA.CUSTOMXMLCONTENT" val="&lt;?xml version=&quot;1.0&quot;?&gt;&lt;athena xmlns=&quot;http://schemas.microsoft.com/edu/athena&quot; version=&quot;0.1.5120.0&quot;&gt;&lt;timings duration=&quot;218252&quot;&gt;&lt;event time=&quot;12914&quot; type=&quot;OnNext&quot; clickIndex=&quot;1&quot; wacClickIndex=&quot;1&quot;/&gt;&lt;event time=&quot;40327&quot; type=&quot;OnNext&quot; clickIndex=&quot;2&quot; wacClickIndex=&quot;2&quot;/&gt;&lt;event time=&quot;92596&quot; type=&quot;OnNext&quot; clickIndex=&quot;3&quot; wacClickIndex=&quot;3&quot;/&gt;&lt;event time=&quot;102841&quot; type=&quot;OnNext&quot; clickIndex=&quot;4&quot; wacClickIndex=&quot;4&quot;/&gt;&lt;event time=&quot;127891&quot; type=&quot;OnNext&quot; clickIndex=&quot;5&quot; wacClickIndex=&quot;5&quot;/&gt;&lt;event time=&quot;152921&quot; type=&quot;OnNext&quot; clickIndex=&quot;6&quot; wacClickIndex=&quot;6&quot;/&gt;&lt;event time=&quot;204266&quot; type=&quot;OnNext&quot; clickIndex=&quot;7&quot; wacClickIndex=&quot;7&quot;/&gt;&lt;/timings&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4FE0B1FE-B915-4A99-99A4-01EEF1180FB2}"/>
  <p:tag name="ATHENA.CUSTOMXMLCONTENT" val="&lt;?xml version=&quot;1.0&quot;?&gt;&lt;athena xmlns=&quot;http://schemas.microsoft.com/edu/athena&quot; version=&quot;0.1.5120.0&quot;&gt;&lt;timings duration=&quot;57778&quot;/&gt;&lt;/athena&gt;"/>
</p:tagLst>
</file>

<file path=ppt/theme/theme1.xml><?xml version="1.0" encoding="utf-8"?>
<a:theme xmlns:a="http://schemas.openxmlformats.org/drawingml/2006/main" name="View">
  <a:themeElements>
    <a:clrScheme name="Custom 1">
      <a:dk1>
        <a:sysClr val="windowText" lastClr="000000"/>
      </a:dk1>
      <a:lt1>
        <a:sysClr val="window" lastClr="FFFFFF"/>
      </a:lt1>
      <a:dk2>
        <a:srgbClr val="C00000"/>
      </a:dk2>
      <a:lt2>
        <a:srgbClr val="C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C00000"/>
    </a:dk2>
    <a:lt2>
      <a:srgbClr val="C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5120.0">
  <media streamable="true" recordStart="0" recordEnd="163268" recordLength="163296" audioOnly="true"/>
</athena>
</file>

<file path=customXml/item10.xml><?xml version="1.0" encoding="utf-8"?>
<athena xmlns="http://schemas.microsoft.com/edu/athena" version="0.1.5120.0">
  <timings duration="218252">
    <event time="12914" type="OnNext" clickIndex="1" wacClickIndex="1"/>
    <event time="40327" type="OnNext" clickIndex="2" wacClickIndex="2"/>
    <event time="92596" type="OnNext" clickIndex="3" wacClickIndex="3"/>
    <event time="102841" type="OnNext" clickIndex="4" wacClickIndex="4"/>
    <event time="127891" type="OnNext" clickIndex="5" wacClickIndex="5"/>
    <event time="152921" type="OnNext" clickIndex="6" wacClickIndex="6"/>
    <event time="204266" type="OnNext" clickIndex="7" wacClickIndex="7"/>
  </timings>
</athena>
</file>

<file path=customXml/item11.xml><?xml version="1.0" encoding="utf-8"?>
<athena xmlns="http://schemas.microsoft.com/edu/athena" version="0.1.5120.0">
  <timings duration="41955"/>
</athena>
</file>

<file path=customXml/item12.xml><?xml version="1.0" encoding="utf-8"?>
<athena xmlns="http://schemas.microsoft.com/edu/athena" version="0.1.5120.0">
  <timings duration="25783"/>
</athena>
</file>

<file path=customXml/item13.xml><?xml version="1.0" encoding="utf-8"?>
<athena xmlns="http://schemas.microsoft.com/edu/athena" version="0.1.5120.0">
  <timings duration="26496"/>
</athena>
</file>

<file path=customXml/item14.xml><?xml version="1.0" encoding="utf-8"?>
<athena xmlns="http://schemas.microsoft.com/edu/athena" version="0.1.5120.0">
  <timings duration="145527"/>
</athena>
</file>

<file path=customXml/item15.xml><?xml version="1.0" encoding="utf-8"?>
<athena xmlns="http://schemas.microsoft.com/edu/athena" version="0.1.5120.0">
  <timings duration="126546"/>
</athena>
</file>

<file path=customXml/item16.xml><?xml version="1.0" encoding="utf-8"?>
<athena xmlns="http://schemas.microsoft.com/edu/athena" version="0.1.5120.0">
  <timings duration="144296"/>
</athena>
</file>

<file path=customXml/item17.xml><?xml version="1.0" encoding="utf-8"?>
<athena xmlns="http://schemas.microsoft.com/edu/athena" version="0.1.5120.0">
  <timings duration="9148"/>
</athena>
</file>

<file path=customXml/item18.xml><?xml version="1.0" encoding="utf-8"?>
<athena xmlns="http://schemas.microsoft.com/edu/athena" version="0.1.5120.0">
  <timings duration="37312"/>
</athena>
</file>

<file path=customXml/item19.xml><?xml version="1.0" encoding="utf-8"?>
<athena xmlns="http://schemas.microsoft.com/edu/athena" version="0.1.5120.0">
  <media streamable="true" recordStart="13805" recordEnd="113026" recordLength="113046" audioOnly="true"/>
</athena>
</file>

<file path=customXml/item2.xml><?xml version="1.0" encoding="utf-8"?>
<athena xmlns="http://schemas.microsoft.com/edu/athena" version="0.1.5120.0">
  <timings duration="259973"/>
</athena>
</file>

<file path=customXml/item20.xml><?xml version="1.0" encoding="utf-8"?>
<athena xmlns="http://schemas.microsoft.com/edu/athena" version="0.1.5120.0">
  <timings duration="73074"/>
</athena>
</file>

<file path=customXml/item21.xml><?xml version="1.0" encoding="utf-8"?>
<athena xmlns="http://schemas.microsoft.com/edu/athena" version="0.1.5120.0">
  <timings duration="36002"/>
</athena>
</file>

<file path=customXml/item22.xml><?xml version="1.0" encoding="utf-8"?>
<athena xmlns="http://schemas.microsoft.com/edu/athena" version="0.1.5120.0">
  <timings duration="75495"/>
</athena>
</file>

<file path=customXml/item23.xml><?xml version="1.0" encoding="utf-8"?>
<athena xmlns="http://schemas.microsoft.com/edu/athena" version="0.1.5120.0">
  <timings duration="39125"/>
</athena>
</file>

<file path=customXml/item24.xml><?xml version="1.0" encoding="utf-8"?>
<athena xmlns="http://schemas.microsoft.com/edu/athena" version="0.1.5120.0">
  <media streamable="true" recordStart="0" recordEnd="55544" recordLength="55583" audioOnly="true"/>
</athena>
</file>

<file path=customXml/item25.xml><?xml version="1.0" encoding="utf-8"?>
<athena xmlns="http://schemas.microsoft.com/edu/athena" version="0.1.5120.0">
  <timings duration="163268"/>
</athena>
</file>

<file path=customXml/item26.xml><?xml version="1.0" encoding="utf-8"?>
<athena xmlns="http://schemas.microsoft.com/edu/athena" version="0.1.5120.0">
  <media streamable="true" recordStart="0" recordEnd="75495" recordLength="75505" audioOnly="true"/>
</athena>
</file>

<file path=customXml/item27.xml><?xml version="1.0" encoding="utf-8"?>
<athena xmlns="http://schemas.microsoft.com/edu/athena" version="0.1.5120.0">
  <timings duration="145527"/>
</athena>
</file>

<file path=customXml/item28.xml><?xml version="1.0" encoding="utf-8"?>
<athena xmlns="http://schemas.microsoft.com/edu/athena" version="0.1.5120.0">
  <timings duration="108287"/>
</athena>
</file>

<file path=customXml/item29.xml><?xml version="1.0" encoding="utf-8"?>
<athena xmlns="http://schemas.microsoft.com/edu/athena" version="0.1.5120.0">
  <timings duration="52414"/>
</athena>
</file>

<file path=customXml/item3.xml><?xml version="1.0" encoding="utf-8"?>
<athena xmlns="http://schemas.microsoft.com/edu/athena" version="0.1.5120.0">
  <media streamable="true" recordStart="0" recordEnd="79453" recordLength="79478" audioOnly="true"/>
</athena>
</file>

<file path=customXml/item30.xml><?xml version="1.0" encoding="utf-8"?>
<athena xmlns="http://schemas.microsoft.com/edu/athena" version="0.1.5120.0">
  <timings duration="46402"/>
</athena>
</file>

<file path=customXml/item31.xml><?xml version="1.0" encoding="utf-8"?>
<athena xmlns="http://schemas.microsoft.com/edu/athena" version="0.1.5120.0">
  <timings duration="216169"/>
</athena>
</file>

<file path=customXml/item32.xml><?xml version="1.0" encoding="utf-8"?>
<athena xmlns="http://schemas.microsoft.com/edu/athena" version="0.1.5120.0">
  <timings duration="79453"/>
</athena>
</file>

<file path=customXml/item33.xml><?xml version="1.0" encoding="utf-8"?>
<athena xmlns="http://schemas.microsoft.com/edu/athena" version="0.1.5120.0">
  <timings duration="122070"/>
</athena>
</file>

<file path=customXml/item34.xml><?xml version="1.0" encoding="utf-8"?>
<athena xmlns="http://schemas.microsoft.com/edu/athena" version="0.1.5120.0">
  <timings duration="40233"/>
</athena>
</file>

<file path=customXml/item35.xml><?xml version="1.0" encoding="utf-8"?>
<athena xmlns="http://schemas.microsoft.com/edu/athena" version="0.1.5120.0">
  <media streamable="true" recordStart="0" recordEnd="46402" recordLength="46408" audioOnly="true"/>
</athena>
</file>

<file path=customXml/item36.xml><?xml version="1.0" encoding="utf-8"?>
<athena xmlns="http://schemas.microsoft.com/edu/athena" version="0.1.5120.0">
  <timings duration="145527"/>
</athena>
</file>

<file path=customXml/item4.xml><?xml version="1.0" encoding="utf-8"?>
<athena xmlns="http://schemas.microsoft.com/edu/athena" version="0.1.5120.0">
  <timings duration="55544"/>
</athena>
</file>

<file path=customXml/item5.xml><?xml version="1.0" encoding="utf-8"?>
<athena xmlns="http://schemas.microsoft.com/edu/athena" version="0.1.5120.0">
  <timings duration="19084"/>
</athena>
</file>

<file path=customXml/item6.xml><?xml version="1.0" encoding="utf-8"?>
<athena xmlns="http://schemas.microsoft.com/edu/athena" version="0.1.5120.0">
  <timings duration="199470"/>
</athena>
</file>

<file path=customXml/item7.xml><?xml version="1.0" encoding="utf-8"?>
<athena xmlns="http://schemas.microsoft.com/edu/athena" version="0.1.5120.0">
  <timings duration="51000"/>
</athena>
</file>

<file path=customXml/item8.xml><?xml version="1.0" encoding="utf-8"?>
<athena xmlns="http://schemas.microsoft.com/edu/athena" version="0.1.5120.0">
  <timings duration="57778"/>
</athena>
</file>

<file path=customXml/item9.xml><?xml version="1.0" encoding="utf-8"?>
<athena xmlns="http://schemas.microsoft.com/edu/athena" version="0.1.5120.0">
  <media streamable="true" recordStart="0" recordEnd="26496" recordLength="66745" audioOnly="true"/>
</athena>
</file>

<file path=customXml/itemProps1.xml><?xml version="1.0" encoding="utf-8"?>
<ds:datastoreItem xmlns:ds="http://schemas.openxmlformats.org/officeDocument/2006/customXml" ds:itemID="{3584ED6E-BD3A-4B0B-8381-852885E6FE29}">
  <ds:schemaRefs>
    <ds:schemaRef ds:uri="http://schemas.microsoft.com/edu/athena"/>
  </ds:schemaRefs>
</ds:datastoreItem>
</file>

<file path=customXml/itemProps10.xml><?xml version="1.0" encoding="utf-8"?>
<ds:datastoreItem xmlns:ds="http://schemas.openxmlformats.org/officeDocument/2006/customXml" ds:itemID="{F2B1A7B0-B16E-4054-8095-EAE185383897}">
  <ds:schemaRefs>
    <ds:schemaRef ds:uri="http://schemas.microsoft.com/edu/athena"/>
  </ds:schemaRefs>
</ds:datastoreItem>
</file>

<file path=customXml/itemProps11.xml><?xml version="1.0" encoding="utf-8"?>
<ds:datastoreItem xmlns:ds="http://schemas.openxmlformats.org/officeDocument/2006/customXml" ds:itemID="{B274CDAB-6BD1-40B0-81E1-CB5C610DF8A4}">
  <ds:schemaRefs>
    <ds:schemaRef ds:uri="http://schemas.microsoft.com/edu/athena"/>
  </ds:schemaRefs>
</ds:datastoreItem>
</file>

<file path=customXml/itemProps12.xml><?xml version="1.0" encoding="utf-8"?>
<ds:datastoreItem xmlns:ds="http://schemas.openxmlformats.org/officeDocument/2006/customXml" ds:itemID="{95256E8F-997B-4BD0-B0FC-39F541C050FD}">
  <ds:schemaRefs>
    <ds:schemaRef ds:uri="http://schemas.microsoft.com/edu/athena"/>
  </ds:schemaRefs>
</ds:datastoreItem>
</file>

<file path=customXml/itemProps13.xml><?xml version="1.0" encoding="utf-8"?>
<ds:datastoreItem xmlns:ds="http://schemas.openxmlformats.org/officeDocument/2006/customXml" ds:itemID="{15E14C80-F30F-43CF-82CD-906882F5E3BD}">
  <ds:schemaRefs>
    <ds:schemaRef ds:uri="http://schemas.microsoft.com/edu/athena"/>
  </ds:schemaRefs>
</ds:datastoreItem>
</file>

<file path=customXml/itemProps14.xml><?xml version="1.0" encoding="utf-8"?>
<ds:datastoreItem xmlns:ds="http://schemas.openxmlformats.org/officeDocument/2006/customXml" ds:itemID="{F3CADF66-FF68-45D4-8195-498F766103E6}">
  <ds:schemaRefs>
    <ds:schemaRef ds:uri="http://schemas.microsoft.com/edu/athena"/>
  </ds:schemaRefs>
</ds:datastoreItem>
</file>

<file path=customXml/itemProps15.xml><?xml version="1.0" encoding="utf-8"?>
<ds:datastoreItem xmlns:ds="http://schemas.openxmlformats.org/officeDocument/2006/customXml" ds:itemID="{69D817FB-24BE-4C02-AB69-248EFC2448EE}">
  <ds:schemaRefs>
    <ds:schemaRef ds:uri="http://schemas.microsoft.com/edu/athena"/>
  </ds:schemaRefs>
</ds:datastoreItem>
</file>

<file path=customXml/itemProps16.xml><?xml version="1.0" encoding="utf-8"?>
<ds:datastoreItem xmlns:ds="http://schemas.openxmlformats.org/officeDocument/2006/customXml" ds:itemID="{7F542F41-5669-4715-8204-811DEB24FFB2}">
  <ds:schemaRefs>
    <ds:schemaRef ds:uri="http://schemas.microsoft.com/edu/athena"/>
  </ds:schemaRefs>
</ds:datastoreItem>
</file>

<file path=customXml/itemProps17.xml><?xml version="1.0" encoding="utf-8"?>
<ds:datastoreItem xmlns:ds="http://schemas.openxmlformats.org/officeDocument/2006/customXml" ds:itemID="{1C8A92DD-2540-44D3-B314-C61C094429E6}">
  <ds:schemaRefs>
    <ds:schemaRef ds:uri="http://schemas.microsoft.com/edu/athena"/>
  </ds:schemaRefs>
</ds:datastoreItem>
</file>

<file path=customXml/itemProps18.xml><?xml version="1.0" encoding="utf-8"?>
<ds:datastoreItem xmlns:ds="http://schemas.openxmlformats.org/officeDocument/2006/customXml" ds:itemID="{DA511B0F-50D3-46BC-ABE7-29DE33399AD2}">
  <ds:schemaRefs>
    <ds:schemaRef ds:uri="http://schemas.microsoft.com/edu/athena"/>
  </ds:schemaRefs>
</ds:datastoreItem>
</file>

<file path=customXml/itemProps19.xml><?xml version="1.0" encoding="utf-8"?>
<ds:datastoreItem xmlns:ds="http://schemas.openxmlformats.org/officeDocument/2006/customXml" ds:itemID="{34B38E99-30FE-4E6D-8ECB-756793A9F00C}">
  <ds:schemaRefs>
    <ds:schemaRef ds:uri="http://schemas.microsoft.com/edu/athena"/>
  </ds:schemaRefs>
</ds:datastoreItem>
</file>

<file path=customXml/itemProps2.xml><?xml version="1.0" encoding="utf-8"?>
<ds:datastoreItem xmlns:ds="http://schemas.openxmlformats.org/officeDocument/2006/customXml" ds:itemID="{07B06FAC-F949-4219-94F0-20FACD1B9EC8}">
  <ds:schemaRefs>
    <ds:schemaRef ds:uri="http://schemas.microsoft.com/edu/athena"/>
  </ds:schemaRefs>
</ds:datastoreItem>
</file>

<file path=customXml/itemProps20.xml><?xml version="1.0" encoding="utf-8"?>
<ds:datastoreItem xmlns:ds="http://schemas.openxmlformats.org/officeDocument/2006/customXml" ds:itemID="{794221C5-3C47-4BFC-80A3-C4D900BA7420}">
  <ds:schemaRefs>
    <ds:schemaRef ds:uri="http://schemas.microsoft.com/edu/athena"/>
  </ds:schemaRefs>
</ds:datastoreItem>
</file>

<file path=customXml/itemProps21.xml><?xml version="1.0" encoding="utf-8"?>
<ds:datastoreItem xmlns:ds="http://schemas.openxmlformats.org/officeDocument/2006/customXml" ds:itemID="{B3E992A0-9066-49D1-9FD9-9FAE3DD6672A}">
  <ds:schemaRefs>
    <ds:schemaRef ds:uri="http://schemas.microsoft.com/edu/athena"/>
  </ds:schemaRefs>
</ds:datastoreItem>
</file>

<file path=customXml/itemProps22.xml><?xml version="1.0" encoding="utf-8"?>
<ds:datastoreItem xmlns:ds="http://schemas.openxmlformats.org/officeDocument/2006/customXml" ds:itemID="{8D051EC4-8254-4A62-AF8C-272B1801D7F0}">
  <ds:schemaRefs>
    <ds:schemaRef ds:uri="http://schemas.microsoft.com/edu/athena"/>
  </ds:schemaRefs>
</ds:datastoreItem>
</file>

<file path=customXml/itemProps23.xml><?xml version="1.0" encoding="utf-8"?>
<ds:datastoreItem xmlns:ds="http://schemas.openxmlformats.org/officeDocument/2006/customXml" ds:itemID="{91BB98E0-2518-4DBC-831E-611F792FE0C4}">
  <ds:schemaRefs>
    <ds:schemaRef ds:uri="http://schemas.microsoft.com/edu/athena"/>
  </ds:schemaRefs>
</ds:datastoreItem>
</file>

<file path=customXml/itemProps24.xml><?xml version="1.0" encoding="utf-8"?>
<ds:datastoreItem xmlns:ds="http://schemas.openxmlformats.org/officeDocument/2006/customXml" ds:itemID="{C3EB0396-E8BA-49BA-966F-1F9568C7F411}">
  <ds:schemaRefs>
    <ds:schemaRef ds:uri="http://schemas.microsoft.com/edu/athena"/>
  </ds:schemaRefs>
</ds:datastoreItem>
</file>

<file path=customXml/itemProps25.xml><?xml version="1.0" encoding="utf-8"?>
<ds:datastoreItem xmlns:ds="http://schemas.openxmlformats.org/officeDocument/2006/customXml" ds:itemID="{5DB24A34-A2CD-4DF0-812A-DC5B851DCADF}">
  <ds:schemaRefs>
    <ds:schemaRef ds:uri="http://schemas.microsoft.com/edu/athena"/>
  </ds:schemaRefs>
</ds:datastoreItem>
</file>

<file path=customXml/itemProps26.xml><?xml version="1.0" encoding="utf-8"?>
<ds:datastoreItem xmlns:ds="http://schemas.openxmlformats.org/officeDocument/2006/customXml" ds:itemID="{389EF1B6-4D1B-4B19-9BAC-7903BDA7E820}">
  <ds:schemaRefs>
    <ds:schemaRef ds:uri="http://schemas.microsoft.com/edu/athena"/>
  </ds:schemaRefs>
</ds:datastoreItem>
</file>

<file path=customXml/itemProps27.xml><?xml version="1.0" encoding="utf-8"?>
<ds:datastoreItem xmlns:ds="http://schemas.openxmlformats.org/officeDocument/2006/customXml" ds:itemID="{8EFE7DB2-8F93-4AD2-93CE-6BB4C39518EE}">
  <ds:schemaRefs>
    <ds:schemaRef ds:uri="http://schemas.microsoft.com/edu/athena"/>
  </ds:schemaRefs>
</ds:datastoreItem>
</file>

<file path=customXml/itemProps28.xml><?xml version="1.0" encoding="utf-8"?>
<ds:datastoreItem xmlns:ds="http://schemas.openxmlformats.org/officeDocument/2006/customXml" ds:itemID="{E8B9BD88-FCFE-48B0-A29C-A99AE51CDB71}">
  <ds:schemaRefs>
    <ds:schemaRef ds:uri="http://schemas.microsoft.com/edu/athena"/>
  </ds:schemaRefs>
</ds:datastoreItem>
</file>

<file path=customXml/itemProps29.xml><?xml version="1.0" encoding="utf-8"?>
<ds:datastoreItem xmlns:ds="http://schemas.openxmlformats.org/officeDocument/2006/customXml" ds:itemID="{DCEFF6E5-96D1-4C09-A8E4-2A202F221C5D}">
  <ds:schemaRefs>
    <ds:schemaRef ds:uri="http://schemas.microsoft.com/edu/athena"/>
  </ds:schemaRefs>
</ds:datastoreItem>
</file>

<file path=customXml/itemProps3.xml><?xml version="1.0" encoding="utf-8"?>
<ds:datastoreItem xmlns:ds="http://schemas.openxmlformats.org/officeDocument/2006/customXml" ds:itemID="{601430E6-22C9-45ED-9A37-89F67DFDAB01}">
  <ds:schemaRefs>
    <ds:schemaRef ds:uri="http://schemas.microsoft.com/edu/athena"/>
  </ds:schemaRefs>
</ds:datastoreItem>
</file>

<file path=customXml/itemProps30.xml><?xml version="1.0" encoding="utf-8"?>
<ds:datastoreItem xmlns:ds="http://schemas.openxmlformats.org/officeDocument/2006/customXml" ds:itemID="{85EF9A5C-C6B0-4797-A519-1B75F04ED678}">
  <ds:schemaRefs>
    <ds:schemaRef ds:uri="http://schemas.microsoft.com/edu/athena"/>
  </ds:schemaRefs>
</ds:datastoreItem>
</file>

<file path=customXml/itemProps31.xml><?xml version="1.0" encoding="utf-8"?>
<ds:datastoreItem xmlns:ds="http://schemas.openxmlformats.org/officeDocument/2006/customXml" ds:itemID="{03915DCF-34A2-44AE-B821-4E2145C55C7F}">
  <ds:schemaRefs>
    <ds:schemaRef ds:uri="http://schemas.microsoft.com/edu/athena"/>
  </ds:schemaRefs>
</ds:datastoreItem>
</file>

<file path=customXml/itemProps32.xml><?xml version="1.0" encoding="utf-8"?>
<ds:datastoreItem xmlns:ds="http://schemas.openxmlformats.org/officeDocument/2006/customXml" ds:itemID="{FAD4B271-3D90-4291-B9BB-88D81894E928}">
  <ds:schemaRefs>
    <ds:schemaRef ds:uri="http://schemas.microsoft.com/edu/athena"/>
  </ds:schemaRefs>
</ds:datastoreItem>
</file>

<file path=customXml/itemProps33.xml><?xml version="1.0" encoding="utf-8"?>
<ds:datastoreItem xmlns:ds="http://schemas.openxmlformats.org/officeDocument/2006/customXml" ds:itemID="{ADD13E9B-68D2-4416-A9BD-C43B0D73A968}">
  <ds:schemaRefs>
    <ds:schemaRef ds:uri="http://schemas.microsoft.com/edu/athena"/>
  </ds:schemaRefs>
</ds:datastoreItem>
</file>

<file path=customXml/itemProps34.xml><?xml version="1.0" encoding="utf-8"?>
<ds:datastoreItem xmlns:ds="http://schemas.openxmlformats.org/officeDocument/2006/customXml" ds:itemID="{3AEC1720-13B2-479C-A77C-6A59F1C455AD}">
  <ds:schemaRefs>
    <ds:schemaRef ds:uri="http://schemas.microsoft.com/edu/athena"/>
  </ds:schemaRefs>
</ds:datastoreItem>
</file>

<file path=customXml/itemProps35.xml><?xml version="1.0" encoding="utf-8"?>
<ds:datastoreItem xmlns:ds="http://schemas.openxmlformats.org/officeDocument/2006/customXml" ds:itemID="{8756E3B7-C026-4457-8475-A559E829EF26}">
  <ds:schemaRefs>
    <ds:schemaRef ds:uri="http://schemas.microsoft.com/edu/athena"/>
  </ds:schemaRefs>
</ds:datastoreItem>
</file>

<file path=customXml/itemProps36.xml><?xml version="1.0" encoding="utf-8"?>
<ds:datastoreItem xmlns:ds="http://schemas.openxmlformats.org/officeDocument/2006/customXml" ds:itemID="{5B237A36-ADA7-4872-85C1-2FE1918732E8}">
  <ds:schemaRefs>
    <ds:schemaRef ds:uri="http://schemas.microsoft.com/edu/athena"/>
  </ds:schemaRefs>
</ds:datastoreItem>
</file>

<file path=customXml/itemProps4.xml><?xml version="1.0" encoding="utf-8"?>
<ds:datastoreItem xmlns:ds="http://schemas.openxmlformats.org/officeDocument/2006/customXml" ds:itemID="{C5E77516-8DC1-4269-8EDF-36A7AA31A0DF}">
  <ds:schemaRefs>
    <ds:schemaRef ds:uri="http://schemas.microsoft.com/edu/athena"/>
  </ds:schemaRefs>
</ds:datastoreItem>
</file>

<file path=customXml/itemProps5.xml><?xml version="1.0" encoding="utf-8"?>
<ds:datastoreItem xmlns:ds="http://schemas.openxmlformats.org/officeDocument/2006/customXml" ds:itemID="{7581E383-857F-48F9-B044-ADC10737CAB7}">
  <ds:schemaRefs>
    <ds:schemaRef ds:uri="http://schemas.microsoft.com/edu/athena"/>
  </ds:schemaRefs>
</ds:datastoreItem>
</file>

<file path=customXml/itemProps6.xml><?xml version="1.0" encoding="utf-8"?>
<ds:datastoreItem xmlns:ds="http://schemas.openxmlformats.org/officeDocument/2006/customXml" ds:itemID="{C9DFC5A1-ACB0-4A37-A0C8-2E2636BA7ED3}">
  <ds:schemaRefs>
    <ds:schemaRef ds:uri="http://schemas.microsoft.com/edu/athena"/>
  </ds:schemaRefs>
</ds:datastoreItem>
</file>

<file path=customXml/itemProps7.xml><?xml version="1.0" encoding="utf-8"?>
<ds:datastoreItem xmlns:ds="http://schemas.openxmlformats.org/officeDocument/2006/customXml" ds:itemID="{B71DE0EA-F431-40C5-BFF0-B0DDD2221909}">
  <ds:schemaRefs>
    <ds:schemaRef ds:uri="http://schemas.microsoft.com/edu/athena"/>
  </ds:schemaRefs>
</ds:datastoreItem>
</file>

<file path=customXml/itemProps8.xml><?xml version="1.0" encoding="utf-8"?>
<ds:datastoreItem xmlns:ds="http://schemas.openxmlformats.org/officeDocument/2006/customXml" ds:itemID="{4FE0B1FE-B915-4A99-99A4-01EEF1180FB2}">
  <ds:schemaRefs>
    <ds:schemaRef ds:uri="http://schemas.microsoft.com/edu/athena"/>
  </ds:schemaRefs>
</ds:datastoreItem>
</file>

<file path=customXml/itemProps9.xml><?xml version="1.0" encoding="utf-8"?>
<ds:datastoreItem xmlns:ds="http://schemas.openxmlformats.org/officeDocument/2006/customXml" ds:itemID="{2E123FB9-9A4B-4F1F-BB39-EDB6B162F22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4328</TotalTime>
  <Pages>0</Pages>
  <Words>3814</Words>
  <Characters>0</Characters>
  <Application>Microsoft Office PowerPoint</Application>
  <PresentationFormat>On-screen Show (4:3)</PresentationFormat>
  <Lines>0</Lines>
  <Paragraphs>642</Paragraphs>
  <Slides>56</Slides>
  <Notes>49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Century Schoolbook</vt:lpstr>
      <vt:lpstr>Gill Sans</vt:lpstr>
      <vt:lpstr>Lucida Grande</vt:lpstr>
      <vt:lpstr>Wingdings 2</vt:lpstr>
      <vt:lpstr>Wingdings 3</vt:lpstr>
      <vt:lpstr>ヒラギノ角ゴ ProN W3</vt:lpstr>
      <vt:lpstr>View</vt:lpstr>
      <vt:lpstr>PowerPoint Presentation</vt:lpstr>
      <vt:lpstr>Objectives</vt:lpstr>
      <vt:lpstr>PowerPoint Presentation</vt:lpstr>
      <vt:lpstr>Patient Preparation</vt:lpstr>
      <vt:lpstr>Challenging Patients</vt:lpstr>
      <vt:lpstr>Scanning Protocols - Head</vt:lpstr>
      <vt:lpstr>Indications</vt:lpstr>
      <vt:lpstr>Head Positioning</vt:lpstr>
      <vt:lpstr>Head Scan</vt:lpstr>
      <vt:lpstr>Head Scan</vt:lpstr>
      <vt:lpstr>Head Scan</vt:lpstr>
      <vt:lpstr>Head and Face</vt:lpstr>
      <vt:lpstr>Infarction</vt:lpstr>
      <vt:lpstr>Hematoma</vt:lpstr>
      <vt:lpstr>Metastasis</vt:lpstr>
      <vt:lpstr>Other Conditions in the Head and Face</vt:lpstr>
      <vt:lpstr>Sinuses</vt:lpstr>
      <vt:lpstr>Trauma</vt:lpstr>
      <vt:lpstr>Pituitary and IACs</vt:lpstr>
      <vt:lpstr>Spine</vt:lpstr>
      <vt:lpstr>Cervical Spine</vt:lpstr>
      <vt:lpstr>Cerebral Blood Vessels</vt:lpstr>
      <vt:lpstr> Cervical Spine</vt:lpstr>
      <vt:lpstr>Cervical Spine</vt:lpstr>
      <vt:lpstr>Cervical spine</vt:lpstr>
      <vt:lpstr>Cervical spine</vt:lpstr>
      <vt:lpstr>Cervical spine</vt:lpstr>
      <vt:lpstr>Fractures</vt:lpstr>
      <vt:lpstr>Thoracic</vt:lpstr>
      <vt:lpstr>Lumbar</vt:lpstr>
      <vt:lpstr>Sacrum/Coccyx</vt:lpstr>
      <vt:lpstr>Post Myelogram</vt:lpstr>
      <vt:lpstr>Discography</vt:lpstr>
      <vt:lpstr>CT Angiography (CTA)</vt:lpstr>
      <vt:lpstr>Radiographic Technique</vt:lpstr>
      <vt:lpstr>CTA of Carotid Bifurcation</vt:lpstr>
      <vt:lpstr>Angiography</vt:lpstr>
      <vt:lpstr>Angiography</vt:lpstr>
      <vt:lpstr>Angiography</vt:lpstr>
      <vt:lpstr>Angiography</vt:lpstr>
      <vt:lpstr>CT Runoff Angiogram</vt:lpstr>
      <vt:lpstr>Musculoskeletal System</vt:lpstr>
      <vt:lpstr>Musculoskeletal System</vt:lpstr>
      <vt:lpstr>Examination Preparation</vt:lpstr>
      <vt:lpstr>Examination</vt:lpstr>
      <vt:lpstr>Examination </vt:lpstr>
      <vt:lpstr>Test your knowledge??</vt:lpstr>
      <vt:lpstr>Test your knowledge??</vt:lpstr>
      <vt:lpstr>Test your knowledge??</vt:lpstr>
      <vt:lpstr>Test your knowledge??</vt:lpstr>
      <vt:lpstr>Test your knowledge??</vt:lpstr>
      <vt:lpstr>Test your knowledge??</vt:lpstr>
      <vt:lpstr>Test your knowledge??</vt:lpstr>
      <vt:lpstr>Test your knowledge??</vt:lpstr>
      <vt:lpstr>Test your knowledge??</vt:lpstr>
      <vt:lpstr>Test your knowledge??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Cheryl DuBose</dc:creator>
  <cp:lastModifiedBy>Harper, Robyn</cp:lastModifiedBy>
  <cp:revision>93</cp:revision>
  <cp:lastPrinted>2016-12-10T17:30:13Z</cp:lastPrinted>
  <dcterms:modified xsi:type="dcterms:W3CDTF">2019-02-12T15:16:25Z</dcterms:modified>
</cp:coreProperties>
</file>