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633" y="1301495"/>
            <a:ext cx="8549132" cy="72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057655"/>
            <a:ext cx="10058018" cy="5657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633" y="1527810"/>
            <a:ext cx="4316095" cy="72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633" y="2251694"/>
            <a:ext cx="4257040" cy="159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12996" y="6387527"/>
            <a:ext cx="1234439" cy="151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37613" y="6387527"/>
            <a:ext cx="179070" cy="151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amp;rct=j&amp;amp;q&amp;amp;esrc=s&amp;amp;source=images&amp;amp;cd&amp;amp;cad=rja&amp;amp;uact=8&amp;amp;ved=2ahUKEw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4357" y="6373874"/>
            <a:ext cx="895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037" y="1352550"/>
            <a:ext cx="8779002" cy="4955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69821"/>
            <a:ext cx="6748145" cy="75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85"/>
              </a:lnSpc>
            </a:pPr>
            <a:r>
              <a:rPr spc="10" dirty="0"/>
              <a:t>Image</a:t>
            </a:r>
            <a:r>
              <a:rPr spc="-10" dirty="0"/>
              <a:t> </a:t>
            </a:r>
            <a:r>
              <a:rPr spc="5" dirty="0"/>
              <a:t>Formation:</a:t>
            </a:r>
          </a:p>
          <a:p>
            <a:pPr marL="12700">
              <a:lnSpc>
                <a:spcPts val="2985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824" y="2190496"/>
            <a:ext cx="8105140" cy="355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75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35" dirty="0">
                <a:latin typeface="Calibri"/>
                <a:cs typeface="Calibri"/>
              </a:rPr>
              <a:t>Tube</a:t>
            </a:r>
            <a:endParaRPr sz="2300">
              <a:latin typeface="Calibri"/>
              <a:cs typeface="Calibri"/>
            </a:endParaRPr>
          </a:p>
          <a:p>
            <a:pPr marL="578485" marR="1118870" lvl="1" indent="-188595">
              <a:lnSpc>
                <a:spcPts val="1900"/>
              </a:lnSpc>
              <a:spcBef>
                <a:spcPts val="420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Rotating </a:t>
            </a:r>
            <a:r>
              <a:rPr sz="1950" spc="10" dirty="0">
                <a:latin typeface="Calibri"/>
                <a:cs typeface="Calibri"/>
              </a:rPr>
              <a:t>anode </a:t>
            </a:r>
            <a:r>
              <a:rPr sz="1950" spc="20" dirty="0">
                <a:latin typeface="Calibri"/>
                <a:cs typeface="Calibri"/>
              </a:rPr>
              <a:t>CT </a:t>
            </a:r>
            <a:r>
              <a:rPr sz="1950" spc="-5" dirty="0">
                <a:latin typeface="Calibri"/>
                <a:cs typeface="Calibri"/>
              </a:rPr>
              <a:t>x‐ray </a:t>
            </a:r>
            <a:r>
              <a:rPr sz="1950" spc="5" dirty="0">
                <a:latin typeface="Calibri"/>
                <a:cs typeface="Calibri"/>
              </a:rPr>
              <a:t>tubes </a:t>
            </a:r>
            <a:r>
              <a:rPr sz="1950" spc="10" dirty="0">
                <a:latin typeface="Calibri"/>
                <a:cs typeface="Calibri"/>
              </a:rPr>
              <a:t>made of rhenium, </a:t>
            </a:r>
            <a:r>
              <a:rPr sz="1950" dirty="0">
                <a:latin typeface="Calibri"/>
                <a:cs typeface="Calibri"/>
              </a:rPr>
              <a:t>tungsten, </a:t>
            </a:r>
            <a:r>
              <a:rPr sz="1950" spc="10" dirty="0">
                <a:latin typeface="Calibri"/>
                <a:cs typeface="Calibri"/>
              </a:rPr>
              <a:t>and  molybdenum </a:t>
            </a:r>
            <a:r>
              <a:rPr sz="1950" spc="5" dirty="0">
                <a:latin typeface="Calibri"/>
                <a:cs typeface="Calibri"/>
              </a:rPr>
              <a:t>(RTM)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alloy</a:t>
            </a:r>
            <a:endParaRPr sz="1950">
              <a:latin typeface="Calibri"/>
              <a:cs typeface="Calibri"/>
            </a:endParaRPr>
          </a:p>
          <a:p>
            <a:pPr marL="955675" marR="200660" lvl="2" indent="-188595">
              <a:lnSpc>
                <a:spcPts val="1739"/>
              </a:lnSpc>
              <a:spcBef>
                <a:spcPts val="420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10" dirty="0">
                <a:latin typeface="Calibri"/>
                <a:cs typeface="Calibri"/>
              </a:rPr>
              <a:t>CT </a:t>
            </a:r>
            <a:r>
              <a:rPr sz="1800" spc="-10" dirty="0">
                <a:latin typeface="Calibri"/>
                <a:cs typeface="Calibri"/>
              </a:rPr>
              <a:t>x‐ray </a:t>
            </a:r>
            <a:r>
              <a:rPr sz="1800" spc="5" dirty="0">
                <a:latin typeface="Calibri"/>
                <a:cs typeface="Calibri"/>
              </a:rPr>
              <a:t>tubes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spiral </a:t>
            </a:r>
            <a:r>
              <a:rPr sz="1800" spc="5" dirty="0">
                <a:latin typeface="Calibri"/>
                <a:cs typeface="Calibri"/>
              </a:rPr>
              <a:t>imaging </a:t>
            </a:r>
            <a:r>
              <a:rPr sz="1800" spc="-5" dirty="0">
                <a:latin typeface="Calibri"/>
                <a:cs typeface="Calibri"/>
              </a:rPr>
              <a:t>may </a:t>
            </a:r>
            <a:r>
              <a:rPr sz="1800" dirty="0">
                <a:latin typeface="Calibri"/>
                <a:cs typeface="Calibri"/>
              </a:rPr>
              <a:t>include </a:t>
            </a:r>
            <a:r>
              <a:rPr sz="1800" spc="5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graphite </a:t>
            </a:r>
            <a:r>
              <a:rPr sz="1800" spc="5" dirty="0">
                <a:latin typeface="Calibri"/>
                <a:cs typeface="Calibri"/>
              </a:rPr>
              <a:t>base body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5" dirty="0">
                <a:latin typeface="Calibri"/>
                <a:cs typeface="Calibri"/>
              </a:rPr>
              <a:t>high  thermal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capacity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Small </a:t>
            </a:r>
            <a:r>
              <a:rPr sz="1800" spc="-10" dirty="0">
                <a:latin typeface="Calibri"/>
                <a:cs typeface="Calibri"/>
              </a:rPr>
              <a:t>target </a:t>
            </a:r>
            <a:r>
              <a:rPr sz="1800" spc="5" dirty="0">
                <a:latin typeface="Calibri"/>
                <a:cs typeface="Calibri"/>
              </a:rPr>
              <a:t>angle (12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degrees)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ts val="2140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-5" dirty="0">
                <a:latin typeface="Calibri"/>
                <a:cs typeface="Calibri"/>
              </a:rPr>
              <a:t>Rotation </a:t>
            </a:r>
            <a:r>
              <a:rPr sz="1800" spc="5" dirty="0">
                <a:latin typeface="Calibri"/>
                <a:cs typeface="Calibri"/>
              </a:rPr>
              <a:t>speed of 3600 </a:t>
            </a:r>
            <a:r>
              <a:rPr sz="1800" dirty="0">
                <a:latin typeface="Calibri"/>
                <a:cs typeface="Calibri"/>
              </a:rPr>
              <a:t>to 10,000 revolutions per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minute</a:t>
            </a:r>
            <a:endParaRPr sz="1800">
              <a:latin typeface="Calibri"/>
              <a:cs typeface="Calibri"/>
            </a:endParaRPr>
          </a:p>
          <a:p>
            <a:pPr marL="578485" lvl="1" indent="-188595">
              <a:lnSpc>
                <a:spcPts val="2320"/>
              </a:lnSpc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Straton </a:t>
            </a:r>
            <a:r>
              <a:rPr sz="1950" spc="20" dirty="0">
                <a:latin typeface="Calibri"/>
                <a:cs typeface="Calibri"/>
              </a:rPr>
              <a:t>CT </a:t>
            </a:r>
            <a:r>
              <a:rPr sz="1950" spc="-5" dirty="0">
                <a:latin typeface="Calibri"/>
                <a:cs typeface="Calibri"/>
              </a:rPr>
              <a:t>X‐ray</a:t>
            </a:r>
            <a:r>
              <a:rPr sz="1950" spc="-11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tube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Useful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10" dirty="0">
                <a:latin typeface="Calibri"/>
                <a:cs typeface="Calibri"/>
              </a:rPr>
              <a:t>MSCT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scanners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Anode is immersed in oil, </a:t>
            </a:r>
            <a:r>
              <a:rPr sz="1800" dirty="0">
                <a:latin typeface="Calibri"/>
                <a:cs typeface="Calibri"/>
              </a:rPr>
              <a:t>resulting </a:t>
            </a:r>
            <a:r>
              <a:rPr sz="1800" spc="5" dirty="0">
                <a:latin typeface="Calibri"/>
                <a:cs typeface="Calibri"/>
              </a:rPr>
              <a:t>in high </a:t>
            </a:r>
            <a:r>
              <a:rPr sz="1800" dirty="0">
                <a:latin typeface="Calibri"/>
                <a:cs typeface="Calibri"/>
              </a:rPr>
              <a:t>cooling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rates</a:t>
            </a:r>
            <a:endParaRPr sz="1800">
              <a:latin typeface="Calibri"/>
              <a:cs typeface="Calibri"/>
            </a:endParaRPr>
          </a:p>
          <a:p>
            <a:pPr marL="1332865" lvl="3" indent="-188595">
              <a:lnSpc>
                <a:spcPts val="1960"/>
              </a:lnSpc>
              <a:spcBef>
                <a:spcPts val="25"/>
              </a:spcBef>
              <a:buFont typeface="Arial"/>
              <a:buChar char="•"/>
              <a:tabLst>
                <a:tab pos="1333500" algn="l"/>
              </a:tabLst>
            </a:pPr>
            <a:r>
              <a:rPr sz="1650" spc="-10" dirty="0">
                <a:latin typeface="Calibri"/>
                <a:cs typeface="Calibri"/>
              </a:rPr>
              <a:t>Allows </a:t>
            </a:r>
            <a:r>
              <a:rPr sz="1650" spc="-15" dirty="0">
                <a:latin typeface="Calibri"/>
                <a:cs typeface="Calibri"/>
              </a:rPr>
              <a:t>for </a:t>
            </a:r>
            <a:r>
              <a:rPr sz="1650" spc="-5" dirty="0">
                <a:latin typeface="Calibri"/>
                <a:cs typeface="Calibri"/>
              </a:rPr>
              <a:t>high </a:t>
            </a:r>
            <a:r>
              <a:rPr sz="1650" dirty="0">
                <a:latin typeface="Calibri"/>
                <a:cs typeface="Calibri"/>
              </a:rPr>
              <a:t>mA </a:t>
            </a:r>
            <a:r>
              <a:rPr sz="1650" spc="-5" dirty="0">
                <a:latin typeface="Calibri"/>
                <a:cs typeface="Calibri"/>
              </a:rPr>
              <a:t>and long </a:t>
            </a:r>
            <a:r>
              <a:rPr sz="1650" spc="-10" dirty="0">
                <a:latin typeface="Calibri"/>
                <a:cs typeface="Calibri"/>
              </a:rPr>
              <a:t>exposure </a:t>
            </a:r>
            <a:r>
              <a:rPr sz="1650" dirty="0">
                <a:latin typeface="Calibri"/>
                <a:cs typeface="Calibri"/>
              </a:rPr>
              <a:t>times </a:t>
            </a:r>
            <a:r>
              <a:rPr sz="1650" spc="-15" dirty="0">
                <a:latin typeface="Calibri"/>
                <a:cs typeface="Calibri"/>
              </a:rPr>
              <a:t>for </a:t>
            </a:r>
            <a:r>
              <a:rPr sz="1650" spc="-5" dirty="0">
                <a:latin typeface="Calibri"/>
                <a:cs typeface="Calibri"/>
              </a:rPr>
              <a:t>increasing </a:t>
            </a:r>
            <a:r>
              <a:rPr sz="1650" spc="-10" dirty="0">
                <a:latin typeface="Calibri"/>
                <a:cs typeface="Calibri"/>
              </a:rPr>
              <a:t>anatomical</a:t>
            </a:r>
            <a:r>
              <a:rPr sz="1650" spc="13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coverage</a:t>
            </a:r>
            <a:endParaRPr sz="1650">
              <a:latin typeface="Calibri"/>
              <a:cs typeface="Calibri"/>
            </a:endParaRPr>
          </a:p>
          <a:p>
            <a:pPr marL="578485" marR="5080" lvl="1" indent="-188595">
              <a:lnSpc>
                <a:spcPts val="1900"/>
              </a:lnSpc>
              <a:spcBef>
                <a:spcPts val="40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Cathode consists </a:t>
            </a:r>
            <a:r>
              <a:rPr sz="1950" spc="10" dirty="0">
                <a:latin typeface="Calibri"/>
                <a:cs typeface="Calibri"/>
              </a:rPr>
              <a:t>of an </a:t>
            </a:r>
            <a:r>
              <a:rPr sz="1950" spc="5" dirty="0">
                <a:latin typeface="Calibri"/>
                <a:cs typeface="Calibri"/>
              </a:rPr>
              <a:t>electron </a:t>
            </a:r>
            <a:r>
              <a:rPr sz="1950" spc="10" dirty="0">
                <a:latin typeface="Calibri"/>
                <a:cs typeface="Calibri"/>
              </a:rPr>
              <a:t>beam </a:t>
            </a:r>
            <a:r>
              <a:rPr sz="1950" spc="5" dirty="0">
                <a:latin typeface="Calibri"/>
                <a:cs typeface="Calibri"/>
              </a:rPr>
              <a:t>that is deflected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-5" dirty="0">
                <a:latin typeface="Calibri"/>
                <a:cs typeface="Calibri"/>
              </a:rPr>
              <a:t>strike </a:t>
            </a:r>
            <a:r>
              <a:rPr sz="1950" spc="10" dirty="0">
                <a:latin typeface="Calibri"/>
                <a:cs typeface="Calibri"/>
              </a:rPr>
              <a:t>the anode  </a:t>
            </a:r>
            <a:r>
              <a:rPr sz="1950" dirty="0">
                <a:latin typeface="Calibri"/>
                <a:cs typeface="Calibri"/>
              </a:rPr>
              <a:t>at </a:t>
            </a:r>
            <a:r>
              <a:rPr sz="1950" spc="5" dirty="0">
                <a:latin typeface="Calibri"/>
                <a:cs typeface="Calibri"/>
              </a:rPr>
              <a:t>two </a:t>
            </a:r>
            <a:r>
              <a:rPr sz="1950" spc="-5" dirty="0">
                <a:latin typeface="Calibri"/>
                <a:cs typeface="Calibri"/>
              </a:rPr>
              <a:t>focal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spots.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2406" y="5521452"/>
            <a:ext cx="1347216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7678"/>
            <a:ext cx="674814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19679"/>
            <a:ext cx="6974205" cy="3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57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40" dirty="0">
                <a:latin typeface="Calibri"/>
                <a:cs typeface="Calibri"/>
              </a:rPr>
              <a:t>Tube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330"/>
              </a:lnSpc>
              <a:buFont typeface="Arial"/>
              <a:buChar char="•"/>
              <a:tabLst>
                <a:tab pos="579120" algn="l"/>
              </a:tabLst>
            </a:pPr>
            <a:r>
              <a:rPr sz="1950" spc="-5" dirty="0">
                <a:latin typeface="Calibri"/>
                <a:cs typeface="Calibri"/>
              </a:rPr>
              <a:t>X‐ray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production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-5" dirty="0">
                <a:latin typeface="Calibri"/>
                <a:cs typeface="Calibri"/>
              </a:rPr>
              <a:t>Bremsstrahlung </a:t>
            </a:r>
            <a:r>
              <a:rPr sz="1800" spc="5" dirty="0">
                <a:latin typeface="Calibri"/>
                <a:cs typeface="Calibri"/>
              </a:rPr>
              <a:t>– </a:t>
            </a:r>
            <a:r>
              <a:rPr sz="1800" dirty="0">
                <a:latin typeface="Calibri"/>
                <a:cs typeface="Calibri"/>
              </a:rPr>
              <a:t>“brems” </a:t>
            </a:r>
            <a:r>
              <a:rPr sz="1800" spc="5" dirty="0">
                <a:latin typeface="Calibri"/>
                <a:cs typeface="Calibri"/>
              </a:rPr>
              <a:t>‐ </a:t>
            </a:r>
            <a:r>
              <a:rPr sz="1800" dirty="0">
                <a:latin typeface="Calibri"/>
                <a:cs typeface="Calibri"/>
              </a:rPr>
              <a:t>breaking </a:t>
            </a:r>
            <a:r>
              <a:rPr sz="1800" spc="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slowing </a:t>
            </a:r>
            <a:r>
              <a:rPr sz="1800" spc="5" dirty="0">
                <a:latin typeface="Calibri"/>
                <a:cs typeface="Calibri"/>
              </a:rPr>
              <a:t>(German </a:t>
            </a:r>
            <a:r>
              <a:rPr sz="1800" dirty="0">
                <a:latin typeface="Calibri"/>
                <a:cs typeface="Calibri"/>
              </a:rPr>
              <a:t>origin)</a:t>
            </a:r>
            <a:endParaRPr sz="1800">
              <a:latin typeface="Calibri"/>
              <a:cs typeface="Calibri"/>
            </a:endParaRPr>
          </a:p>
          <a:p>
            <a:pPr marL="1332865" lvl="3" indent="-189230">
              <a:lnSpc>
                <a:spcPts val="2155"/>
              </a:lnSpc>
              <a:buFont typeface="Arial"/>
              <a:buChar char="•"/>
              <a:tabLst>
                <a:tab pos="1333500" algn="l"/>
              </a:tabLst>
            </a:pPr>
            <a:r>
              <a:rPr sz="1800" dirty="0">
                <a:latin typeface="Calibri"/>
                <a:cs typeface="Calibri"/>
              </a:rPr>
              <a:t>Incident electron </a:t>
            </a:r>
            <a:r>
              <a:rPr sz="1800" spc="5" dirty="0">
                <a:latin typeface="Calibri"/>
                <a:cs typeface="Calibri"/>
              </a:rPr>
              <a:t>and the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nucleus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-5" dirty="0">
                <a:latin typeface="Calibri"/>
                <a:cs typeface="Calibri"/>
              </a:rPr>
              <a:t>Characteristic</a:t>
            </a:r>
            <a:endParaRPr sz="1800">
              <a:latin typeface="Calibri"/>
              <a:cs typeface="Calibri"/>
            </a:endParaRPr>
          </a:p>
          <a:p>
            <a:pPr marL="1332865" lvl="3" indent="-189230">
              <a:lnSpc>
                <a:spcPts val="2140"/>
              </a:lnSpc>
              <a:buFont typeface="Arial"/>
              <a:buChar char="•"/>
              <a:tabLst>
                <a:tab pos="1333500" algn="l"/>
              </a:tabLst>
            </a:pPr>
            <a:r>
              <a:rPr sz="1800" dirty="0">
                <a:latin typeface="Calibri"/>
                <a:cs typeface="Calibri"/>
              </a:rPr>
              <a:t>Incident electron </a:t>
            </a:r>
            <a:r>
              <a:rPr sz="1800" spc="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inner </a:t>
            </a:r>
            <a:r>
              <a:rPr sz="1800" spc="5" dirty="0">
                <a:latin typeface="Calibri"/>
                <a:cs typeface="Calibri"/>
              </a:rPr>
              <a:t>shell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</a:t>
            </a:r>
            <a:endParaRPr sz="1800">
              <a:latin typeface="Calibri"/>
              <a:cs typeface="Calibri"/>
            </a:endParaRPr>
          </a:p>
          <a:p>
            <a:pPr marL="578485" lvl="1" indent="-188595">
              <a:lnSpc>
                <a:spcPts val="2320"/>
              </a:lnSpc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Reactions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1. </a:t>
            </a:r>
            <a:r>
              <a:rPr sz="1800" dirty="0">
                <a:latin typeface="Calibri"/>
                <a:cs typeface="Calibri"/>
              </a:rPr>
              <a:t>Photoelectric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Absorption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2. </a:t>
            </a:r>
            <a:r>
              <a:rPr sz="1800" dirty="0">
                <a:latin typeface="Calibri"/>
                <a:cs typeface="Calibri"/>
              </a:rPr>
              <a:t>Coherent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Scatter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3. Compton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Scatter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4. </a:t>
            </a:r>
            <a:r>
              <a:rPr sz="1800" spc="-5" dirty="0">
                <a:latin typeface="Calibri"/>
                <a:cs typeface="Calibri"/>
              </a:rPr>
              <a:t>Pair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Production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ts val="2155"/>
              </a:lnSpc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5.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Photodisintegration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7678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8502650" cy="323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8485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sz="2300" spc="-35" dirty="0">
                <a:latin typeface="Calibri"/>
                <a:cs typeface="Calibri"/>
              </a:rPr>
              <a:t>Tube</a:t>
            </a:r>
            <a:endParaRPr sz="2300">
              <a:latin typeface="Calibri"/>
              <a:cs typeface="Calibri"/>
            </a:endParaRPr>
          </a:p>
          <a:p>
            <a:pPr marL="95567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956310" algn="l"/>
              </a:tabLst>
            </a:pPr>
            <a:r>
              <a:rPr sz="2150" spc="-15" dirty="0">
                <a:latin typeface="Calibri"/>
                <a:cs typeface="Calibri"/>
              </a:rPr>
              <a:t>Warm‐up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procedures</a:t>
            </a:r>
            <a:endParaRPr sz="2150">
              <a:latin typeface="Calibri"/>
              <a:cs typeface="Calibri"/>
            </a:endParaRPr>
          </a:p>
          <a:p>
            <a:pPr marL="955675" marR="8255" lvl="1" indent="-188595">
              <a:lnSpc>
                <a:spcPct val="91400"/>
              </a:lnSpc>
              <a:spcBef>
                <a:spcPts val="4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Diagnostic imaging </a:t>
            </a:r>
            <a:r>
              <a:rPr sz="1950" spc="-5" dirty="0">
                <a:latin typeface="Calibri"/>
                <a:cs typeface="Calibri"/>
              </a:rPr>
              <a:t>systems </a:t>
            </a:r>
            <a:r>
              <a:rPr sz="1950" spc="10" dirty="0">
                <a:latin typeface="Calibri"/>
                <a:cs typeface="Calibri"/>
              </a:rPr>
              <a:t>need a warm‐up </a:t>
            </a:r>
            <a:r>
              <a:rPr sz="1950" spc="5" dirty="0">
                <a:latin typeface="Calibri"/>
                <a:cs typeface="Calibri"/>
              </a:rPr>
              <a:t>period </a:t>
            </a:r>
            <a:r>
              <a:rPr sz="1950" spc="-5" dirty="0">
                <a:latin typeface="Calibri"/>
                <a:cs typeface="Calibri"/>
              </a:rPr>
              <a:t>before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-5" dirty="0">
                <a:latin typeface="Calibri"/>
                <a:cs typeface="Calibri"/>
              </a:rPr>
              <a:t>system  </a:t>
            </a:r>
            <a:r>
              <a:rPr sz="1950" spc="5" dirty="0">
                <a:latin typeface="Calibri"/>
                <a:cs typeface="Calibri"/>
              </a:rPr>
              <a:t>performs </a:t>
            </a:r>
            <a:r>
              <a:rPr sz="1950" spc="-10" dirty="0">
                <a:latin typeface="Calibri"/>
                <a:cs typeface="Calibri"/>
              </a:rPr>
              <a:t>optimally. </a:t>
            </a:r>
            <a:r>
              <a:rPr sz="1950" spc="10" dirty="0">
                <a:latin typeface="Calibri"/>
                <a:cs typeface="Calibri"/>
              </a:rPr>
              <a:t>This </a:t>
            </a:r>
            <a:r>
              <a:rPr sz="1950" dirty="0">
                <a:latin typeface="Calibri"/>
                <a:cs typeface="Calibri"/>
              </a:rPr>
              <a:t>may </a:t>
            </a:r>
            <a:r>
              <a:rPr sz="1950" spc="5" dirty="0">
                <a:latin typeface="Calibri"/>
                <a:cs typeface="Calibri"/>
              </a:rPr>
              <a:t>include </a:t>
            </a:r>
            <a:r>
              <a:rPr sz="1950" spc="10" dirty="0">
                <a:latin typeface="Calibri"/>
                <a:cs typeface="Calibri"/>
              </a:rPr>
              <a:t>the boot‐up of the </a:t>
            </a:r>
            <a:r>
              <a:rPr sz="1950" spc="-5" dirty="0">
                <a:latin typeface="Calibri"/>
                <a:cs typeface="Calibri"/>
              </a:rPr>
              <a:t>system </a:t>
            </a:r>
            <a:r>
              <a:rPr sz="1950" spc="10" dirty="0">
                <a:latin typeface="Calibri"/>
                <a:cs typeface="Calibri"/>
              </a:rPr>
              <a:t>and  </a:t>
            </a:r>
            <a:r>
              <a:rPr sz="1950" dirty="0">
                <a:latin typeface="Calibri"/>
                <a:cs typeface="Calibri"/>
              </a:rPr>
              <a:t>operating </a:t>
            </a:r>
            <a:r>
              <a:rPr sz="1950" spc="-5" dirty="0">
                <a:latin typeface="Calibri"/>
                <a:cs typeface="Calibri"/>
              </a:rPr>
              <a:t>system, </a:t>
            </a:r>
            <a:r>
              <a:rPr sz="1950" spc="10" dirty="0">
                <a:latin typeface="Calibri"/>
                <a:cs typeface="Calibri"/>
              </a:rPr>
              <a:t>warm‐up of the </a:t>
            </a:r>
            <a:r>
              <a:rPr sz="1950" spc="-5" dirty="0">
                <a:latin typeface="Calibri"/>
                <a:cs typeface="Calibri"/>
              </a:rPr>
              <a:t>x‐ray </a:t>
            </a:r>
            <a:r>
              <a:rPr sz="1950" spc="5" dirty="0">
                <a:latin typeface="Calibri"/>
                <a:cs typeface="Calibri"/>
              </a:rPr>
              <a:t>tube, </a:t>
            </a:r>
            <a:r>
              <a:rPr sz="1950" dirty="0">
                <a:latin typeface="Calibri"/>
                <a:cs typeface="Calibri"/>
              </a:rPr>
              <a:t>calibration </a:t>
            </a:r>
            <a:r>
              <a:rPr sz="1950" spc="10" dirty="0">
                <a:latin typeface="Calibri"/>
                <a:cs typeface="Calibri"/>
              </a:rPr>
              <a:t>of </a:t>
            </a:r>
            <a:r>
              <a:rPr sz="1950" dirty="0">
                <a:latin typeface="Calibri"/>
                <a:cs typeface="Calibri"/>
              </a:rPr>
              <a:t>detectors, </a:t>
            </a:r>
            <a:r>
              <a:rPr sz="1950" spc="10" dirty="0">
                <a:latin typeface="Calibri"/>
                <a:cs typeface="Calibri"/>
              </a:rPr>
              <a:t>and  </a:t>
            </a:r>
            <a:r>
              <a:rPr sz="1950" dirty="0">
                <a:latin typeface="Calibri"/>
                <a:cs typeface="Calibri"/>
              </a:rPr>
              <a:t>stabilization </a:t>
            </a:r>
            <a:r>
              <a:rPr sz="1950" spc="10" dirty="0">
                <a:latin typeface="Calibri"/>
                <a:cs typeface="Calibri"/>
              </a:rPr>
              <a:t>of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displays.</a:t>
            </a:r>
            <a:endParaRPr sz="1950">
              <a:latin typeface="Calibri"/>
              <a:cs typeface="Calibri"/>
            </a:endParaRPr>
          </a:p>
          <a:p>
            <a:pPr marL="201295" marR="5080" indent="-188595">
              <a:lnSpc>
                <a:spcPct val="90400"/>
              </a:lnSpc>
              <a:spcBef>
                <a:spcPts val="805"/>
              </a:spcBef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In </a:t>
            </a:r>
            <a:r>
              <a:rPr sz="2300" spc="-75" dirty="0">
                <a:latin typeface="Calibri"/>
                <a:cs typeface="Calibri"/>
              </a:rPr>
              <a:t>CT, </a:t>
            </a:r>
            <a:r>
              <a:rPr sz="2300" dirty="0">
                <a:latin typeface="Calibri"/>
                <a:cs typeface="Calibri"/>
              </a:rPr>
              <a:t>an air </a:t>
            </a:r>
            <a:r>
              <a:rPr sz="2300" spc="-10" dirty="0">
                <a:latin typeface="Calibri"/>
                <a:cs typeface="Calibri"/>
              </a:rPr>
              <a:t>calibration </a:t>
            </a:r>
            <a:r>
              <a:rPr sz="2300" dirty="0">
                <a:latin typeface="Calibri"/>
                <a:cs typeface="Calibri"/>
              </a:rPr>
              <a:t>is </a:t>
            </a:r>
            <a:r>
              <a:rPr sz="2300" spc="-5" dirty="0">
                <a:latin typeface="Calibri"/>
                <a:cs typeface="Calibri"/>
              </a:rPr>
              <a:t>usually </a:t>
            </a:r>
            <a:r>
              <a:rPr sz="2300" dirty="0">
                <a:latin typeface="Calibri"/>
                <a:cs typeface="Calibri"/>
              </a:rPr>
              <a:t>carried out </a:t>
            </a:r>
            <a:r>
              <a:rPr sz="2300" spc="-15" dirty="0">
                <a:latin typeface="Calibri"/>
                <a:cs typeface="Calibri"/>
              </a:rPr>
              <a:t>at </a:t>
            </a:r>
            <a:r>
              <a:rPr sz="2300" spc="-5" dirty="0">
                <a:latin typeface="Calibri"/>
                <a:cs typeface="Calibri"/>
              </a:rPr>
              <a:t>least </a:t>
            </a:r>
            <a:r>
              <a:rPr sz="2300" dirty="0">
                <a:latin typeface="Calibri"/>
                <a:cs typeface="Calibri"/>
              </a:rPr>
              <a:t>on a </a:t>
            </a:r>
            <a:r>
              <a:rPr sz="2300" spc="-5" dirty="0">
                <a:latin typeface="Calibri"/>
                <a:cs typeface="Calibri"/>
              </a:rPr>
              <a:t>daily basis.  Certain </a:t>
            </a:r>
            <a:r>
              <a:rPr sz="2300" spc="-10" dirty="0">
                <a:latin typeface="Calibri"/>
                <a:cs typeface="Calibri"/>
              </a:rPr>
              <a:t>manufacturers </a:t>
            </a:r>
            <a:r>
              <a:rPr sz="2300" dirty="0">
                <a:latin typeface="Calibri"/>
                <a:cs typeface="Calibri"/>
              </a:rPr>
              <a:t>also build an </a:t>
            </a:r>
            <a:r>
              <a:rPr sz="2300" spc="-20" dirty="0">
                <a:latin typeface="Calibri"/>
                <a:cs typeface="Calibri"/>
              </a:rPr>
              <a:t>x‐ray </a:t>
            </a:r>
            <a:r>
              <a:rPr sz="2300" dirty="0">
                <a:latin typeface="Calibri"/>
                <a:cs typeface="Calibri"/>
              </a:rPr>
              <a:t>tube </a:t>
            </a:r>
            <a:r>
              <a:rPr sz="2300" spc="-5" dirty="0">
                <a:latin typeface="Calibri"/>
                <a:cs typeface="Calibri"/>
              </a:rPr>
              <a:t>warm‐up </a:t>
            </a:r>
            <a:r>
              <a:rPr sz="2300" spc="-10" dirty="0">
                <a:latin typeface="Calibri"/>
                <a:cs typeface="Calibri"/>
              </a:rPr>
              <a:t>procedure  </a:t>
            </a:r>
            <a:r>
              <a:rPr sz="2300" spc="-15" dirty="0">
                <a:latin typeface="Calibri"/>
                <a:cs typeface="Calibri"/>
              </a:rPr>
              <a:t>into </a:t>
            </a:r>
            <a:r>
              <a:rPr sz="2300" dirty="0">
                <a:latin typeface="Calibri"/>
                <a:cs typeface="Calibri"/>
              </a:rPr>
              <a:t>the boot‐up of the </a:t>
            </a:r>
            <a:r>
              <a:rPr sz="2300" spc="-15" dirty="0">
                <a:latin typeface="Calibri"/>
                <a:cs typeface="Calibri"/>
              </a:rPr>
              <a:t>system, </a:t>
            </a:r>
            <a:r>
              <a:rPr sz="2300" dirty="0">
                <a:latin typeface="Calibri"/>
                <a:cs typeface="Calibri"/>
              </a:rPr>
              <a:t>which has </a:t>
            </a:r>
            <a:r>
              <a:rPr sz="2300" spc="-10" dirty="0">
                <a:latin typeface="Calibri"/>
                <a:cs typeface="Calibri"/>
              </a:rPr>
              <a:t>to </a:t>
            </a:r>
            <a:r>
              <a:rPr sz="2300" dirty="0">
                <a:latin typeface="Calibri"/>
                <a:cs typeface="Calibri"/>
              </a:rPr>
              <a:t>be </a:t>
            </a:r>
            <a:r>
              <a:rPr sz="2300" spc="-5" dirty="0">
                <a:latin typeface="Calibri"/>
                <a:cs typeface="Calibri"/>
              </a:rPr>
              <a:t>completed </a:t>
            </a:r>
            <a:r>
              <a:rPr sz="2300" spc="-15" dirty="0">
                <a:latin typeface="Calibri"/>
                <a:cs typeface="Calibri"/>
              </a:rPr>
              <a:t>before </a:t>
            </a:r>
            <a:r>
              <a:rPr sz="2300" spc="-5" dirty="0">
                <a:latin typeface="Calibri"/>
                <a:cs typeface="Calibri"/>
              </a:rPr>
              <a:t>the  </a:t>
            </a:r>
            <a:r>
              <a:rPr sz="2300" spc="-15" dirty="0">
                <a:latin typeface="Calibri"/>
                <a:cs typeface="Calibri"/>
              </a:rPr>
              <a:t>system </a:t>
            </a:r>
            <a:r>
              <a:rPr sz="2300" spc="-5" dirty="0">
                <a:latin typeface="Calibri"/>
                <a:cs typeface="Calibri"/>
              </a:rPr>
              <a:t>will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function.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7934959" cy="221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10" dirty="0">
                <a:latin typeface="Calibri"/>
                <a:cs typeface="Calibri"/>
              </a:rPr>
              <a:t>CT </a:t>
            </a:r>
            <a:r>
              <a:rPr sz="2300" spc="-20" dirty="0">
                <a:latin typeface="Calibri"/>
                <a:cs typeface="Calibri"/>
              </a:rPr>
              <a:t>x‐ray </a:t>
            </a:r>
            <a:r>
              <a:rPr sz="2300" dirty="0">
                <a:latin typeface="Calibri"/>
                <a:cs typeface="Calibri"/>
              </a:rPr>
              <a:t>tube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filtration</a:t>
            </a:r>
            <a:endParaRPr sz="2300">
              <a:latin typeface="Calibri"/>
              <a:cs typeface="Calibri"/>
            </a:endParaRPr>
          </a:p>
          <a:p>
            <a:pPr marL="578485" marR="5080" lvl="1" indent="-188595">
              <a:lnSpc>
                <a:spcPts val="214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Removes </a:t>
            </a:r>
            <a:r>
              <a:rPr sz="1950" spc="5" dirty="0">
                <a:latin typeface="Calibri"/>
                <a:cs typeface="Calibri"/>
              </a:rPr>
              <a:t>long </a:t>
            </a:r>
            <a:r>
              <a:rPr sz="1950" dirty="0">
                <a:latin typeface="Calibri"/>
                <a:cs typeface="Calibri"/>
              </a:rPr>
              <a:t>wavelength x‐rays(low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spc="5" dirty="0">
                <a:latin typeface="Calibri"/>
                <a:cs typeface="Calibri"/>
              </a:rPr>
              <a:t>slow) that </a:t>
            </a:r>
            <a:r>
              <a:rPr sz="1950" spc="10" dirty="0">
                <a:latin typeface="Calibri"/>
                <a:cs typeface="Calibri"/>
              </a:rPr>
              <a:t>do not </a:t>
            </a:r>
            <a:r>
              <a:rPr sz="1950" dirty="0">
                <a:latin typeface="Calibri"/>
                <a:cs typeface="Calibri"/>
              </a:rPr>
              <a:t>play </a:t>
            </a:r>
            <a:r>
              <a:rPr sz="1950" spc="10" dirty="0">
                <a:latin typeface="Calibri"/>
                <a:cs typeface="Calibri"/>
              </a:rPr>
              <a:t>a </a:t>
            </a:r>
            <a:r>
              <a:rPr sz="1950" dirty="0">
                <a:latin typeface="Calibri"/>
                <a:cs typeface="Calibri"/>
              </a:rPr>
              <a:t>role </a:t>
            </a:r>
            <a:r>
              <a:rPr sz="1950" spc="10" dirty="0">
                <a:latin typeface="Calibri"/>
                <a:cs typeface="Calibri"/>
              </a:rPr>
              <a:t>in  </a:t>
            </a:r>
            <a:r>
              <a:rPr sz="1950" spc="20" dirty="0">
                <a:latin typeface="Calibri"/>
                <a:cs typeface="Calibri"/>
              </a:rPr>
              <a:t>CT </a:t>
            </a:r>
            <a:r>
              <a:rPr sz="1950" spc="5" dirty="0">
                <a:latin typeface="Calibri"/>
                <a:cs typeface="Calibri"/>
              </a:rPr>
              <a:t>image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formation.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Produces </a:t>
            </a:r>
            <a:r>
              <a:rPr sz="1950" spc="10" dirty="0">
                <a:latin typeface="Calibri"/>
                <a:cs typeface="Calibri"/>
              </a:rPr>
              <a:t>a </a:t>
            </a:r>
            <a:r>
              <a:rPr sz="1950" spc="15" dirty="0">
                <a:latin typeface="Calibri"/>
                <a:cs typeface="Calibri"/>
              </a:rPr>
              <a:t>“harder”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beam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Reduces </a:t>
            </a:r>
            <a:r>
              <a:rPr sz="1950" dirty="0">
                <a:latin typeface="Calibri"/>
                <a:cs typeface="Calibri"/>
              </a:rPr>
              <a:t>patient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dose</a:t>
            </a:r>
            <a:endParaRPr sz="1950">
              <a:latin typeface="Calibri"/>
              <a:cs typeface="Calibri"/>
            </a:endParaRPr>
          </a:p>
          <a:p>
            <a:pPr marL="578485" marR="356235" lvl="1" indent="-189230">
              <a:lnSpc>
                <a:spcPts val="2140"/>
              </a:lnSpc>
              <a:spcBef>
                <a:spcPts val="44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Shapes the </a:t>
            </a:r>
            <a:r>
              <a:rPr sz="1950" dirty="0">
                <a:latin typeface="Calibri"/>
                <a:cs typeface="Calibri"/>
              </a:rPr>
              <a:t>energy </a:t>
            </a:r>
            <a:r>
              <a:rPr sz="1950" spc="5" dirty="0">
                <a:latin typeface="Calibri"/>
                <a:cs typeface="Calibri"/>
              </a:rPr>
              <a:t>distribution across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radiation </a:t>
            </a:r>
            <a:r>
              <a:rPr sz="1950" spc="10" dirty="0">
                <a:latin typeface="Calibri"/>
                <a:cs typeface="Calibri"/>
              </a:rPr>
              <a:t>beam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produce  </a:t>
            </a:r>
            <a:r>
              <a:rPr sz="1950" dirty="0">
                <a:latin typeface="Calibri"/>
                <a:cs typeface="Calibri"/>
              </a:rPr>
              <a:t>uniform </a:t>
            </a:r>
            <a:r>
              <a:rPr sz="1950" spc="10" dirty="0">
                <a:latin typeface="Calibri"/>
                <a:cs typeface="Calibri"/>
              </a:rPr>
              <a:t>beam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hardening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3109595" cy="2277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Collimation/beam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width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578485" lvl="1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Prepatient</a:t>
            </a:r>
            <a:endParaRPr sz="19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578485" lvl="1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Postpatient</a:t>
            </a:r>
            <a:endParaRPr sz="19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578485" lvl="1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Predetector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7210425" cy="294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Formation </a:t>
            </a:r>
            <a:r>
              <a:rPr sz="2300" dirty="0">
                <a:latin typeface="Calibri"/>
                <a:cs typeface="Calibri"/>
              </a:rPr>
              <a:t>of </a:t>
            </a:r>
            <a:r>
              <a:rPr sz="2300" spc="10" dirty="0">
                <a:latin typeface="Calibri"/>
                <a:cs typeface="Calibri"/>
              </a:rPr>
              <a:t>CT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Images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578485" lvl="1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formation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images by </a:t>
            </a:r>
            <a:r>
              <a:rPr sz="2150" spc="-5" dirty="0">
                <a:latin typeface="Calibri"/>
                <a:cs typeface="Calibri"/>
              </a:rPr>
              <a:t>a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scanner </a:t>
            </a:r>
            <a:r>
              <a:rPr sz="2150" spc="-15" dirty="0">
                <a:latin typeface="Calibri"/>
                <a:cs typeface="Calibri"/>
              </a:rPr>
              <a:t>involves </a:t>
            </a:r>
            <a:r>
              <a:rPr sz="2150" spc="-5" dirty="0">
                <a:latin typeface="Calibri"/>
                <a:cs typeface="Calibri"/>
              </a:rPr>
              <a:t>3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steps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dirty="0">
                <a:latin typeface="Calibri"/>
                <a:cs typeface="Calibri"/>
              </a:rPr>
              <a:t>Data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acquisition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Image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reconstruction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Image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display</a:t>
            </a:r>
            <a:endParaRPr sz="195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5" dirty="0">
                <a:latin typeface="Calibri"/>
                <a:cs typeface="Calibri"/>
              </a:rPr>
              <a:t>Manipulation</a:t>
            </a:r>
            <a:endParaRPr sz="195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1333500" algn="l"/>
              </a:tabLst>
            </a:pPr>
            <a:r>
              <a:rPr sz="1950" dirty="0">
                <a:latin typeface="Calibri"/>
                <a:cs typeface="Calibri"/>
              </a:rPr>
              <a:t>Storage</a:t>
            </a:r>
            <a:endParaRPr sz="195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5" dirty="0">
                <a:latin typeface="Calibri"/>
                <a:cs typeface="Calibri"/>
              </a:rPr>
              <a:t>Networking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19679"/>
            <a:ext cx="8133080" cy="353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5" dirty="0">
                <a:latin typeface="Calibri"/>
                <a:cs typeface="Calibri"/>
              </a:rPr>
              <a:t>Data </a:t>
            </a:r>
            <a:r>
              <a:rPr sz="2150" spc="-5" dirty="0">
                <a:latin typeface="Calibri"/>
                <a:cs typeface="Calibri"/>
              </a:rPr>
              <a:t>Acquisition </a:t>
            </a:r>
            <a:r>
              <a:rPr sz="2150" spc="-20" dirty="0">
                <a:latin typeface="Calibri"/>
                <a:cs typeface="Calibri"/>
              </a:rPr>
              <a:t>System </a:t>
            </a:r>
            <a:r>
              <a:rPr sz="2150" spc="-5" dirty="0">
                <a:latin typeface="Calibri"/>
                <a:cs typeface="Calibri"/>
              </a:rPr>
              <a:t>–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DAS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155"/>
              </a:lnSpc>
              <a:spcBef>
                <a:spcPts val="5"/>
              </a:spcBef>
              <a:buFont typeface="Arial"/>
              <a:buChar char="•"/>
              <a:tabLst>
                <a:tab pos="579120" algn="l"/>
              </a:tabLst>
            </a:pPr>
            <a:r>
              <a:rPr sz="1800" spc="-15" dirty="0">
                <a:latin typeface="Calibri"/>
                <a:cs typeface="Calibri"/>
              </a:rPr>
              <a:t>Refers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collection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x‐ray </a:t>
            </a:r>
            <a:r>
              <a:rPr sz="1800" dirty="0">
                <a:latin typeface="Calibri"/>
                <a:cs typeface="Calibri"/>
              </a:rPr>
              <a:t>transmission </a:t>
            </a:r>
            <a:r>
              <a:rPr sz="1800" spc="5" dirty="0">
                <a:latin typeface="Calibri"/>
                <a:cs typeface="Calibri"/>
              </a:rPr>
              <a:t>measurements </a:t>
            </a:r>
            <a:r>
              <a:rPr sz="1800" spc="-5" dirty="0">
                <a:latin typeface="Calibri"/>
                <a:cs typeface="Calibri"/>
              </a:rPr>
              <a:t>from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endParaRPr sz="1800">
              <a:latin typeface="Calibri"/>
              <a:cs typeface="Calibri"/>
            </a:endParaRPr>
          </a:p>
          <a:p>
            <a:pPr marL="955675" marR="87630" lvl="2" indent="-189230">
              <a:lnSpc>
                <a:spcPts val="1739"/>
              </a:lnSpc>
              <a:spcBef>
                <a:spcPts val="400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Special electronic </a:t>
            </a:r>
            <a:r>
              <a:rPr sz="1800" spc="-5" dirty="0">
                <a:latin typeface="Calibri"/>
                <a:cs typeface="Calibri"/>
              </a:rPr>
              <a:t>detectors </a:t>
            </a:r>
            <a:r>
              <a:rPr sz="1800" spc="5" dirty="0">
                <a:latin typeface="Calibri"/>
                <a:cs typeface="Calibri"/>
              </a:rPr>
              <a:t>measure the </a:t>
            </a:r>
            <a:r>
              <a:rPr sz="1800" spc="-5" dirty="0">
                <a:latin typeface="Calibri"/>
                <a:cs typeface="Calibri"/>
              </a:rPr>
              <a:t>attenuation </a:t>
            </a:r>
            <a:r>
              <a:rPr sz="1800" spc="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x‐ray </a:t>
            </a:r>
            <a:r>
              <a:rPr sz="1800" spc="5" dirty="0">
                <a:latin typeface="Calibri"/>
                <a:cs typeface="Calibri"/>
              </a:rPr>
              <a:t>beam as it  passes </a:t>
            </a:r>
            <a:r>
              <a:rPr sz="1800" dirty="0">
                <a:latin typeface="Calibri"/>
                <a:cs typeface="Calibri"/>
              </a:rPr>
              <a:t>through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patient.</a:t>
            </a:r>
            <a:endParaRPr sz="1800">
              <a:latin typeface="Calibri"/>
              <a:cs typeface="Calibri"/>
            </a:endParaRPr>
          </a:p>
          <a:p>
            <a:pPr marL="578485" lvl="1" indent="-188595">
              <a:lnSpc>
                <a:spcPts val="2315"/>
              </a:lnSpc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Geometry</a:t>
            </a:r>
            <a:endParaRPr sz="1950">
              <a:latin typeface="Calibri"/>
              <a:cs typeface="Calibri"/>
            </a:endParaRPr>
          </a:p>
          <a:p>
            <a:pPr marL="955675" marR="5080" lvl="2" indent="-188595">
              <a:lnSpc>
                <a:spcPts val="1739"/>
              </a:lnSpc>
              <a:spcBef>
                <a:spcPts val="415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construction arrangement </a:t>
            </a:r>
            <a:r>
              <a:rPr sz="1800" spc="5" dirty="0">
                <a:latin typeface="Calibri"/>
                <a:cs typeface="Calibri"/>
              </a:rPr>
              <a:t>of the </a:t>
            </a:r>
            <a:r>
              <a:rPr sz="1800" spc="10" dirty="0">
                <a:latin typeface="Calibri"/>
                <a:cs typeface="Calibri"/>
              </a:rPr>
              <a:t>CT </a:t>
            </a:r>
            <a:r>
              <a:rPr sz="1800" spc="-10" dirty="0">
                <a:latin typeface="Calibri"/>
                <a:cs typeface="Calibri"/>
              </a:rPr>
              <a:t>x‐ray </a:t>
            </a:r>
            <a:r>
              <a:rPr sz="1800" spc="5" dirty="0">
                <a:latin typeface="Calibri"/>
                <a:cs typeface="Calibri"/>
              </a:rPr>
              <a:t>tube and the </a:t>
            </a:r>
            <a:r>
              <a:rPr sz="1800" spc="-5" dirty="0">
                <a:latin typeface="Calibri"/>
                <a:cs typeface="Calibri"/>
              </a:rPr>
              <a:t>detectors </a:t>
            </a:r>
            <a:r>
              <a:rPr sz="1800" spc="5" dirty="0">
                <a:latin typeface="Calibri"/>
                <a:cs typeface="Calibri"/>
              </a:rPr>
              <a:t>used in  the </a:t>
            </a:r>
            <a:r>
              <a:rPr sz="1800" dirty="0">
                <a:latin typeface="Calibri"/>
                <a:cs typeface="Calibri"/>
              </a:rPr>
              <a:t>collection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transmission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measurements.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955675" algn="l"/>
                <a:tab pos="956310" algn="l"/>
              </a:tabLst>
            </a:pPr>
            <a:r>
              <a:rPr sz="1200" spc="5" dirty="0">
                <a:latin typeface="Calibri"/>
                <a:cs typeface="Calibri"/>
              </a:rPr>
              <a:t>Historically:</a:t>
            </a:r>
            <a:endParaRPr sz="12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332865" algn="l"/>
                <a:tab pos="1333500" algn="l"/>
              </a:tabLst>
            </a:pPr>
            <a:r>
              <a:rPr sz="1200" spc="5" dirty="0">
                <a:latin typeface="Calibri"/>
                <a:cs typeface="Calibri"/>
              </a:rPr>
              <a:t>1</a:t>
            </a:r>
            <a:r>
              <a:rPr sz="1200" spc="7" baseline="24305" dirty="0">
                <a:latin typeface="Calibri"/>
                <a:cs typeface="Calibri"/>
              </a:rPr>
              <a:t>st </a:t>
            </a:r>
            <a:r>
              <a:rPr sz="1200" spc="10" dirty="0">
                <a:latin typeface="Calibri"/>
                <a:cs typeface="Calibri"/>
              </a:rPr>
              <a:t>generation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Pencil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beam</a:t>
            </a:r>
            <a:endParaRPr sz="12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332865" algn="l"/>
                <a:tab pos="1333500" algn="l"/>
              </a:tabLst>
            </a:pPr>
            <a:r>
              <a:rPr sz="1200" spc="10" dirty="0">
                <a:latin typeface="Calibri"/>
                <a:cs typeface="Calibri"/>
              </a:rPr>
              <a:t>2</a:t>
            </a:r>
            <a:r>
              <a:rPr sz="1200" spc="15" baseline="24305" dirty="0">
                <a:latin typeface="Calibri"/>
                <a:cs typeface="Calibri"/>
              </a:rPr>
              <a:t>nd </a:t>
            </a:r>
            <a:r>
              <a:rPr sz="1200" spc="10" dirty="0">
                <a:latin typeface="Calibri"/>
                <a:cs typeface="Calibri"/>
              </a:rPr>
              <a:t>generation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Fan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beam</a:t>
            </a:r>
            <a:endParaRPr sz="12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332865" algn="l"/>
                <a:tab pos="1333500" algn="l"/>
              </a:tabLst>
            </a:pPr>
            <a:r>
              <a:rPr sz="1200" spc="5" dirty="0">
                <a:latin typeface="Calibri"/>
                <a:cs typeface="Calibri"/>
              </a:rPr>
              <a:t>3</a:t>
            </a:r>
            <a:r>
              <a:rPr sz="1200" spc="7" baseline="24305" dirty="0">
                <a:latin typeface="Calibri"/>
                <a:cs typeface="Calibri"/>
              </a:rPr>
              <a:t>rd </a:t>
            </a:r>
            <a:r>
              <a:rPr sz="1200" spc="10" dirty="0">
                <a:latin typeface="Calibri"/>
                <a:cs typeface="Calibri"/>
              </a:rPr>
              <a:t>generation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Spiral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Fan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beam</a:t>
            </a:r>
            <a:endParaRPr sz="12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332865" algn="l"/>
                <a:tab pos="1333500" algn="l"/>
              </a:tabLst>
            </a:pPr>
            <a:r>
              <a:rPr sz="1200" spc="10" dirty="0">
                <a:latin typeface="Calibri"/>
                <a:cs typeface="Calibri"/>
              </a:rPr>
              <a:t>4</a:t>
            </a:r>
            <a:r>
              <a:rPr sz="1200" spc="15" baseline="24305" dirty="0">
                <a:latin typeface="Calibri"/>
                <a:cs typeface="Calibri"/>
              </a:rPr>
              <a:t>th </a:t>
            </a:r>
            <a:r>
              <a:rPr sz="1200" spc="10" dirty="0">
                <a:latin typeface="Calibri"/>
                <a:cs typeface="Calibri"/>
              </a:rPr>
              <a:t>generation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Fixed </a:t>
            </a:r>
            <a:r>
              <a:rPr sz="1200" spc="10" dirty="0">
                <a:latin typeface="Calibri"/>
                <a:cs typeface="Calibri"/>
              </a:rPr>
              <a:t>detector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Spiral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Fan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beam</a:t>
            </a:r>
            <a:endParaRPr sz="12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332865" algn="l"/>
                <a:tab pos="1333500" algn="l"/>
              </a:tabLst>
            </a:pPr>
            <a:r>
              <a:rPr sz="1200" spc="10" dirty="0">
                <a:latin typeface="Calibri"/>
                <a:cs typeface="Calibri"/>
              </a:rPr>
              <a:t>5</a:t>
            </a:r>
            <a:r>
              <a:rPr sz="1200" spc="15" baseline="24305" dirty="0">
                <a:latin typeface="Calibri"/>
                <a:cs typeface="Calibri"/>
              </a:rPr>
              <a:t>th </a:t>
            </a:r>
            <a:r>
              <a:rPr sz="1200" spc="10" dirty="0">
                <a:latin typeface="Calibri"/>
                <a:cs typeface="Calibri"/>
              </a:rPr>
              <a:t>generation </a:t>
            </a:r>
            <a:r>
              <a:rPr sz="1200" spc="15" dirty="0">
                <a:latin typeface="Calibri"/>
                <a:cs typeface="Calibri"/>
              </a:rPr>
              <a:t>–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EBCT</a:t>
            </a:r>
            <a:endParaRPr sz="12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332865" algn="l"/>
                <a:tab pos="1333500" algn="l"/>
              </a:tabLst>
            </a:pPr>
            <a:r>
              <a:rPr sz="1200" spc="10" dirty="0">
                <a:latin typeface="Calibri"/>
                <a:cs typeface="Calibri"/>
              </a:rPr>
              <a:t>6</a:t>
            </a:r>
            <a:r>
              <a:rPr sz="1200" spc="15" baseline="24305" dirty="0">
                <a:latin typeface="Calibri"/>
                <a:cs typeface="Calibri"/>
              </a:rPr>
              <a:t>th </a:t>
            </a:r>
            <a:r>
              <a:rPr sz="1200" spc="10" dirty="0">
                <a:latin typeface="Calibri"/>
                <a:cs typeface="Calibri"/>
              </a:rPr>
              <a:t>generation </a:t>
            </a:r>
            <a:r>
              <a:rPr sz="1200" spc="15" dirty="0">
                <a:latin typeface="Calibri"/>
                <a:cs typeface="Calibri"/>
              </a:rPr>
              <a:t>– Dual </a:t>
            </a:r>
            <a:r>
              <a:rPr sz="1200" spc="10" dirty="0">
                <a:latin typeface="Calibri"/>
                <a:cs typeface="Calibri"/>
              </a:rPr>
              <a:t>source ‐ </a:t>
            </a:r>
            <a:r>
              <a:rPr sz="1200" spc="5" dirty="0">
                <a:latin typeface="Calibri"/>
                <a:cs typeface="Calibri"/>
              </a:rPr>
              <a:t>Spiral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Fan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beam</a:t>
            </a:r>
            <a:endParaRPr sz="12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332865" algn="l"/>
                <a:tab pos="1333500" algn="l"/>
              </a:tabLst>
            </a:pPr>
            <a:r>
              <a:rPr sz="1200" spc="10" dirty="0">
                <a:latin typeface="Calibri"/>
                <a:cs typeface="Calibri"/>
              </a:rPr>
              <a:t>7</a:t>
            </a:r>
            <a:r>
              <a:rPr sz="1200" spc="15" baseline="24305" dirty="0">
                <a:latin typeface="Calibri"/>
                <a:cs typeface="Calibri"/>
              </a:rPr>
              <a:t>th </a:t>
            </a:r>
            <a:r>
              <a:rPr sz="1200" spc="10" dirty="0">
                <a:latin typeface="Calibri"/>
                <a:cs typeface="Calibri"/>
              </a:rPr>
              <a:t>generation </a:t>
            </a:r>
            <a:r>
              <a:rPr sz="1200" spc="15" dirty="0">
                <a:latin typeface="Calibri"/>
                <a:cs typeface="Calibri"/>
              </a:rPr>
              <a:t>– </a:t>
            </a:r>
            <a:r>
              <a:rPr sz="1200" spc="5" dirty="0">
                <a:latin typeface="Calibri"/>
                <a:cs typeface="Calibri"/>
              </a:rPr>
              <a:t>Flat </a:t>
            </a:r>
            <a:r>
              <a:rPr sz="1200" spc="15" dirty="0">
                <a:latin typeface="Calibri"/>
                <a:cs typeface="Calibri"/>
              </a:rPr>
              <a:t>panel </a:t>
            </a:r>
            <a:r>
              <a:rPr sz="1200" spc="20" dirty="0">
                <a:latin typeface="Calibri"/>
                <a:cs typeface="Calibri"/>
              </a:rPr>
              <a:t>DR </a:t>
            </a:r>
            <a:r>
              <a:rPr sz="1200" spc="15" dirty="0">
                <a:latin typeface="Calibri"/>
                <a:cs typeface="Calibri"/>
              </a:rPr>
              <a:t>or </a:t>
            </a:r>
            <a:r>
              <a:rPr sz="1200" spc="10" dirty="0">
                <a:latin typeface="Calibri"/>
                <a:cs typeface="Calibri"/>
              </a:rPr>
              <a:t>detector bank </a:t>
            </a:r>
            <a:r>
              <a:rPr sz="1200" spc="15" dirty="0">
                <a:latin typeface="Calibri"/>
                <a:cs typeface="Calibri"/>
              </a:rPr>
              <a:t>– Cone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beam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4168140" cy="169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Detectors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25" dirty="0">
                <a:latin typeface="Calibri"/>
                <a:cs typeface="Calibri"/>
              </a:rPr>
              <a:t>Types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detectors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Energy </a:t>
            </a:r>
            <a:r>
              <a:rPr sz="1950" spc="-5" dirty="0">
                <a:latin typeface="Calibri"/>
                <a:cs typeface="Calibri"/>
              </a:rPr>
              <a:t>Integration </a:t>
            </a:r>
            <a:r>
              <a:rPr sz="1950" dirty="0">
                <a:latin typeface="Calibri"/>
                <a:cs typeface="Calibri"/>
              </a:rPr>
              <a:t>detector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(EI)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Dual </a:t>
            </a:r>
            <a:r>
              <a:rPr sz="1950" spc="-5" dirty="0">
                <a:latin typeface="Calibri"/>
                <a:cs typeface="Calibri"/>
              </a:rPr>
              <a:t>Layer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detector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Direct </a:t>
            </a:r>
            <a:r>
              <a:rPr sz="1950" dirty="0">
                <a:latin typeface="Calibri"/>
                <a:cs typeface="Calibri"/>
              </a:rPr>
              <a:t>Conversion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detector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824" y="2368041"/>
            <a:ext cx="7952105" cy="32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71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Detectors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ts val="248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Convert </a:t>
            </a:r>
            <a:r>
              <a:rPr sz="2150" spc="-20" dirty="0">
                <a:latin typeface="Calibri"/>
                <a:cs typeface="Calibri"/>
              </a:rPr>
              <a:t>x‐ray </a:t>
            </a:r>
            <a:r>
              <a:rPr sz="2150" spc="-10" dirty="0">
                <a:latin typeface="Calibri"/>
                <a:cs typeface="Calibri"/>
              </a:rPr>
              <a:t>photons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10" dirty="0">
                <a:latin typeface="Calibri"/>
                <a:cs typeface="Calibri"/>
              </a:rPr>
              <a:t>electrical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30" dirty="0">
                <a:latin typeface="Calibri"/>
                <a:cs typeface="Calibri"/>
              </a:rPr>
              <a:t>energy.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47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Electrical energy </a:t>
            </a:r>
            <a:r>
              <a:rPr sz="2150" spc="-5" dirty="0">
                <a:latin typeface="Calibri"/>
                <a:cs typeface="Calibri"/>
              </a:rPr>
              <a:t>then </a:t>
            </a:r>
            <a:r>
              <a:rPr sz="2150" spc="-10" dirty="0">
                <a:latin typeface="Calibri"/>
                <a:cs typeface="Calibri"/>
              </a:rPr>
              <a:t>becomes digital </a:t>
            </a:r>
            <a:r>
              <a:rPr sz="2150" spc="-15" dirty="0">
                <a:latin typeface="Calibri"/>
                <a:cs typeface="Calibri"/>
              </a:rPr>
              <a:t>data.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51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Detector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materials: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ts val="2310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Scintillation</a:t>
            </a:r>
            <a:r>
              <a:rPr sz="1950" spc="-10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Detector</a:t>
            </a:r>
            <a:endParaRPr sz="1950">
              <a:latin typeface="Calibri"/>
              <a:cs typeface="Calibri"/>
            </a:endParaRPr>
          </a:p>
          <a:p>
            <a:pPr marL="1332865" marR="42545" lvl="3" indent="-188595">
              <a:lnSpc>
                <a:spcPts val="1900"/>
              </a:lnSpc>
              <a:spcBef>
                <a:spcPts val="415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10" dirty="0">
                <a:latin typeface="Calibri"/>
                <a:cs typeface="Calibri"/>
              </a:rPr>
              <a:t>Solid </a:t>
            </a:r>
            <a:r>
              <a:rPr sz="1950" spc="-10" dirty="0">
                <a:latin typeface="Calibri"/>
                <a:cs typeface="Calibri"/>
              </a:rPr>
              <a:t>state </a:t>
            </a:r>
            <a:r>
              <a:rPr sz="1950" dirty="0">
                <a:latin typeface="Calibri"/>
                <a:cs typeface="Calibri"/>
              </a:rPr>
              <a:t>detectors </a:t>
            </a:r>
            <a:r>
              <a:rPr sz="1950" spc="5" dirty="0">
                <a:latin typeface="Calibri"/>
                <a:cs typeface="Calibri"/>
              </a:rPr>
              <a:t>that </a:t>
            </a:r>
            <a:r>
              <a:rPr sz="1950" dirty="0">
                <a:latin typeface="Calibri"/>
                <a:cs typeface="Calibri"/>
              </a:rPr>
              <a:t>consist </a:t>
            </a:r>
            <a:r>
              <a:rPr sz="1950" spc="10" dirty="0">
                <a:latin typeface="Calibri"/>
                <a:cs typeface="Calibri"/>
              </a:rPr>
              <a:t>of a </a:t>
            </a:r>
            <a:r>
              <a:rPr sz="1950" spc="5" dirty="0">
                <a:latin typeface="Calibri"/>
                <a:cs typeface="Calibri"/>
              </a:rPr>
              <a:t>scintillation </a:t>
            </a:r>
            <a:r>
              <a:rPr sz="1950" dirty="0">
                <a:latin typeface="Calibri"/>
                <a:cs typeface="Calibri"/>
              </a:rPr>
              <a:t>crystal </a:t>
            </a:r>
            <a:r>
              <a:rPr sz="1950" spc="5" dirty="0">
                <a:latin typeface="Calibri"/>
                <a:cs typeface="Calibri"/>
              </a:rPr>
              <a:t>coupled 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10" dirty="0">
                <a:latin typeface="Calibri"/>
                <a:cs typeface="Calibri"/>
              </a:rPr>
              <a:t>a</a:t>
            </a:r>
            <a:r>
              <a:rPr sz="1950" spc="-7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photodiode.</a:t>
            </a:r>
            <a:endParaRPr sz="1950">
              <a:latin typeface="Calibri"/>
              <a:cs typeface="Calibri"/>
            </a:endParaRPr>
          </a:p>
          <a:p>
            <a:pPr marL="1332865" marR="256540" lvl="3" indent="-189230">
              <a:lnSpc>
                <a:spcPts val="1900"/>
              </a:lnSpc>
              <a:spcBef>
                <a:spcPts val="415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15" dirty="0">
                <a:latin typeface="Calibri"/>
                <a:cs typeface="Calibri"/>
              </a:rPr>
              <a:t>Used </a:t>
            </a:r>
            <a:r>
              <a:rPr sz="1950" dirty="0">
                <a:latin typeface="Calibri"/>
                <a:cs typeface="Calibri"/>
              </a:rPr>
              <a:t>to improve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performance efficiency </a:t>
            </a:r>
            <a:r>
              <a:rPr sz="1950" spc="10" dirty="0">
                <a:latin typeface="Calibri"/>
                <a:cs typeface="Calibri"/>
              </a:rPr>
              <a:t>of the </a:t>
            </a:r>
            <a:r>
              <a:rPr sz="1950" dirty="0">
                <a:latin typeface="Calibri"/>
                <a:cs typeface="Calibri"/>
              </a:rPr>
              <a:t>detector </a:t>
            </a:r>
            <a:r>
              <a:rPr sz="1950" spc="-10" dirty="0">
                <a:latin typeface="Calibri"/>
                <a:cs typeface="Calibri"/>
              </a:rPr>
              <a:t>to  </a:t>
            </a:r>
            <a:r>
              <a:rPr sz="1950" dirty="0">
                <a:latin typeface="Calibri"/>
                <a:cs typeface="Calibri"/>
              </a:rPr>
              <a:t>improve </a:t>
            </a:r>
            <a:r>
              <a:rPr sz="1950" spc="5" dirty="0">
                <a:latin typeface="Calibri"/>
                <a:cs typeface="Calibri"/>
              </a:rPr>
              <a:t>image quality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spc="5" dirty="0">
                <a:latin typeface="Calibri"/>
                <a:cs typeface="Calibri"/>
              </a:rPr>
              <a:t>reduce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artifacts.</a:t>
            </a:r>
            <a:endParaRPr sz="1950">
              <a:latin typeface="Calibri"/>
              <a:cs typeface="Calibri"/>
            </a:endParaRPr>
          </a:p>
          <a:p>
            <a:pPr marL="1332865" lvl="3" indent="-189230">
              <a:lnSpc>
                <a:spcPts val="2310"/>
              </a:lnSpc>
              <a:buFont typeface="Arial"/>
              <a:buChar char="•"/>
              <a:tabLst>
                <a:tab pos="1333500" algn="l"/>
              </a:tabLst>
            </a:pPr>
            <a:r>
              <a:rPr sz="1950" spc="5" dirty="0">
                <a:latin typeface="Calibri"/>
                <a:cs typeface="Calibri"/>
              </a:rPr>
              <a:t>Scintillation </a:t>
            </a:r>
            <a:r>
              <a:rPr sz="1950" dirty="0">
                <a:latin typeface="Calibri"/>
                <a:cs typeface="Calibri"/>
              </a:rPr>
              <a:t>crystal converts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-5" dirty="0">
                <a:latin typeface="Calibri"/>
                <a:cs typeface="Calibri"/>
              </a:rPr>
              <a:t>x‐ray </a:t>
            </a:r>
            <a:r>
              <a:rPr sz="1950" spc="5" dirty="0">
                <a:latin typeface="Calibri"/>
                <a:cs typeface="Calibri"/>
              </a:rPr>
              <a:t>photons </a:t>
            </a:r>
            <a:r>
              <a:rPr sz="1950" dirty="0">
                <a:latin typeface="Calibri"/>
                <a:cs typeface="Calibri"/>
              </a:rPr>
              <a:t>into light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photons.</a:t>
            </a:r>
            <a:endParaRPr sz="1950">
              <a:latin typeface="Calibri"/>
              <a:cs typeface="Calibri"/>
            </a:endParaRPr>
          </a:p>
          <a:p>
            <a:pPr marL="1332865" lvl="3" indent="-189230">
              <a:lnSpc>
                <a:spcPts val="2330"/>
              </a:lnSpc>
              <a:buFont typeface="Arial"/>
              <a:buChar char="•"/>
              <a:tabLst>
                <a:tab pos="1333500" algn="l"/>
              </a:tabLst>
            </a:pP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photodiode </a:t>
            </a:r>
            <a:r>
              <a:rPr sz="1950" dirty="0">
                <a:latin typeface="Calibri"/>
                <a:cs typeface="Calibri"/>
              </a:rPr>
              <a:t>converts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light </a:t>
            </a:r>
            <a:r>
              <a:rPr sz="1950" spc="5" dirty="0">
                <a:latin typeface="Calibri"/>
                <a:cs typeface="Calibri"/>
              </a:rPr>
              <a:t>photons </a:t>
            </a:r>
            <a:r>
              <a:rPr sz="1950" dirty="0">
                <a:latin typeface="Calibri"/>
                <a:cs typeface="Calibri"/>
              </a:rPr>
              <a:t>into </a:t>
            </a:r>
            <a:r>
              <a:rPr sz="1950" spc="5" dirty="0">
                <a:latin typeface="Calibri"/>
                <a:cs typeface="Calibri"/>
              </a:rPr>
              <a:t>electrical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si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1332" y="5375544"/>
            <a:ext cx="1438275" cy="93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950" spc="5" dirty="0">
                <a:latin typeface="Calibri"/>
                <a:cs typeface="Calibri"/>
              </a:rPr>
              <a:t>gnals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824" y="2396235"/>
            <a:ext cx="8089265" cy="289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Detectors</a:t>
            </a:r>
            <a:endParaRPr sz="2300">
              <a:latin typeface="Calibri"/>
              <a:cs typeface="Calibri"/>
            </a:endParaRPr>
          </a:p>
          <a:p>
            <a:pPr marL="95567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Scintillation </a:t>
            </a:r>
            <a:r>
              <a:rPr sz="1950" dirty="0">
                <a:latin typeface="Calibri"/>
                <a:cs typeface="Calibri"/>
              </a:rPr>
              <a:t>Crystals </a:t>
            </a:r>
            <a:r>
              <a:rPr sz="1950" spc="10" dirty="0">
                <a:latin typeface="Calibri"/>
                <a:cs typeface="Calibri"/>
              </a:rPr>
              <a:t>used in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spc="25" dirty="0">
                <a:latin typeface="Calibri"/>
                <a:cs typeface="Calibri"/>
              </a:rPr>
              <a:t>CT</a:t>
            </a:r>
            <a:endParaRPr sz="1950">
              <a:latin typeface="Calibri"/>
              <a:cs typeface="Calibri"/>
            </a:endParaRPr>
          </a:p>
          <a:p>
            <a:pPr marL="1332865" lvl="2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10" dirty="0">
                <a:latin typeface="Calibri"/>
                <a:cs typeface="Calibri"/>
              </a:rPr>
              <a:t>Cadmium </a:t>
            </a:r>
            <a:r>
              <a:rPr sz="1950" spc="-5" dirty="0">
                <a:latin typeface="Calibri"/>
                <a:cs typeface="Calibri"/>
              </a:rPr>
              <a:t>tungstate </a:t>
            </a:r>
            <a:r>
              <a:rPr sz="1950" spc="10" dirty="0">
                <a:latin typeface="Calibri"/>
                <a:cs typeface="Calibri"/>
              </a:rPr>
              <a:t>and a </a:t>
            </a:r>
            <a:r>
              <a:rPr sz="1950" spc="5" dirty="0">
                <a:latin typeface="Calibri"/>
                <a:cs typeface="Calibri"/>
              </a:rPr>
              <a:t>ceramic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material</a:t>
            </a:r>
            <a:endParaRPr sz="1950">
              <a:latin typeface="Calibri"/>
              <a:cs typeface="Calibri"/>
            </a:endParaRPr>
          </a:p>
          <a:p>
            <a:pPr marL="1332865" lvl="2" indent="-18859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5" dirty="0">
                <a:latin typeface="Calibri"/>
                <a:cs typeface="Calibri"/>
              </a:rPr>
              <a:t>Rare Earth</a:t>
            </a:r>
            <a:r>
              <a:rPr sz="1950" spc="-8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Oxides</a:t>
            </a:r>
            <a:endParaRPr sz="1950">
              <a:latin typeface="Calibri"/>
              <a:cs typeface="Calibri"/>
            </a:endParaRPr>
          </a:p>
          <a:p>
            <a:pPr marL="1710055" lvl="3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1710689" algn="l"/>
              </a:tabLst>
            </a:pPr>
            <a:r>
              <a:rPr sz="1950" spc="-5" dirty="0">
                <a:latin typeface="Calibri"/>
                <a:cs typeface="Calibri"/>
              </a:rPr>
              <a:t>Yttria</a:t>
            </a:r>
            <a:endParaRPr sz="1950">
              <a:latin typeface="Calibri"/>
              <a:cs typeface="Calibri"/>
            </a:endParaRPr>
          </a:p>
          <a:p>
            <a:pPr marL="1710055" lvl="3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710689" algn="l"/>
              </a:tabLst>
            </a:pPr>
            <a:r>
              <a:rPr sz="1950" spc="5" dirty="0">
                <a:latin typeface="Calibri"/>
                <a:cs typeface="Calibri"/>
              </a:rPr>
              <a:t>Gadolinium Oxysulfide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(UFC)</a:t>
            </a:r>
            <a:endParaRPr sz="1950">
              <a:latin typeface="Calibri"/>
              <a:cs typeface="Calibri"/>
            </a:endParaRPr>
          </a:p>
          <a:p>
            <a:pPr marL="2087245" lvl="4" indent="-18923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087880" algn="l"/>
              </a:tabLst>
            </a:pPr>
            <a:r>
              <a:rPr sz="1950" spc="-5" dirty="0">
                <a:latin typeface="Calibri"/>
                <a:cs typeface="Calibri"/>
              </a:rPr>
              <a:t>Ultrafast </a:t>
            </a:r>
            <a:r>
              <a:rPr sz="1950" spc="5" dirty="0">
                <a:latin typeface="Calibri"/>
                <a:cs typeface="Calibri"/>
              </a:rPr>
              <a:t>ceramic</a:t>
            </a:r>
            <a:r>
              <a:rPr sz="1950" spc="-6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(UFC)</a:t>
            </a:r>
            <a:endParaRPr sz="1950">
              <a:latin typeface="Calibri"/>
              <a:cs typeface="Calibri"/>
            </a:endParaRPr>
          </a:p>
          <a:p>
            <a:pPr marL="1710055" marR="5080" lvl="3" indent="-189230">
              <a:lnSpc>
                <a:spcPts val="2140"/>
              </a:lnSpc>
              <a:spcBef>
                <a:spcPts val="445"/>
              </a:spcBef>
              <a:buFont typeface="Arial"/>
              <a:buChar char="•"/>
              <a:tabLst>
                <a:tab pos="1710689" algn="l"/>
              </a:tabLst>
            </a:pPr>
            <a:r>
              <a:rPr sz="1950" spc="5" dirty="0">
                <a:latin typeface="Calibri"/>
                <a:cs typeface="Calibri"/>
              </a:rPr>
              <a:t>Most recently Lutetium (Lu) </a:t>
            </a:r>
            <a:r>
              <a:rPr sz="1950" spc="10" dirty="0">
                <a:latin typeface="Calibri"/>
                <a:cs typeface="Calibri"/>
              </a:rPr>
              <a:t>based </a:t>
            </a:r>
            <a:r>
              <a:rPr sz="1950" dirty="0">
                <a:latin typeface="Calibri"/>
                <a:cs typeface="Calibri"/>
              </a:rPr>
              <a:t>garnet </a:t>
            </a:r>
            <a:r>
              <a:rPr sz="1950" spc="10" dirty="0">
                <a:latin typeface="Calibri"/>
                <a:cs typeface="Calibri"/>
              </a:rPr>
              <a:t>has been </a:t>
            </a:r>
            <a:r>
              <a:rPr sz="1950" dirty="0">
                <a:latin typeface="Calibri"/>
                <a:cs typeface="Calibri"/>
              </a:rPr>
              <a:t>introduced  </a:t>
            </a:r>
            <a:r>
              <a:rPr sz="1950" spc="-5" dirty="0">
                <a:latin typeface="Calibri"/>
                <a:cs typeface="Calibri"/>
              </a:rPr>
              <a:t>for </a:t>
            </a:r>
            <a:r>
              <a:rPr sz="1950" spc="10" dirty="0">
                <a:latin typeface="Calibri"/>
                <a:cs typeface="Calibri"/>
              </a:rPr>
              <a:t>use in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-55" dirty="0">
                <a:latin typeface="Calibri"/>
                <a:cs typeface="Calibri"/>
              </a:rPr>
              <a:t>CT.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20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976" y="3066796"/>
            <a:ext cx="6125210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50" b="1" spc="-5" dirty="0">
                <a:latin typeface="Arial"/>
                <a:cs typeface="Arial"/>
              </a:rPr>
              <a:t>CT Registry</a:t>
            </a:r>
            <a:r>
              <a:rPr sz="5450" b="1" spc="-145" dirty="0">
                <a:latin typeface="Arial"/>
                <a:cs typeface="Arial"/>
              </a:rPr>
              <a:t> </a:t>
            </a:r>
            <a:r>
              <a:rPr sz="5450" b="1" spc="-5" dirty="0">
                <a:latin typeface="Arial"/>
                <a:cs typeface="Arial"/>
              </a:rPr>
              <a:t>Review</a:t>
            </a:r>
            <a:endParaRPr sz="5450" b="1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919"/>
              </a:spcBef>
            </a:pPr>
            <a:r>
              <a:rPr lang="en-US" sz="2950" b="0" spc="5" dirty="0" smtClean="0">
                <a:latin typeface="Arial"/>
                <a:cs typeface="Arial"/>
              </a:rPr>
              <a:t>February</a:t>
            </a:r>
            <a:r>
              <a:rPr sz="2950" b="0" spc="5" dirty="0" smtClean="0">
                <a:latin typeface="Arial"/>
                <a:cs typeface="Arial"/>
              </a:rPr>
              <a:t> 2</a:t>
            </a:r>
            <a:r>
              <a:rPr lang="en-US" sz="2950" b="0" spc="5" dirty="0" smtClean="0">
                <a:latin typeface="Arial"/>
                <a:cs typeface="Arial"/>
              </a:rPr>
              <a:t>3</a:t>
            </a:r>
            <a:r>
              <a:rPr sz="2950" b="0" spc="5" dirty="0" smtClean="0">
                <a:latin typeface="Arial"/>
                <a:cs typeface="Arial"/>
              </a:rPr>
              <a:t> </a:t>
            </a:r>
            <a:r>
              <a:rPr sz="2950" b="0" spc="5" dirty="0">
                <a:latin typeface="Arial"/>
                <a:cs typeface="Arial"/>
              </a:rPr>
              <a:t>and </a:t>
            </a:r>
            <a:r>
              <a:rPr sz="2950" b="0" spc="5" dirty="0" smtClean="0">
                <a:latin typeface="Arial"/>
                <a:cs typeface="Arial"/>
              </a:rPr>
              <a:t>2</a:t>
            </a:r>
            <a:r>
              <a:rPr lang="en-US" sz="2950" b="0" spc="5" dirty="0" smtClean="0">
                <a:latin typeface="Arial"/>
                <a:cs typeface="Arial"/>
              </a:rPr>
              <a:t>4</a:t>
            </a:r>
            <a:r>
              <a:rPr sz="2950" b="0" spc="5" dirty="0" smtClean="0">
                <a:latin typeface="Arial"/>
                <a:cs typeface="Arial"/>
              </a:rPr>
              <a:t>,</a:t>
            </a:r>
            <a:r>
              <a:rPr sz="2950" b="0" spc="-80" dirty="0" smtClean="0">
                <a:latin typeface="Arial"/>
                <a:cs typeface="Arial"/>
              </a:rPr>
              <a:t> </a:t>
            </a:r>
            <a:r>
              <a:rPr sz="2950" b="0" spc="5" dirty="0" smtClean="0">
                <a:latin typeface="Arial"/>
                <a:cs typeface="Arial"/>
              </a:rPr>
              <a:t>201</a:t>
            </a:r>
            <a:r>
              <a:rPr lang="en-US" sz="2950" b="0" spc="5" dirty="0" smtClean="0">
                <a:latin typeface="Arial"/>
                <a:cs typeface="Arial"/>
              </a:rPr>
              <a:t>9</a:t>
            </a:r>
            <a:endParaRPr sz="29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824" y="2396235"/>
            <a:ext cx="7326630" cy="264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Detectors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dirty="0">
                <a:latin typeface="Calibri"/>
                <a:cs typeface="Calibri"/>
              </a:rPr>
              <a:t>Dual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layer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Scintillation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Crystal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-45" dirty="0">
                <a:latin typeface="Calibri"/>
                <a:cs typeface="Calibri"/>
              </a:rPr>
              <a:t>Top </a:t>
            </a:r>
            <a:r>
              <a:rPr sz="1950" spc="-5" dirty="0">
                <a:latin typeface="Calibri"/>
                <a:cs typeface="Calibri"/>
              </a:rPr>
              <a:t>layer </a:t>
            </a:r>
            <a:r>
              <a:rPr sz="1950" spc="15" dirty="0">
                <a:latin typeface="Calibri"/>
                <a:cs typeface="Calibri"/>
              </a:rPr>
              <a:t>– </a:t>
            </a:r>
            <a:r>
              <a:rPr sz="1950" spc="10" dirty="0">
                <a:latin typeface="Calibri"/>
                <a:cs typeface="Calibri"/>
              </a:rPr>
              <a:t>low </a:t>
            </a:r>
            <a:r>
              <a:rPr sz="1950" spc="5" dirty="0">
                <a:latin typeface="Calibri"/>
                <a:cs typeface="Calibri"/>
              </a:rPr>
              <a:t>density </a:t>
            </a:r>
            <a:r>
              <a:rPr sz="1950" dirty="0">
                <a:latin typeface="Calibri"/>
                <a:cs typeface="Calibri"/>
              </a:rPr>
              <a:t>scintillator </a:t>
            </a:r>
            <a:r>
              <a:rPr sz="1950" spc="15" dirty="0">
                <a:latin typeface="Calibri"/>
                <a:cs typeface="Calibri"/>
              </a:rPr>
              <a:t>– </a:t>
            </a:r>
            <a:r>
              <a:rPr sz="1950" spc="10" dirty="0">
                <a:latin typeface="Calibri"/>
                <a:cs typeface="Calibri"/>
              </a:rPr>
              <a:t>Zinc </a:t>
            </a:r>
            <a:r>
              <a:rPr sz="1950" spc="5" dirty="0">
                <a:latin typeface="Calibri"/>
                <a:cs typeface="Calibri"/>
              </a:rPr>
              <a:t>Selenide</a:t>
            </a:r>
            <a:r>
              <a:rPr sz="1950" spc="5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(ZnSe)</a:t>
            </a:r>
            <a:endParaRPr sz="1950">
              <a:latin typeface="Calibri"/>
              <a:cs typeface="Calibri"/>
            </a:endParaRPr>
          </a:p>
          <a:p>
            <a:pPr marL="1332865" lvl="3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5" dirty="0">
                <a:latin typeface="Calibri"/>
                <a:cs typeface="Calibri"/>
              </a:rPr>
              <a:t>Absorbs </a:t>
            </a:r>
            <a:r>
              <a:rPr sz="1950" spc="10" dirty="0">
                <a:latin typeface="Calibri"/>
                <a:cs typeface="Calibri"/>
              </a:rPr>
              <a:t>low </a:t>
            </a:r>
            <a:r>
              <a:rPr sz="1950" dirty="0">
                <a:latin typeface="Calibri"/>
                <a:cs typeface="Calibri"/>
              </a:rPr>
              <a:t>energy </a:t>
            </a:r>
            <a:r>
              <a:rPr sz="1950" spc="-5" dirty="0">
                <a:latin typeface="Calibri"/>
                <a:cs typeface="Calibri"/>
              </a:rPr>
              <a:t>x‐ray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photons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Bottom </a:t>
            </a:r>
            <a:r>
              <a:rPr sz="1950" spc="-5" dirty="0">
                <a:latin typeface="Calibri"/>
                <a:cs typeface="Calibri"/>
              </a:rPr>
              <a:t>layer </a:t>
            </a:r>
            <a:r>
              <a:rPr sz="1950" spc="5" dirty="0">
                <a:latin typeface="Calibri"/>
                <a:cs typeface="Calibri"/>
              </a:rPr>
              <a:t>‐  high density </a:t>
            </a:r>
            <a:r>
              <a:rPr sz="1950" dirty="0">
                <a:latin typeface="Calibri"/>
                <a:cs typeface="Calibri"/>
              </a:rPr>
              <a:t>scintillator </a:t>
            </a:r>
            <a:r>
              <a:rPr sz="1950" spc="5" dirty="0">
                <a:latin typeface="Calibri"/>
                <a:cs typeface="Calibri"/>
              </a:rPr>
              <a:t>(gadolinium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oxysulfide)</a:t>
            </a:r>
            <a:endParaRPr sz="1950">
              <a:latin typeface="Calibri"/>
              <a:cs typeface="Calibri"/>
            </a:endParaRPr>
          </a:p>
          <a:p>
            <a:pPr marL="1332865" lvl="3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333500" algn="l"/>
              </a:tabLst>
            </a:pPr>
            <a:r>
              <a:rPr sz="1950" spc="5" dirty="0">
                <a:latin typeface="Calibri"/>
                <a:cs typeface="Calibri"/>
              </a:rPr>
              <a:t>Absorbs high </a:t>
            </a:r>
            <a:r>
              <a:rPr sz="1950" dirty="0">
                <a:latin typeface="Calibri"/>
                <a:cs typeface="Calibri"/>
              </a:rPr>
              <a:t>energy </a:t>
            </a:r>
            <a:r>
              <a:rPr sz="1950" spc="-5" dirty="0">
                <a:latin typeface="Calibri"/>
                <a:cs typeface="Calibri"/>
              </a:rPr>
              <a:t>x‐ray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photons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Both </a:t>
            </a:r>
            <a:r>
              <a:rPr sz="1950" dirty="0">
                <a:latin typeface="Calibri"/>
                <a:cs typeface="Calibri"/>
              </a:rPr>
              <a:t>are </a:t>
            </a:r>
            <a:r>
              <a:rPr sz="1950" spc="10" dirty="0">
                <a:latin typeface="Calibri"/>
                <a:cs typeface="Calibri"/>
              </a:rPr>
              <a:t>a </a:t>
            </a:r>
            <a:r>
              <a:rPr sz="1950" spc="5" dirty="0">
                <a:latin typeface="Calibri"/>
                <a:cs typeface="Calibri"/>
              </a:rPr>
              <a:t>scintillation </a:t>
            </a:r>
            <a:r>
              <a:rPr sz="1950" dirty="0">
                <a:latin typeface="Calibri"/>
                <a:cs typeface="Calibri"/>
              </a:rPr>
              <a:t>crystal </a:t>
            </a:r>
            <a:r>
              <a:rPr sz="1950" spc="5" dirty="0">
                <a:latin typeface="Calibri"/>
                <a:cs typeface="Calibri"/>
              </a:rPr>
              <a:t>coupled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10" dirty="0">
                <a:latin typeface="Calibri"/>
                <a:cs typeface="Calibri"/>
              </a:rPr>
              <a:t>a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photodiode.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Both </a:t>
            </a:r>
            <a:r>
              <a:rPr sz="1950" spc="-10" dirty="0">
                <a:latin typeface="Calibri"/>
                <a:cs typeface="Calibri"/>
              </a:rPr>
              <a:t>layers </a:t>
            </a:r>
            <a:r>
              <a:rPr sz="1950" dirty="0">
                <a:latin typeface="Calibri"/>
                <a:cs typeface="Calibri"/>
              </a:rPr>
              <a:t>are </a:t>
            </a:r>
            <a:r>
              <a:rPr sz="1950" spc="-5" dirty="0">
                <a:latin typeface="Calibri"/>
                <a:cs typeface="Calibri"/>
              </a:rPr>
              <a:t>integrated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ensure </a:t>
            </a:r>
            <a:r>
              <a:rPr sz="1950" spc="10" dirty="0">
                <a:latin typeface="Calibri"/>
                <a:cs typeface="Calibri"/>
              </a:rPr>
              <a:t>optimum </a:t>
            </a:r>
            <a:r>
              <a:rPr sz="1950" spc="5" dirty="0">
                <a:latin typeface="Calibri"/>
                <a:cs typeface="Calibri"/>
              </a:rPr>
              <a:t>performance.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3193415" cy="266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Detectors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Proprieties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detectors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Capture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efficiency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Absorption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efficiency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Stability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Response</a:t>
            </a:r>
            <a:r>
              <a:rPr sz="1950" spc="-7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time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dirty="0">
                <a:latin typeface="Calibri"/>
                <a:cs typeface="Calibri"/>
              </a:rPr>
              <a:t>Afterglow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Dynamic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range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8016240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Detectors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Detector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configuration</a:t>
            </a:r>
            <a:endParaRPr sz="2150">
              <a:latin typeface="Calibri"/>
              <a:cs typeface="Calibri"/>
            </a:endParaRPr>
          </a:p>
          <a:p>
            <a:pPr marL="955675" marR="5080" lvl="2" indent="-188595">
              <a:lnSpc>
                <a:spcPts val="2140"/>
              </a:lnSpc>
              <a:spcBef>
                <a:spcPts val="45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Describes </a:t>
            </a:r>
            <a:r>
              <a:rPr sz="1950" spc="10" dirty="0">
                <a:latin typeface="Calibri"/>
                <a:cs typeface="Calibri"/>
              </a:rPr>
              <a:t>the number of </a:t>
            </a:r>
            <a:r>
              <a:rPr sz="1950" dirty="0">
                <a:latin typeface="Calibri"/>
                <a:cs typeface="Calibri"/>
              </a:rPr>
              <a:t>data </a:t>
            </a:r>
            <a:r>
              <a:rPr sz="1950" spc="5" dirty="0">
                <a:latin typeface="Calibri"/>
                <a:cs typeface="Calibri"/>
              </a:rPr>
              <a:t>collection channels </a:t>
            </a:r>
            <a:r>
              <a:rPr sz="1950" spc="10" dirty="0">
                <a:latin typeface="Calibri"/>
                <a:cs typeface="Calibri"/>
              </a:rPr>
              <a:t>and the </a:t>
            </a:r>
            <a:r>
              <a:rPr sz="1950" spc="-5" dirty="0">
                <a:latin typeface="Calibri"/>
                <a:cs typeface="Calibri"/>
              </a:rPr>
              <a:t>effective  </a:t>
            </a:r>
            <a:r>
              <a:rPr sz="1950" spc="10" dirty="0">
                <a:latin typeface="Calibri"/>
                <a:cs typeface="Calibri"/>
              </a:rPr>
              <a:t>section thickness </a:t>
            </a:r>
            <a:r>
              <a:rPr sz="1950" spc="5" dirty="0">
                <a:latin typeface="Calibri"/>
                <a:cs typeface="Calibri"/>
              </a:rPr>
              <a:t>determined by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data </a:t>
            </a:r>
            <a:r>
              <a:rPr sz="1950" spc="10" dirty="0">
                <a:latin typeface="Calibri"/>
                <a:cs typeface="Calibri"/>
              </a:rPr>
              <a:t>acquisition </a:t>
            </a:r>
            <a:r>
              <a:rPr sz="1950" spc="-5" dirty="0">
                <a:latin typeface="Calibri"/>
                <a:cs typeface="Calibri"/>
              </a:rPr>
              <a:t>system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settings.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5556885" cy="195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Detectors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1. </a:t>
            </a:r>
            <a:r>
              <a:rPr sz="1950" spc="10" dirty="0">
                <a:latin typeface="Calibri"/>
                <a:cs typeface="Calibri"/>
              </a:rPr>
              <a:t>measures the </a:t>
            </a:r>
            <a:r>
              <a:rPr sz="1950" dirty="0">
                <a:latin typeface="Calibri"/>
                <a:cs typeface="Calibri"/>
              </a:rPr>
              <a:t>transmitted radiation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beam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Based on </a:t>
            </a:r>
            <a:r>
              <a:rPr sz="1800" spc="-5" dirty="0">
                <a:latin typeface="Calibri"/>
                <a:cs typeface="Calibri"/>
              </a:rPr>
              <a:t>attenuation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properties</a:t>
            </a:r>
            <a:endParaRPr sz="18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2. Encodes these </a:t>
            </a:r>
            <a:r>
              <a:rPr sz="1950" spc="10" dirty="0">
                <a:latin typeface="Calibri"/>
                <a:cs typeface="Calibri"/>
              </a:rPr>
              <a:t>measurements </a:t>
            </a:r>
            <a:r>
              <a:rPr sz="1950" dirty="0">
                <a:latin typeface="Calibri"/>
                <a:cs typeface="Calibri"/>
              </a:rPr>
              <a:t>into </a:t>
            </a:r>
            <a:r>
              <a:rPr sz="1950" spc="10" dirty="0">
                <a:latin typeface="Calibri"/>
                <a:cs typeface="Calibri"/>
              </a:rPr>
              <a:t>binary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data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3. </a:t>
            </a:r>
            <a:r>
              <a:rPr sz="1950" spc="-5" dirty="0">
                <a:latin typeface="Calibri"/>
                <a:cs typeface="Calibri"/>
              </a:rPr>
              <a:t>Transmits </a:t>
            </a:r>
            <a:r>
              <a:rPr sz="1950" spc="10" dirty="0">
                <a:latin typeface="Calibri"/>
                <a:cs typeface="Calibri"/>
              </a:rPr>
              <a:t>binary </a:t>
            </a:r>
            <a:r>
              <a:rPr sz="1950" dirty="0">
                <a:latin typeface="Calibri"/>
                <a:cs typeface="Calibri"/>
              </a:rPr>
              <a:t>data to </a:t>
            </a:r>
            <a:r>
              <a:rPr sz="1950" spc="10" dirty="0">
                <a:latin typeface="Calibri"/>
                <a:cs typeface="Calibri"/>
              </a:rPr>
              <a:t>the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computer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Where </a:t>
            </a:r>
            <a:r>
              <a:rPr sz="1800" dirty="0">
                <a:latin typeface="Calibri"/>
                <a:cs typeface="Calibri"/>
              </a:rPr>
              <a:t>they </a:t>
            </a:r>
            <a:r>
              <a:rPr sz="1800" spc="5" dirty="0">
                <a:latin typeface="Calibri"/>
                <a:cs typeface="Calibri"/>
              </a:rPr>
              <a:t>will be assigned </a:t>
            </a:r>
            <a:r>
              <a:rPr sz="1800" spc="10" dirty="0">
                <a:latin typeface="Calibri"/>
                <a:cs typeface="Calibri"/>
              </a:rPr>
              <a:t>CT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6529705" cy="111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Attenuation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spc="10" dirty="0">
                <a:latin typeface="Calibri"/>
                <a:cs typeface="Calibri"/>
              </a:rPr>
              <a:t>CT </a:t>
            </a:r>
            <a:r>
              <a:rPr sz="2300" spc="-5" dirty="0">
                <a:latin typeface="Calibri"/>
                <a:cs typeface="Calibri"/>
              </a:rPr>
              <a:t>Numbers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spc="-15" dirty="0">
                <a:latin typeface="Calibri"/>
                <a:cs typeface="Calibri"/>
              </a:rPr>
              <a:t>aka </a:t>
            </a:r>
            <a:r>
              <a:rPr sz="2300" spc="-5" dirty="0">
                <a:latin typeface="Calibri"/>
                <a:cs typeface="Calibri"/>
              </a:rPr>
              <a:t>Hounsfield</a:t>
            </a:r>
            <a:r>
              <a:rPr sz="2300" spc="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numbers</a:t>
            </a:r>
            <a:endParaRPr sz="23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Window </a:t>
            </a:r>
            <a:r>
              <a:rPr sz="2300" spc="5" dirty="0">
                <a:latin typeface="Calibri"/>
                <a:cs typeface="Calibri"/>
              </a:rPr>
              <a:t>Width – </a:t>
            </a:r>
            <a:r>
              <a:rPr sz="2300" dirty="0">
                <a:latin typeface="Calibri"/>
                <a:cs typeface="Calibri"/>
              </a:rPr>
              <a:t>Image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Contrast</a:t>
            </a:r>
            <a:endParaRPr sz="23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Window </a:t>
            </a:r>
            <a:r>
              <a:rPr sz="2300" spc="-5" dirty="0">
                <a:latin typeface="Calibri"/>
                <a:cs typeface="Calibri"/>
              </a:rPr>
              <a:t>Level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dirty="0">
                <a:latin typeface="Calibri"/>
                <a:cs typeface="Calibri"/>
              </a:rPr>
              <a:t>Image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Brightness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24</a:t>
            </a:fld>
            <a:endParaRPr spc="2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3857625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Computer </a:t>
            </a:r>
            <a:r>
              <a:rPr sz="2300" dirty="0">
                <a:latin typeface="Calibri"/>
                <a:cs typeface="Calibri"/>
              </a:rPr>
              <a:t>and </a:t>
            </a:r>
            <a:r>
              <a:rPr sz="2300" spc="-15" dirty="0">
                <a:latin typeface="Calibri"/>
                <a:cs typeface="Calibri"/>
              </a:rPr>
              <a:t>Array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Processor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High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speed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Large </a:t>
            </a:r>
            <a:r>
              <a:rPr sz="1950" spc="5" dirty="0">
                <a:latin typeface="Calibri"/>
                <a:cs typeface="Calibri"/>
              </a:rPr>
              <a:t>amount </a:t>
            </a:r>
            <a:r>
              <a:rPr sz="1950" spc="10" dirty="0">
                <a:latin typeface="Calibri"/>
                <a:cs typeface="Calibri"/>
              </a:rPr>
              <a:t>of</a:t>
            </a:r>
            <a:r>
              <a:rPr sz="1950" spc="-6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storage</a:t>
            </a:r>
            <a:endParaRPr sz="19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-10" dirty="0">
                <a:latin typeface="Calibri"/>
                <a:cs typeface="Calibri"/>
              </a:rPr>
              <a:t>Fast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25</a:t>
            </a:fld>
            <a:endParaRPr spc="2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241871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Patient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table</a:t>
            </a:r>
            <a:endParaRPr sz="23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Operators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Console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26</a:t>
            </a:fld>
            <a:endParaRPr spc="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318325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spc="10" dirty="0"/>
              <a:t>Image</a:t>
            </a:r>
            <a:r>
              <a:rPr sz="3600" spc="-70" dirty="0"/>
              <a:t> </a:t>
            </a:r>
            <a:r>
              <a:rPr sz="3600" dirty="0"/>
              <a:t>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120900"/>
            <a:ext cx="5817870" cy="402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925"/>
              </a:lnSpc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CT System </a:t>
            </a:r>
            <a:r>
              <a:rPr sz="800" spc="5" dirty="0">
                <a:latin typeface="Calibri"/>
                <a:cs typeface="Calibri"/>
              </a:rPr>
              <a:t>Principles, </a:t>
            </a:r>
            <a:r>
              <a:rPr sz="800" spc="10" dirty="0">
                <a:latin typeface="Calibri"/>
                <a:cs typeface="Calibri"/>
              </a:rPr>
              <a:t>Operation, and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Components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ts val="3135"/>
              </a:lnSpc>
              <a:spcBef>
                <a:spcPts val="110"/>
              </a:spcBef>
              <a:buSzPct val="101923"/>
              <a:buFont typeface="Arial"/>
              <a:buChar char="•"/>
              <a:tabLst>
                <a:tab pos="201930" algn="l"/>
              </a:tabLst>
            </a:pPr>
            <a:r>
              <a:rPr sz="2600" spc="-5" dirty="0">
                <a:latin typeface="Calibri"/>
                <a:cs typeface="Calibri"/>
              </a:rPr>
              <a:t>Imaging </a:t>
            </a:r>
            <a:r>
              <a:rPr sz="2600" spc="-30" dirty="0">
                <a:latin typeface="Calibri"/>
                <a:cs typeface="Calibri"/>
              </a:rPr>
              <a:t>Parameters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0" dirty="0">
                <a:latin typeface="Calibri"/>
                <a:cs typeface="Calibri"/>
              </a:rPr>
              <a:t>Data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Acquisition</a:t>
            </a:r>
            <a:endParaRPr sz="2600">
              <a:latin typeface="Calibri"/>
              <a:cs typeface="Calibri"/>
            </a:endParaRPr>
          </a:p>
          <a:p>
            <a:pPr marL="578485" lvl="1" indent="-188595">
              <a:lnSpc>
                <a:spcPts val="252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1.</a:t>
            </a:r>
            <a:r>
              <a:rPr sz="2150" spc="-9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Parameters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ts val="231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-5" dirty="0">
                <a:latin typeface="Calibri"/>
                <a:cs typeface="Calibri"/>
              </a:rPr>
              <a:t>kVp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31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15" dirty="0">
                <a:latin typeface="Calibri"/>
                <a:cs typeface="Calibri"/>
              </a:rPr>
              <a:t>mAs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31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Pitch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31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Acquisition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thickness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31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-25" dirty="0">
                <a:latin typeface="Calibri"/>
                <a:cs typeface="Calibri"/>
              </a:rPr>
              <a:t>x,y,z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planes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27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Scan field of</a:t>
            </a:r>
            <a:r>
              <a:rPr sz="1950" spc="-114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view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ts val="251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2.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Acquisition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ts val="231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Axial/sequential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315"/>
              </a:lnSpc>
              <a:buFont typeface="Arial"/>
              <a:buChar char="•"/>
              <a:tabLst>
                <a:tab pos="956310" algn="l"/>
              </a:tabLst>
            </a:pPr>
            <a:r>
              <a:rPr sz="1950" dirty="0">
                <a:latin typeface="Calibri"/>
                <a:cs typeface="Calibri"/>
              </a:rPr>
              <a:t>Helical/spiral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330"/>
              </a:lnSpc>
              <a:buFont typeface="Arial"/>
              <a:buChar char="•"/>
              <a:tabLst>
                <a:tab pos="956310" algn="l"/>
              </a:tabLst>
            </a:pPr>
            <a:r>
              <a:rPr sz="1950" dirty="0">
                <a:latin typeface="Calibri"/>
                <a:cs typeface="Calibri"/>
              </a:rPr>
              <a:t>Volumetric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Imaging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Processing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27</a:t>
            </a:fld>
            <a:endParaRPr spc="2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089911"/>
            <a:ext cx="2912745" cy="243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1.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Parameters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25" dirty="0">
                <a:latin typeface="Calibri"/>
                <a:cs typeface="Calibri"/>
              </a:rPr>
              <a:t>kVp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mAs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Pitch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Acquisition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thickness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35" dirty="0">
                <a:latin typeface="Calibri"/>
                <a:cs typeface="Calibri"/>
              </a:rPr>
              <a:t>x,y,z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planes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Scan </a:t>
            </a:r>
            <a:r>
              <a:rPr sz="2150" spc="-5" dirty="0">
                <a:latin typeface="Calibri"/>
                <a:cs typeface="Calibri"/>
              </a:rPr>
              <a:t>field of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view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28</a:t>
            </a:fld>
            <a:endParaRPr spc="2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81579"/>
            <a:ext cx="6016625" cy="141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kVp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20" dirty="0">
                <a:latin typeface="Calibri"/>
                <a:cs typeface="Calibri"/>
              </a:rPr>
              <a:t>Typical </a:t>
            </a:r>
            <a:r>
              <a:rPr sz="2150" spc="-25" dirty="0">
                <a:latin typeface="Calibri"/>
                <a:cs typeface="Calibri"/>
              </a:rPr>
              <a:t>kVp </a:t>
            </a:r>
            <a:r>
              <a:rPr sz="2150" spc="-10" dirty="0">
                <a:latin typeface="Calibri"/>
                <a:cs typeface="Calibri"/>
              </a:rPr>
              <a:t>settings </a:t>
            </a:r>
            <a:r>
              <a:rPr sz="2150" spc="-5" dirty="0">
                <a:latin typeface="Calibri"/>
                <a:cs typeface="Calibri"/>
              </a:rPr>
              <a:t>: 100, 120,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140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Used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10" dirty="0">
                <a:latin typeface="Calibri"/>
                <a:cs typeface="Calibri"/>
              </a:rPr>
              <a:t>adjust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energy level </a:t>
            </a:r>
            <a:r>
              <a:rPr sz="2150" spc="-5" dirty="0">
                <a:latin typeface="Calibri"/>
                <a:cs typeface="Calibri"/>
              </a:rPr>
              <a:t>of the </a:t>
            </a:r>
            <a:r>
              <a:rPr sz="2150" spc="-20" dirty="0">
                <a:latin typeface="Calibri"/>
                <a:cs typeface="Calibri"/>
              </a:rPr>
              <a:t>x‐ray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beam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Controls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20" dirty="0">
                <a:latin typeface="Calibri"/>
                <a:cs typeface="Calibri"/>
              </a:rPr>
              <a:t>contrast </a:t>
            </a:r>
            <a:r>
              <a:rPr sz="2150" spc="-5" dirty="0">
                <a:latin typeface="Calibri"/>
                <a:cs typeface="Calibri"/>
              </a:rPr>
              <a:t>of the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image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30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066796"/>
            <a:ext cx="6476999" cy="167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50" b="0" spc="-5" dirty="0">
                <a:latin typeface="Arial"/>
                <a:cs typeface="Arial"/>
              </a:rPr>
              <a:t>CT</a:t>
            </a:r>
            <a:r>
              <a:rPr sz="5450" b="0" spc="-175" dirty="0">
                <a:latin typeface="Arial"/>
                <a:cs typeface="Arial"/>
              </a:rPr>
              <a:t> </a:t>
            </a:r>
            <a:r>
              <a:rPr lang="en-US" sz="5450" b="0" spc="-175" dirty="0" smtClean="0">
                <a:latin typeface="Arial"/>
                <a:cs typeface="Arial"/>
              </a:rPr>
              <a:t>Image Production</a:t>
            </a:r>
            <a:br>
              <a:rPr lang="en-US" sz="5450" b="0" spc="-175" dirty="0" smtClean="0">
                <a:latin typeface="Arial"/>
                <a:cs typeface="Arial"/>
              </a:rPr>
            </a:br>
            <a:r>
              <a:rPr lang="en-US" sz="5450" b="0" spc="-175" dirty="0" smtClean="0">
                <a:latin typeface="Arial"/>
                <a:cs typeface="Arial"/>
              </a:rPr>
              <a:t>(</a:t>
            </a:r>
            <a:r>
              <a:rPr sz="5450" b="0" spc="-5" dirty="0" smtClean="0">
                <a:latin typeface="Arial"/>
                <a:cs typeface="Arial"/>
              </a:rPr>
              <a:t>Physics</a:t>
            </a:r>
            <a:r>
              <a:rPr lang="en-US" sz="5450" b="0" spc="-5" dirty="0" smtClean="0">
                <a:latin typeface="Arial"/>
                <a:cs typeface="Arial"/>
              </a:rPr>
              <a:t>)</a:t>
            </a:r>
            <a:endParaRPr sz="29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81579"/>
            <a:ext cx="5876925" cy="176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5" dirty="0">
                <a:latin typeface="Calibri"/>
                <a:cs typeface="Calibri"/>
              </a:rPr>
              <a:t>mAs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mA and </a:t>
            </a:r>
            <a:r>
              <a:rPr sz="2150" spc="-10" dirty="0">
                <a:latin typeface="Calibri"/>
                <a:cs typeface="Calibri"/>
              </a:rPr>
              <a:t>Scan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Time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mA </a:t>
            </a:r>
            <a:r>
              <a:rPr sz="2150" spc="-15" dirty="0">
                <a:latin typeface="Calibri"/>
                <a:cs typeface="Calibri"/>
              </a:rPr>
              <a:t>controls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quantity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x‐rays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dirty="0">
                <a:latin typeface="Calibri"/>
                <a:cs typeface="Calibri"/>
              </a:rPr>
              <a:t>CT </a:t>
            </a:r>
            <a:r>
              <a:rPr sz="2150" spc="-5" dirty="0">
                <a:latin typeface="Calibri"/>
                <a:cs typeface="Calibri"/>
              </a:rPr>
              <a:t>mAs </a:t>
            </a:r>
            <a:r>
              <a:rPr sz="2150" spc="-10" dirty="0">
                <a:latin typeface="Calibri"/>
                <a:cs typeface="Calibri"/>
              </a:rPr>
              <a:t>settings </a:t>
            </a:r>
            <a:r>
              <a:rPr sz="2150" spc="-15" dirty="0">
                <a:latin typeface="Calibri"/>
                <a:cs typeface="Calibri"/>
              </a:rPr>
              <a:t>are </a:t>
            </a:r>
            <a:r>
              <a:rPr sz="2150" spc="-10" dirty="0">
                <a:latin typeface="Calibri"/>
                <a:cs typeface="Calibri"/>
              </a:rPr>
              <a:t>relatively </a:t>
            </a:r>
            <a:r>
              <a:rPr sz="2150" spc="-5" dirty="0">
                <a:latin typeface="Calibri"/>
                <a:cs typeface="Calibri"/>
              </a:rPr>
              <a:t>high (200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mAs)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Increased scan </a:t>
            </a:r>
            <a:r>
              <a:rPr sz="2150" spc="-5" dirty="0">
                <a:latin typeface="Calibri"/>
                <a:cs typeface="Calibri"/>
              </a:rPr>
              <a:t>time </a:t>
            </a:r>
            <a:r>
              <a:rPr sz="2150" spc="-10" dirty="0">
                <a:latin typeface="Calibri"/>
                <a:cs typeface="Calibri"/>
              </a:rPr>
              <a:t>increases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20" dirty="0">
                <a:latin typeface="Calibri"/>
                <a:cs typeface="Calibri"/>
              </a:rPr>
              <a:t>x‐ray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photons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30</a:t>
            </a:fld>
            <a:endParaRPr spc="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81579"/>
            <a:ext cx="7969250" cy="102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Pitch</a:t>
            </a:r>
            <a:endParaRPr sz="230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59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ratio </a:t>
            </a:r>
            <a:r>
              <a:rPr sz="2150" spc="-5" dirty="0">
                <a:latin typeface="Calibri"/>
                <a:cs typeface="Calibri"/>
              </a:rPr>
              <a:t>of the </a:t>
            </a:r>
            <a:r>
              <a:rPr sz="2150" spc="-15" dirty="0">
                <a:latin typeface="Calibri"/>
                <a:cs typeface="Calibri"/>
              </a:rPr>
              <a:t>distance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table </a:t>
            </a:r>
            <a:r>
              <a:rPr sz="2150" spc="-20" dirty="0">
                <a:latin typeface="Calibri"/>
                <a:cs typeface="Calibri"/>
              </a:rPr>
              <a:t>travels </a:t>
            </a:r>
            <a:r>
              <a:rPr sz="2150" spc="-5" dirty="0">
                <a:latin typeface="Calibri"/>
                <a:cs typeface="Calibri"/>
              </a:rPr>
              <a:t>per </a:t>
            </a:r>
            <a:r>
              <a:rPr sz="2150" spc="-10" dirty="0">
                <a:latin typeface="Calibri"/>
                <a:cs typeface="Calibri"/>
              </a:rPr>
              <a:t>revolution </a:t>
            </a:r>
            <a:r>
              <a:rPr sz="2150" spc="-5" dirty="0">
                <a:latin typeface="Calibri"/>
                <a:cs typeface="Calibri"/>
              </a:rPr>
              <a:t>(in  </a:t>
            </a:r>
            <a:r>
              <a:rPr sz="2150" spc="-10" dirty="0">
                <a:latin typeface="Calibri"/>
                <a:cs typeface="Calibri"/>
              </a:rPr>
              <a:t>millimeters)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total </a:t>
            </a:r>
            <a:r>
              <a:rPr sz="2150" spc="-10" dirty="0">
                <a:latin typeface="Calibri"/>
                <a:cs typeface="Calibri"/>
              </a:rPr>
              <a:t>nominal </a:t>
            </a:r>
            <a:r>
              <a:rPr sz="2150" spc="-5" dirty="0">
                <a:latin typeface="Calibri"/>
                <a:cs typeface="Calibri"/>
              </a:rPr>
              <a:t>beam </a:t>
            </a:r>
            <a:r>
              <a:rPr sz="2150" spc="-10" dirty="0">
                <a:latin typeface="Calibri"/>
                <a:cs typeface="Calibri"/>
              </a:rPr>
              <a:t>collimation </a:t>
            </a:r>
            <a:r>
              <a:rPr sz="2150" spc="-5" dirty="0">
                <a:latin typeface="Calibri"/>
                <a:cs typeface="Calibri"/>
              </a:rPr>
              <a:t>(in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millimeters).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31</a:t>
            </a:fld>
            <a:endParaRPr spc="2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81579"/>
            <a:ext cx="5253355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Acquisition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thickness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579120" algn="l"/>
              </a:tabLst>
            </a:pPr>
            <a:r>
              <a:rPr sz="1650" spc="-5" dirty="0">
                <a:latin typeface="Calibri"/>
                <a:cs typeface="Calibri"/>
              </a:rPr>
              <a:t>How much of the </a:t>
            </a:r>
            <a:r>
              <a:rPr sz="1650" spc="-15" dirty="0">
                <a:latin typeface="Calibri"/>
                <a:cs typeface="Calibri"/>
              </a:rPr>
              <a:t>anatomy </a:t>
            </a:r>
            <a:r>
              <a:rPr sz="1650" dirty="0">
                <a:latin typeface="Calibri"/>
                <a:cs typeface="Calibri"/>
              </a:rPr>
              <a:t>will </a:t>
            </a:r>
            <a:r>
              <a:rPr sz="1650" spc="-5" dirty="0">
                <a:latin typeface="Calibri"/>
                <a:cs typeface="Calibri"/>
              </a:rPr>
              <a:t>be </a:t>
            </a:r>
            <a:r>
              <a:rPr sz="1650" spc="-10" dirty="0">
                <a:latin typeface="Calibri"/>
                <a:cs typeface="Calibri"/>
              </a:rPr>
              <a:t>covered </a:t>
            </a:r>
            <a:r>
              <a:rPr sz="1650" spc="-5" dirty="0">
                <a:latin typeface="Calibri"/>
                <a:cs typeface="Calibri"/>
              </a:rPr>
              <a:t>or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acquired.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32</a:t>
            </a:fld>
            <a:endParaRPr spc="2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80055"/>
            <a:ext cx="6132830" cy="144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25" dirty="0">
                <a:latin typeface="Calibri"/>
                <a:cs typeface="Calibri"/>
              </a:rPr>
              <a:t>x,y,z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planes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Z plane = </a:t>
            </a:r>
            <a:r>
              <a:rPr sz="2150" spc="-10" dirty="0">
                <a:latin typeface="Calibri"/>
                <a:cs typeface="Calibri"/>
              </a:rPr>
              <a:t>axial </a:t>
            </a:r>
            <a:r>
              <a:rPr sz="2150" spc="-5" dirty="0">
                <a:latin typeface="Calibri"/>
                <a:cs typeface="Calibri"/>
              </a:rPr>
              <a:t>plane – 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5" dirty="0">
                <a:latin typeface="Calibri"/>
                <a:cs typeface="Calibri"/>
              </a:rPr>
              <a:t>main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plane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X plane is a </a:t>
            </a:r>
            <a:r>
              <a:rPr sz="2150" spc="-15" dirty="0">
                <a:latin typeface="Calibri"/>
                <a:cs typeface="Calibri"/>
              </a:rPr>
              <a:t>Sagittal </a:t>
            </a:r>
            <a:r>
              <a:rPr sz="2150" spc="-5" dirty="0">
                <a:latin typeface="Calibri"/>
                <a:cs typeface="Calibri"/>
              </a:rPr>
              <a:t>plane (a </a:t>
            </a:r>
            <a:r>
              <a:rPr sz="2150" spc="-10" dirty="0">
                <a:latin typeface="Calibri"/>
                <a:cs typeface="Calibri"/>
              </a:rPr>
              <a:t>reconstruction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plane)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Y plane is a </a:t>
            </a:r>
            <a:r>
              <a:rPr sz="2150" spc="-10" dirty="0">
                <a:latin typeface="Calibri"/>
                <a:cs typeface="Calibri"/>
              </a:rPr>
              <a:t>Coronal </a:t>
            </a:r>
            <a:r>
              <a:rPr sz="2150" spc="-5" dirty="0">
                <a:latin typeface="Calibri"/>
                <a:cs typeface="Calibri"/>
              </a:rPr>
              <a:t>plane (a </a:t>
            </a:r>
            <a:r>
              <a:rPr sz="2150" spc="-10" dirty="0">
                <a:latin typeface="Calibri"/>
                <a:cs typeface="Calibri"/>
              </a:rPr>
              <a:t>reconstruction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plane)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33</a:t>
            </a:fld>
            <a:endParaRPr spc="2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80055"/>
            <a:ext cx="7806055" cy="178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Scan field </a:t>
            </a:r>
            <a:r>
              <a:rPr sz="2450" spc="10" dirty="0">
                <a:latin typeface="Calibri"/>
                <a:cs typeface="Calibri"/>
              </a:rPr>
              <a:t>of</a:t>
            </a:r>
            <a:r>
              <a:rPr sz="2450" spc="-114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view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Area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20" dirty="0">
                <a:latin typeface="Calibri"/>
                <a:cs typeface="Calibri"/>
              </a:rPr>
              <a:t>anatomy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10" dirty="0">
                <a:latin typeface="Calibri"/>
                <a:cs typeface="Calibri"/>
              </a:rPr>
              <a:t>scan </a:t>
            </a:r>
            <a:r>
              <a:rPr sz="2150" spc="-5" dirty="0">
                <a:latin typeface="Calibri"/>
                <a:cs typeface="Calibri"/>
              </a:rPr>
              <a:t>in </a:t>
            </a:r>
            <a:r>
              <a:rPr sz="2150" spc="-15" dirty="0">
                <a:latin typeface="Calibri"/>
                <a:cs typeface="Calibri"/>
              </a:rPr>
              <a:t>centimeters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(cm)</a:t>
            </a:r>
            <a:endParaRPr sz="21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Display </a:t>
            </a:r>
            <a:r>
              <a:rPr sz="2450" spc="5" dirty="0">
                <a:latin typeface="Calibri"/>
                <a:cs typeface="Calibri"/>
              </a:rPr>
              <a:t>field </a:t>
            </a:r>
            <a:r>
              <a:rPr sz="2450" spc="10" dirty="0">
                <a:latin typeface="Calibri"/>
                <a:cs typeface="Calibri"/>
              </a:rPr>
              <a:t>of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view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Area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scanned </a:t>
            </a:r>
            <a:r>
              <a:rPr sz="2150" spc="-20" dirty="0">
                <a:latin typeface="Calibri"/>
                <a:cs typeface="Calibri"/>
              </a:rPr>
              <a:t>anatomy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5" dirty="0">
                <a:latin typeface="Calibri"/>
                <a:cs typeface="Calibri"/>
              </a:rPr>
              <a:t>be </a:t>
            </a:r>
            <a:r>
              <a:rPr sz="2150" spc="-15" dirty="0">
                <a:latin typeface="Calibri"/>
                <a:cs typeface="Calibri"/>
              </a:rPr>
              <a:t>displayed </a:t>
            </a:r>
            <a:r>
              <a:rPr sz="2150" spc="-5" dirty="0">
                <a:latin typeface="Calibri"/>
                <a:cs typeface="Calibri"/>
              </a:rPr>
              <a:t>on the </a:t>
            </a:r>
            <a:r>
              <a:rPr sz="2150" spc="-35" dirty="0">
                <a:latin typeface="Calibri"/>
                <a:cs typeface="Calibri"/>
              </a:rPr>
              <a:t>monitor. </a:t>
            </a:r>
            <a:r>
              <a:rPr sz="2150" spc="-10" dirty="0">
                <a:latin typeface="Calibri"/>
                <a:cs typeface="Calibri"/>
              </a:rPr>
              <a:t>Further  discussed </a:t>
            </a:r>
            <a:r>
              <a:rPr sz="2150" spc="-5" dirty="0">
                <a:latin typeface="Calibri"/>
                <a:cs typeface="Calibri"/>
              </a:rPr>
              <a:t>in the </a:t>
            </a:r>
            <a:r>
              <a:rPr sz="2150" spc="-10" dirty="0">
                <a:latin typeface="Calibri"/>
                <a:cs typeface="Calibri"/>
              </a:rPr>
              <a:t>next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section!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34</a:t>
            </a:fld>
            <a:endParaRPr spc="2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089911"/>
            <a:ext cx="2373630" cy="139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2.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Acquisition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Axial/sequential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Helical/spiral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Volumetric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35</a:t>
            </a:fld>
            <a:endParaRPr spc="2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088388"/>
            <a:ext cx="7884159" cy="1710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Axial/sequential </a:t>
            </a:r>
            <a:r>
              <a:rPr sz="2450" spc="10" dirty="0">
                <a:latin typeface="Calibri"/>
                <a:cs typeface="Calibri"/>
              </a:rPr>
              <a:t>(Slice </a:t>
            </a:r>
            <a:r>
              <a:rPr sz="2450" spc="5" dirty="0">
                <a:latin typeface="Calibri"/>
                <a:cs typeface="Calibri"/>
              </a:rPr>
              <a:t>by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Slice)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20" dirty="0">
                <a:latin typeface="Calibri"/>
                <a:cs typeface="Calibri"/>
              </a:rPr>
              <a:t>x‐ray </a:t>
            </a:r>
            <a:r>
              <a:rPr sz="2150" spc="-5" dirty="0">
                <a:latin typeface="Calibri"/>
                <a:cs typeface="Calibri"/>
              </a:rPr>
              <a:t>tube </a:t>
            </a:r>
            <a:r>
              <a:rPr sz="2150" spc="-20" dirty="0">
                <a:latin typeface="Calibri"/>
                <a:cs typeface="Calibri"/>
              </a:rPr>
              <a:t>rotates </a:t>
            </a:r>
            <a:r>
              <a:rPr sz="2150" spc="-15" dirty="0">
                <a:latin typeface="Calibri"/>
                <a:cs typeface="Calibri"/>
              </a:rPr>
              <a:t>around </a:t>
            </a:r>
            <a:r>
              <a:rPr sz="2150" spc="-5" dirty="0">
                <a:latin typeface="Calibri"/>
                <a:cs typeface="Calibri"/>
              </a:rPr>
              <a:t>the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patient.</a:t>
            </a:r>
            <a:endParaRPr sz="21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39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20" dirty="0">
                <a:latin typeface="Calibri"/>
                <a:cs typeface="Calibri"/>
              </a:rPr>
              <a:t>x‐ray </a:t>
            </a:r>
            <a:r>
              <a:rPr sz="2150" spc="-5" dirty="0">
                <a:latin typeface="Calibri"/>
                <a:cs typeface="Calibri"/>
              </a:rPr>
              <a:t>tube </a:t>
            </a:r>
            <a:r>
              <a:rPr sz="2150" spc="-15" dirty="0">
                <a:latin typeface="Calibri"/>
                <a:cs typeface="Calibri"/>
              </a:rPr>
              <a:t>stops </a:t>
            </a:r>
            <a:r>
              <a:rPr sz="2150" spc="-5" dirty="0">
                <a:latin typeface="Calibri"/>
                <a:cs typeface="Calibri"/>
              </a:rPr>
              <a:t>and the </a:t>
            </a:r>
            <a:r>
              <a:rPr sz="2150" spc="-15" dirty="0">
                <a:latin typeface="Calibri"/>
                <a:cs typeface="Calibri"/>
              </a:rPr>
              <a:t>patient </a:t>
            </a:r>
            <a:r>
              <a:rPr sz="2150" spc="-5" dirty="0">
                <a:latin typeface="Calibri"/>
                <a:cs typeface="Calibri"/>
              </a:rPr>
              <a:t>is </a:t>
            </a:r>
            <a:r>
              <a:rPr sz="2150" spc="-10" dirty="0">
                <a:latin typeface="Calibri"/>
                <a:cs typeface="Calibri"/>
              </a:rPr>
              <a:t>moved, </a:t>
            </a:r>
            <a:r>
              <a:rPr sz="2150" spc="-5" dirty="0">
                <a:latin typeface="Calibri"/>
                <a:cs typeface="Calibri"/>
              </a:rPr>
              <a:t>via 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table,  </a:t>
            </a:r>
            <a:r>
              <a:rPr sz="2150" spc="-15" dirty="0">
                <a:latin typeface="Calibri"/>
                <a:cs typeface="Calibri"/>
              </a:rPr>
              <a:t>into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next defined scan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position.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Process continues until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entire </a:t>
            </a:r>
            <a:r>
              <a:rPr sz="2150" spc="-10" dirty="0">
                <a:latin typeface="Calibri"/>
                <a:cs typeface="Calibri"/>
              </a:rPr>
              <a:t>region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5" dirty="0">
                <a:latin typeface="Calibri"/>
                <a:cs typeface="Calibri"/>
              </a:rPr>
              <a:t>interest </a:t>
            </a:r>
            <a:r>
              <a:rPr sz="2150" spc="-5" dirty="0">
                <a:latin typeface="Calibri"/>
                <a:cs typeface="Calibri"/>
              </a:rPr>
              <a:t>is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scanned.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36</a:t>
            </a:fld>
            <a:endParaRPr spc="2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088388"/>
            <a:ext cx="7844790" cy="2034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5" dirty="0">
                <a:latin typeface="Calibri"/>
                <a:cs typeface="Calibri"/>
              </a:rPr>
              <a:t>Helical/spiral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Continuous </a:t>
            </a:r>
            <a:r>
              <a:rPr sz="2150" spc="-15" dirty="0">
                <a:latin typeface="Calibri"/>
                <a:cs typeface="Calibri"/>
              </a:rPr>
              <a:t>rotation </a:t>
            </a:r>
            <a:r>
              <a:rPr sz="2150" spc="-5" dirty="0">
                <a:latin typeface="Calibri"/>
                <a:cs typeface="Calibri"/>
              </a:rPr>
              <a:t>of 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20" dirty="0">
                <a:latin typeface="Calibri"/>
                <a:cs typeface="Calibri"/>
              </a:rPr>
              <a:t>x‐ray </a:t>
            </a:r>
            <a:r>
              <a:rPr sz="2150" spc="-5" dirty="0">
                <a:latin typeface="Calibri"/>
                <a:cs typeface="Calibri"/>
              </a:rPr>
              <a:t>tube </a:t>
            </a:r>
            <a:r>
              <a:rPr sz="2150" spc="-15" dirty="0">
                <a:latin typeface="Calibri"/>
                <a:cs typeface="Calibri"/>
              </a:rPr>
              <a:t>around </a:t>
            </a:r>
            <a:r>
              <a:rPr sz="2150" spc="-5" dirty="0">
                <a:latin typeface="Calibri"/>
                <a:cs typeface="Calibri"/>
              </a:rPr>
              <a:t>the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patient.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Made </a:t>
            </a:r>
            <a:r>
              <a:rPr sz="1950" spc="5" dirty="0">
                <a:latin typeface="Calibri"/>
                <a:cs typeface="Calibri"/>
              </a:rPr>
              <a:t>possible by </a:t>
            </a:r>
            <a:r>
              <a:rPr sz="1950" spc="10" dirty="0">
                <a:latin typeface="Calibri"/>
                <a:cs typeface="Calibri"/>
              </a:rPr>
              <a:t>the slip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ring.</a:t>
            </a:r>
            <a:endParaRPr sz="19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34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20" dirty="0">
                <a:latin typeface="Calibri"/>
                <a:cs typeface="Calibri"/>
              </a:rPr>
              <a:t>Patient </a:t>
            </a:r>
            <a:r>
              <a:rPr sz="2150" spc="-5" dirty="0">
                <a:latin typeface="Calibri"/>
                <a:cs typeface="Calibri"/>
              </a:rPr>
              <a:t>is </a:t>
            </a:r>
            <a:r>
              <a:rPr sz="2150" spc="-10" dirty="0">
                <a:latin typeface="Calibri"/>
                <a:cs typeface="Calibri"/>
              </a:rPr>
              <a:t>moved through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gantry aperture </a:t>
            </a:r>
            <a:r>
              <a:rPr sz="2150" spc="-5" dirty="0">
                <a:latin typeface="Calibri"/>
                <a:cs typeface="Calibri"/>
              </a:rPr>
              <a:t>as 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20" dirty="0">
                <a:latin typeface="Calibri"/>
                <a:cs typeface="Calibri"/>
              </a:rPr>
              <a:t>x‐ray </a:t>
            </a:r>
            <a:r>
              <a:rPr sz="2150" spc="-10" dirty="0">
                <a:latin typeface="Calibri"/>
                <a:cs typeface="Calibri"/>
              </a:rPr>
              <a:t>tube  </a:t>
            </a:r>
            <a:r>
              <a:rPr sz="2150" spc="-20" dirty="0">
                <a:latin typeface="Calibri"/>
                <a:cs typeface="Calibri"/>
              </a:rPr>
              <a:t>rotates </a:t>
            </a:r>
            <a:r>
              <a:rPr sz="2150" spc="-15" dirty="0">
                <a:latin typeface="Calibri"/>
                <a:cs typeface="Calibri"/>
              </a:rPr>
              <a:t>around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20" dirty="0">
                <a:latin typeface="Calibri"/>
                <a:cs typeface="Calibri"/>
              </a:rPr>
              <a:t>patient’s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35" dirty="0">
                <a:latin typeface="Calibri"/>
                <a:cs typeface="Calibri"/>
              </a:rPr>
              <a:t>body.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Process continues until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entire  </a:t>
            </a:r>
            <a:r>
              <a:rPr sz="2150" spc="-10" dirty="0">
                <a:latin typeface="Calibri"/>
                <a:cs typeface="Calibri"/>
              </a:rPr>
              <a:t>region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5" dirty="0">
                <a:latin typeface="Calibri"/>
                <a:cs typeface="Calibri"/>
              </a:rPr>
              <a:t>interest </a:t>
            </a:r>
            <a:r>
              <a:rPr sz="2150" spc="-5" dirty="0">
                <a:latin typeface="Calibri"/>
                <a:cs typeface="Calibri"/>
              </a:rPr>
              <a:t>is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scanned.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37</a:t>
            </a:fld>
            <a:endParaRPr spc="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554799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30" dirty="0"/>
              <a:t>Parameters </a:t>
            </a:r>
            <a:r>
              <a:rPr spc="-5" dirty="0"/>
              <a:t>and </a:t>
            </a:r>
            <a:r>
              <a:rPr spc="-20" dirty="0"/>
              <a:t>Data</a:t>
            </a:r>
            <a:r>
              <a:rPr spc="85" dirty="0"/>
              <a:t> </a:t>
            </a:r>
            <a:r>
              <a:rPr spc="-10" dirty="0"/>
              <a:t>Acquisition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088388"/>
            <a:ext cx="5589905" cy="141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5" dirty="0">
                <a:latin typeface="Calibri"/>
                <a:cs typeface="Calibri"/>
              </a:rPr>
              <a:t>Volumetric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AKA ‐ MSCT or </a:t>
            </a:r>
            <a:r>
              <a:rPr sz="2150" spc="-10" dirty="0">
                <a:latin typeface="Calibri"/>
                <a:cs typeface="Calibri"/>
              </a:rPr>
              <a:t>Multislice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CT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Uses </a:t>
            </a:r>
            <a:r>
              <a:rPr sz="2150" spc="-10" dirty="0">
                <a:latin typeface="Calibri"/>
                <a:cs typeface="Calibri"/>
              </a:rPr>
              <a:t>Helical/Spiral </a:t>
            </a:r>
            <a:r>
              <a:rPr sz="2150" spc="-5" dirty="0">
                <a:latin typeface="Calibri"/>
                <a:cs typeface="Calibri"/>
              </a:rPr>
              <a:t>or Cone beam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technology.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Single </a:t>
            </a:r>
            <a:r>
              <a:rPr sz="2150" spc="-15" dirty="0">
                <a:latin typeface="Calibri"/>
                <a:cs typeface="Calibri"/>
              </a:rPr>
              <a:t>breath </a:t>
            </a:r>
            <a:r>
              <a:rPr sz="2150" spc="-5" dirty="0">
                <a:latin typeface="Calibri"/>
                <a:cs typeface="Calibri"/>
              </a:rPr>
              <a:t>hold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capabilities.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38</a:t>
            </a:fld>
            <a:endParaRPr spc="2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318325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spc="10" dirty="0"/>
              <a:t>Image</a:t>
            </a:r>
            <a:r>
              <a:rPr sz="3600" spc="-70" dirty="0"/>
              <a:t> </a:t>
            </a:r>
            <a:r>
              <a:rPr sz="3600" dirty="0"/>
              <a:t>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123694"/>
            <a:ext cx="4434205" cy="396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1070"/>
              </a:lnSpc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900" dirty="0">
                <a:latin typeface="Calibri"/>
                <a:cs typeface="Calibri"/>
              </a:rPr>
              <a:t>CT </a:t>
            </a:r>
            <a:r>
              <a:rPr sz="900" spc="-5" dirty="0">
                <a:latin typeface="Calibri"/>
                <a:cs typeface="Calibri"/>
              </a:rPr>
              <a:t>System </a:t>
            </a:r>
            <a:r>
              <a:rPr sz="900" dirty="0">
                <a:latin typeface="Calibri"/>
                <a:cs typeface="Calibri"/>
              </a:rPr>
              <a:t>Principles, Operation, </a:t>
            </a:r>
            <a:r>
              <a:rPr sz="900" spc="-5" dirty="0">
                <a:latin typeface="Calibri"/>
                <a:cs typeface="Calibri"/>
              </a:rPr>
              <a:t>and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Components</a:t>
            </a:r>
            <a:endParaRPr sz="9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Imaging Parameters and </a:t>
            </a:r>
            <a:r>
              <a:rPr sz="800" spc="5" dirty="0">
                <a:latin typeface="Calibri"/>
                <a:cs typeface="Calibri"/>
              </a:rPr>
              <a:t>Data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Acquisition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385"/>
              </a:spcBef>
              <a:buSzPct val="101923"/>
              <a:buFont typeface="Arial"/>
              <a:buChar char="•"/>
              <a:tabLst>
                <a:tab pos="201930" algn="l"/>
              </a:tabLst>
            </a:pPr>
            <a:r>
              <a:rPr sz="2600" spc="-5" dirty="0">
                <a:latin typeface="Calibri"/>
                <a:cs typeface="Calibri"/>
              </a:rPr>
              <a:t>Imaging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Processing</a:t>
            </a:r>
            <a:endParaRPr sz="26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1.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Reconstruction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Filtered </a:t>
            </a:r>
            <a:r>
              <a:rPr sz="1650" spc="-5" dirty="0">
                <a:latin typeface="Calibri"/>
                <a:cs typeface="Calibri"/>
              </a:rPr>
              <a:t>back </a:t>
            </a:r>
            <a:r>
              <a:rPr sz="1650" spc="-10" dirty="0">
                <a:latin typeface="Calibri"/>
                <a:cs typeface="Calibri"/>
              </a:rPr>
              <a:t>projection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5" dirty="0">
                <a:latin typeface="Calibri"/>
                <a:cs typeface="Calibri"/>
              </a:rPr>
              <a:t>Iterative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reconstruction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Interpolation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Reconstruction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algorithm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Raw </a:t>
            </a:r>
            <a:r>
              <a:rPr sz="1650" spc="-15" dirty="0">
                <a:latin typeface="Calibri"/>
                <a:cs typeface="Calibri"/>
              </a:rPr>
              <a:t>data </a:t>
            </a:r>
            <a:r>
              <a:rPr sz="1650" spc="-10" dirty="0">
                <a:latin typeface="Calibri"/>
                <a:cs typeface="Calibri"/>
              </a:rPr>
              <a:t>versus </a:t>
            </a:r>
            <a:r>
              <a:rPr sz="1650" spc="-5" dirty="0">
                <a:latin typeface="Calibri"/>
                <a:cs typeface="Calibri"/>
              </a:rPr>
              <a:t>image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data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5" dirty="0">
                <a:latin typeface="Calibri"/>
                <a:cs typeface="Calibri"/>
              </a:rPr>
              <a:t>Prospective/retrospective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reconstructive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Reconstruction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Reconstruction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thickness</a:t>
            </a:r>
            <a:endParaRPr sz="16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Reconstruction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interval</a:t>
            </a:r>
            <a:endParaRPr sz="16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2.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Post‐Processing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40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348" y="1205310"/>
            <a:ext cx="800836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 smtClean="0"/>
              <a:t>Co</a:t>
            </a:r>
            <a:r>
              <a:rPr lang="en-US" sz="3600" b="1" spc="-5" dirty="0" smtClean="0"/>
              <a:t>mputed </a:t>
            </a:r>
            <a:r>
              <a:rPr lang="en-US" sz="3600" b="1" spc="-5" dirty="0" smtClean="0"/>
              <a:t>T</a:t>
            </a:r>
            <a:r>
              <a:rPr lang="en-US" sz="3600" b="1" spc="-5" dirty="0" smtClean="0"/>
              <a:t>omography</a:t>
            </a:r>
            <a:r>
              <a:rPr lang="en-US" sz="3600" spc="-5" dirty="0" smtClean="0"/>
              <a:t/>
            </a:r>
            <a:br>
              <a:rPr lang="en-US" sz="3600" spc="-5" dirty="0" smtClean="0"/>
            </a:br>
            <a:r>
              <a:rPr lang="en-US" sz="3600" spc="-5" dirty="0" smtClean="0"/>
              <a:t>Con</a:t>
            </a:r>
            <a:r>
              <a:rPr sz="3600" spc="-5" dirty="0" smtClean="0"/>
              <a:t>tent</a:t>
            </a:r>
            <a:r>
              <a:rPr sz="3600" spc="-55" dirty="0" smtClean="0"/>
              <a:t> </a:t>
            </a:r>
            <a:r>
              <a:rPr sz="3600" spc="10" dirty="0" smtClean="0"/>
              <a:t>Spec</a:t>
            </a:r>
            <a:r>
              <a:rPr lang="en-US" sz="3600" spc="10" dirty="0" smtClean="0"/>
              <a:t>ifications</a:t>
            </a:r>
            <a:r>
              <a:rPr sz="3600" spc="10" dirty="0" smtClean="0"/>
              <a:t>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769805" y="3290061"/>
            <a:ext cx="270719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Image </a:t>
            </a:r>
            <a:r>
              <a:rPr sz="2300" b="1" spc="-5" dirty="0">
                <a:latin typeface="Calibri"/>
                <a:cs typeface="Calibri"/>
              </a:rPr>
              <a:t>Formation </a:t>
            </a:r>
            <a:r>
              <a:rPr sz="2300" b="1" spc="5" dirty="0">
                <a:latin typeface="Calibri"/>
                <a:cs typeface="Calibri"/>
              </a:rPr>
              <a:t>–</a:t>
            </a:r>
            <a:r>
              <a:rPr sz="2300" b="1" spc="-8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9862" y="4781295"/>
            <a:ext cx="4535937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Image </a:t>
            </a:r>
            <a:r>
              <a:rPr sz="2300" b="1" spc="-15" dirty="0">
                <a:latin typeface="Calibri"/>
                <a:cs typeface="Calibri"/>
              </a:rPr>
              <a:t>Evaluation </a:t>
            </a:r>
            <a:r>
              <a:rPr sz="2300" b="1" dirty="0">
                <a:latin typeface="Calibri"/>
                <a:cs typeface="Calibri"/>
              </a:rPr>
              <a:t>and </a:t>
            </a:r>
            <a:r>
              <a:rPr sz="2300" b="1" spc="-5" dirty="0">
                <a:latin typeface="Calibri"/>
                <a:cs typeface="Calibri"/>
              </a:rPr>
              <a:t>Archiving </a:t>
            </a:r>
            <a:r>
              <a:rPr sz="2300" b="1" dirty="0">
                <a:latin typeface="Calibri"/>
                <a:cs typeface="Calibri"/>
              </a:rPr>
              <a:t>‐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2348" y="2544064"/>
            <a:ext cx="2319655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Patient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Care</a:t>
            </a:r>
            <a:endParaRPr sz="2300" dirty="0">
              <a:latin typeface="Calibri"/>
              <a:cs typeface="Calibri"/>
            </a:endParaRPr>
          </a:p>
          <a:p>
            <a:pPr marL="389255">
              <a:lnSpc>
                <a:spcPct val="100000"/>
              </a:lnSpc>
              <a:spcBef>
                <a:spcPts val="229"/>
              </a:spcBef>
            </a:pPr>
            <a:r>
              <a:rPr sz="1950" spc="10" dirty="0">
                <a:latin typeface="Arial"/>
                <a:cs typeface="Arial"/>
              </a:rPr>
              <a:t>•</a:t>
            </a:r>
            <a:r>
              <a:rPr sz="1950" spc="150" dirty="0">
                <a:latin typeface="Arial"/>
                <a:cs typeface="Arial"/>
              </a:rPr>
              <a:t> </a:t>
            </a:r>
            <a:r>
              <a:rPr sz="1950" spc="10" dirty="0">
                <a:latin typeface="Calibri"/>
                <a:cs typeface="Calibri"/>
              </a:rPr>
              <a:t>22</a:t>
            </a:r>
            <a:endParaRPr sz="195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Safety</a:t>
            </a:r>
            <a:endParaRPr sz="2300" dirty="0">
              <a:latin typeface="Calibri"/>
              <a:cs typeface="Calibri"/>
            </a:endParaRPr>
          </a:p>
          <a:p>
            <a:pPr marL="389255">
              <a:lnSpc>
                <a:spcPct val="100000"/>
              </a:lnSpc>
              <a:spcBef>
                <a:spcPts val="225"/>
              </a:spcBef>
            </a:pPr>
            <a:r>
              <a:rPr sz="1950" spc="10" dirty="0">
                <a:latin typeface="Arial"/>
                <a:cs typeface="Arial"/>
              </a:rPr>
              <a:t>•</a:t>
            </a:r>
            <a:r>
              <a:rPr sz="1950" spc="150" dirty="0">
                <a:latin typeface="Arial"/>
                <a:cs typeface="Arial"/>
              </a:rPr>
              <a:t> </a:t>
            </a:r>
            <a:r>
              <a:rPr sz="1950" spc="10" dirty="0">
                <a:latin typeface="Calibri"/>
                <a:cs typeface="Calibri"/>
              </a:rPr>
              <a:t>20</a:t>
            </a:r>
            <a:endParaRPr sz="195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Image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Production</a:t>
            </a:r>
            <a:endParaRPr sz="2300" dirty="0">
              <a:latin typeface="Calibri"/>
              <a:cs typeface="Calibri"/>
            </a:endParaRPr>
          </a:p>
          <a:p>
            <a:pPr marL="389890">
              <a:lnSpc>
                <a:spcPct val="100000"/>
              </a:lnSpc>
              <a:spcBef>
                <a:spcPts val="229"/>
              </a:spcBef>
            </a:pPr>
            <a:r>
              <a:rPr sz="1950" spc="10" dirty="0">
                <a:latin typeface="Arial"/>
                <a:cs typeface="Arial"/>
              </a:rPr>
              <a:t>•</a:t>
            </a:r>
            <a:r>
              <a:rPr sz="1950" spc="150" dirty="0">
                <a:latin typeface="Arial"/>
                <a:cs typeface="Arial"/>
              </a:rPr>
              <a:t> </a:t>
            </a:r>
            <a:r>
              <a:rPr sz="1950" spc="10" dirty="0">
                <a:latin typeface="Calibri"/>
                <a:cs typeface="Calibri"/>
              </a:rPr>
              <a:t>55</a:t>
            </a:r>
            <a:endParaRPr sz="195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Procedures</a:t>
            </a:r>
            <a:endParaRPr sz="2300" dirty="0">
              <a:latin typeface="Calibri"/>
              <a:cs typeface="Calibri"/>
            </a:endParaRPr>
          </a:p>
          <a:p>
            <a:pPr marL="389890">
              <a:lnSpc>
                <a:spcPct val="100000"/>
              </a:lnSpc>
              <a:spcBef>
                <a:spcPts val="220"/>
              </a:spcBef>
            </a:pPr>
            <a:r>
              <a:rPr sz="1950" spc="10" dirty="0">
                <a:latin typeface="Arial"/>
                <a:cs typeface="Arial"/>
              </a:rPr>
              <a:t>•</a:t>
            </a:r>
            <a:r>
              <a:rPr sz="1950" spc="150" dirty="0">
                <a:latin typeface="Arial"/>
                <a:cs typeface="Arial"/>
              </a:rPr>
              <a:t> </a:t>
            </a:r>
            <a:r>
              <a:rPr sz="1950" spc="10" dirty="0" smtClean="0">
                <a:latin typeface="Calibri"/>
                <a:cs typeface="Calibri"/>
              </a:rPr>
              <a:t>68</a:t>
            </a:r>
          </a:p>
        </p:txBody>
      </p:sp>
      <p:sp>
        <p:nvSpPr>
          <p:cNvPr id="6" name="object 6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0682" y="3675126"/>
            <a:ext cx="909955" cy="525780"/>
          </a:xfrm>
          <a:custGeom>
            <a:avLst/>
            <a:gdLst/>
            <a:ahLst/>
            <a:cxnLst/>
            <a:rect l="l" t="t" r="r" b="b"/>
            <a:pathLst>
              <a:path w="909954" h="525779">
                <a:moveTo>
                  <a:pt x="856163" y="33651"/>
                </a:moveTo>
                <a:lnTo>
                  <a:pt x="853706" y="29497"/>
                </a:lnTo>
                <a:lnTo>
                  <a:pt x="0" y="521207"/>
                </a:lnTo>
                <a:lnTo>
                  <a:pt x="2286" y="525779"/>
                </a:lnTo>
                <a:lnTo>
                  <a:pt x="856163" y="33651"/>
                </a:lnTo>
                <a:close/>
              </a:path>
              <a:path w="909954" h="525779">
                <a:moveTo>
                  <a:pt x="909828" y="0"/>
                </a:moveTo>
                <a:lnTo>
                  <a:pt x="838962" y="4571"/>
                </a:lnTo>
                <a:lnTo>
                  <a:pt x="853706" y="29497"/>
                </a:lnTo>
                <a:lnTo>
                  <a:pt x="862584" y="24383"/>
                </a:lnTo>
                <a:lnTo>
                  <a:pt x="865632" y="28193"/>
                </a:lnTo>
                <a:lnTo>
                  <a:pt x="865632" y="49656"/>
                </a:lnTo>
                <a:lnTo>
                  <a:pt x="870966" y="58673"/>
                </a:lnTo>
                <a:lnTo>
                  <a:pt x="909828" y="0"/>
                </a:lnTo>
                <a:close/>
              </a:path>
              <a:path w="909954" h="525779">
                <a:moveTo>
                  <a:pt x="865632" y="28193"/>
                </a:moveTo>
                <a:lnTo>
                  <a:pt x="862584" y="24383"/>
                </a:lnTo>
                <a:lnTo>
                  <a:pt x="853706" y="29497"/>
                </a:lnTo>
                <a:lnTo>
                  <a:pt x="856163" y="33651"/>
                </a:lnTo>
                <a:lnTo>
                  <a:pt x="865632" y="28193"/>
                </a:lnTo>
                <a:close/>
              </a:path>
              <a:path w="909954" h="525779">
                <a:moveTo>
                  <a:pt x="865632" y="49656"/>
                </a:moveTo>
                <a:lnTo>
                  <a:pt x="865632" y="28193"/>
                </a:lnTo>
                <a:lnTo>
                  <a:pt x="856163" y="33651"/>
                </a:lnTo>
                <a:lnTo>
                  <a:pt x="865632" y="49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0682" y="4319778"/>
            <a:ext cx="1079500" cy="512445"/>
          </a:xfrm>
          <a:custGeom>
            <a:avLst/>
            <a:gdLst/>
            <a:ahLst/>
            <a:cxnLst/>
            <a:rect l="l" t="t" r="r" b="b"/>
            <a:pathLst>
              <a:path w="1079500" h="512445">
                <a:moveTo>
                  <a:pt x="1023348" y="481077"/>
                </a:moveTo>
                <a:lnTo>
                  <a:pt x="2286" y="0"/>
                </a:lnTo>
                <a:lnTo>
                  <a:pt x="0" y="4572"/>
                </a:lnTo>
                <a:lnTo>
                  <a:pt x="1021187" y="485708"/>
                </a:lnTo>
                <a:lnTo>
                  <a:pt x="1023348" y="481077"/>
                </a:lnTo>
                <a:close/>
              </a:path>
              <a:path w="1079500" h="512445">
                <a:moveTo>
                  <a:pt x="1032510" y="511293"/>
                </a:moveTo>
                <a:lnTo>
                  <a:pt x="1032510" y="485393"/>
                </a:lnTo>
                <a:lnTo>
                  <a:pt x="1030224" y="489965"/>
                </a:lnTo>
                <a:lnTo>
                  <a:pt x="1021187" y="485708"/>
                </a:lnTo>
                <a:lnTo>
                  <a:pt x="1008888" y="512063"/>
                </a:lnTo>
                <a:lnTo>
                  <a:pt x="1032510" y="511293"/>
                </a:lnTo>
                <a:close/>
              </a:path>
              <a:path w="1079500" h="512445">
                <a:moveTo>
                  <a:pt x="1032510" y="485393"/>
                </a:moveTo>
                <a:lnTo>
                  <a:pt x="1023348" y="481077"/>
                </a:lnTo>
                <a:lnTo>
                  <a:pt x="1021187" y="485708"/>
                </a:lnTo>
                <a:lnTo>
                  <a:pt x="1030224" y="489965"/>
                </a:lnTo>
                <a:lnTo>
                  <a:pt x="1032510" y="485393"/>
                </a:lnTo>
                <a:close/>
              </a:path>
              <a:path w="1079500" h="512445">
                <a:moveTo>
                  <a:pt x="1078992" y="509777"/>
                </a:moveTo>
                <a:lnTo>
                  <a:pt x="1035558" y="454913"/>
                </a:lnTo>
                <a:lnTo>
                  <a:pt x="1023348" y="481077"/>
                </a:lnTo>
                <a:lnTo>
                  <a:pt x="1032510" y="485393"/>
                </a:lnTo>
                <a:lnTo>
                  <a:pt x="1032510" y="511293"/>
                </a:lnTo>
                <a:lnTo>
                  <a:pt x="1078992" y="509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12996" y="6387527"/>
            <a:ext cx="12338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30" dirty="0">
                <a:latin typeface="Calibri"/>
                <a:cs typeface="Calibri"/>
              </a:rPr>
              <a:t>© </a:t>
            </a:r>
            <a:r>
              <a:rPr sz="950" spc="20" dirty="0">
                <a:latin typeface="Calibri"/>
                <a:cs typeface="Calibri"/>
              </a:rPr>
              <a:t>2018</a:t>
            </a:r>
            <a:r>
              <a:rPr sz="950" spc="-75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OSRT_Gialousis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01346" y="6387527"/>
            <a:ext cx="1149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z="950" spc="20" dirty="0">
                <a:latin typeface="Calibri"/>
                <a:cs typeface="Calibri"/>
              </a:rPr>
              <a:t>4</a:t>
            </a:fld>
            <a:endParaRPr sz="95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28" y="546172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165 questions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092197"/>
            <a:ext cx="8119109" cy="314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5" dirty="0">
                <a:latin typeface="Calibri"/>
                <a:cs typeface="Calibri"/>
              </a:rPr>
              <a:t>An </a:t>
            </a:r>
            <a:r>
              <a:rPr sz="2150" spc="-10" dirty="0">
                <a:latin typeface="Calibri"/>
                <a:cs typeface="Calibri"/>
              </a:rPr>
              <a:t>advancement </a:t>
            </a:r>
            <a:r>
              <a:rPr sz="2150" spc="-5" dirty="0">
                <a:latin typeface="Calibri"/>
                <a:cs typeface="Calibri"/>
              </a:rPr>
              <a:t>of the </a:t>
            </a:r>
            <a:r>
              <a:rPr sz="2150" spc="-10" dirty="0">
                <a:latin typeface="Calibri"/>
                <a:cs typeface="Calibri"/>
              </a:rPr>
              <a:t>Back‐Projection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method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5" dirty="0">
                <a:latin typeface="Calibri"/>
                <a:cs typeface="Calibri"/>
              </a:rPr>
              <a:t>Summary </a:t>
            </a:r>
            <a:r>
              <a:rPr sz="1950" spc="10" dirty="0">
                <a:latin typeface="Calibri"/>
                <a:cs typeface="Calibri"/>
              </a:rPr>
              <a:t>of multiple </a:t>
            </a:r>
            <a:r>
              <a:rPr sz="1950" spc="5" dirty="0">
                <a:latin typeface="Calibri"/>
                <a:cs typeface="Calibri"/>
              </a:rPr>
              <a:t>projections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produce </a:t>
            </a:r>
            <a:r>
              <a:rPr sz="1950" spc="10" dirty="0">
                <a:latin typeface="Calibri"/>
                <a:cs typeface="Calibri"/>
              </a:rPr>
              <a:t>an</a:t>
            </a:r>
            <a:r>
              <a:rPr sz="1950" spc="-8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image</a:t>
            </a:r>
            <a:endParaRPr sz="1950">
              <a:latin typeface="Calibri"/>
              <a:cs typeface="Calibri"/>
            </a:endParaRPr>
          </a:p>
          <a:p>
            <a:pPr marL="578485" marR="5080" lvl="1" indent="-189230">
              <a:lnSpc>
                <a:spcPts val="2140"/>
              </a:lnSpc>
              <a:spcBef>
                <a:spcPts val="44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Does not </a:t>
            </a:r>
            <a:r>
              <a:rPr sz="1950" spc="5" dirty="0">
                <a:latin typeface="Calibri"/>
                <a:cs typeface="Calibri"/>
              </a:rPr>
              <a:t>produce </a:t>
            </a:r>
            <a:r>
              <a:rPr sz="1950" spc="10" dirty="0">
                <a:latin typeface="Calibri"/>
                <a:cs typeface="Calibri"/>
              </a:rPr>
              <a:t>a </a:t>
            </a:r>
            <a:r>
              <a:rPr sz="1950" spc="5" dirty="0">
                <a:latin typeface="Calibri"/>
                <a:cs typeface="Calibri"/>
              </a:rPr>
              <a:t>sharp image </a:t>
            </a:r>
            <a:r>
              <a:rPr sz="1950" spc="10" dirty="0">
                <a:latin typeface="Calibri"/>
                <a:cs typeface="Calibri"/>
              </a:rPr>
              <a:t>of the </a:t>
            </a:r>
            <a:r>
              <a:rPr sz="1950" spc="5" dirty="0">
                <a:latin typeface="Calibri"/>
                <a:cs typeface="Calibri"/>
              </a:rPr>
              <a:t>object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spc="-5" dirty="0">
                <a:latin typeface="Calibri"/>
                <a:cs typeface="Calibri"/>
              </a:rPr>
              <a:t>therefore </a:t>
            </a:r>
            <a:r>
              <a:rPr sz="1950" spc="5" dirty="0">
                <a:latin typeface="Calibri"/>
                <a:cs typeface="Calibri"/>
              </a:rPr>
              <a:t>is </a:t>
            </a:r>
            <a:r>
              <a:rPr sz="1950" spc="10" dirty="0">
                <a:latin typeface="Calibri"/>
                <a:cs typeface="Calibri"/>
              </a:rPr>
              <a:t>not used in  the </a:t>
            </a:r>
            <a:r>
              <a:rPr sz="1950" spc="5" dirty="0">
                <a:latin typeface="Calibri"/>
                <a:cs typeface="Calibri"/>
              </a:rPr>
              <a:t>clinical</a:t>
            </a:r>
            <a:r>
              <a:rPr sz="1950" spc="-85" dirty="0">
                <a:latin typeface="Calibri"/>
                <a:cs typeface="Calibri"/>
              </a:rPr>
              <a:t> </a:t>
            </a:r>
            <a:r>
              <a:rPr sz="1950" spc="25" dirty="0">
                <a:latin typeface="Calibri"/>
                <a:cs typeface="Calibri"/>
              </a:rPr>
              <a:t>CT</a:t>
            </a:r>
            <a:endParaRPr sz="19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5" dirty="0">
                <a:latin typeface="Calibri"/>
                <a:cs typeface="Calibri"/>
              </a:rPr>
              <a:t>Filtered </a:t>
            </a:r>
            <a:r>
              <a:rPr sz="2150" spc="-5" dirty="0">
                <a:latin typeface="Calibri"/>
                <a:cs typeface="Calibri"/>
              </a:rPr>
              <a:t>back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projection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Also known as the </a:t>
            </a:r>
            <a:r>
              <a:rPr sz="1950" dirty="0">
                <a:latin typeface="Calibri"/>
                <a:cs typeface="Calibri"/>
              </a:rPr>
              <a:t>convoluted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method</a:t>
            </a:r>
            <a:endParaRPr sz="1950">
              <a:latin typeface="Calibri"/>
              <a:cs typeface="Calibri"/>
            </a:endParaRPr>
          </a:p>
          <a:p>
            <a:pPr marL="578485" marR="481965" lvl="1" indent="-189230">
              <a:lnSpc>
                <a:spcPts val="2140"/>
              </a:lnSpc>
              <a:spcBef>
                <a:spcPts val="45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projection </a:t>
            </a:r>
            <a:r>
              <a:rPr sz="1950" dirty="0">
                <a:latin typeface="Calibri"/>
                <a:cs typeface="Calibri"/>
              </a:rPr>
              <a:t>profile </a:t>
            </a:r>
            <a:r>
              <a:rPr sz="1950" spc="5" dirty="0">
                <a:latin typeface="Calibri"/>
                <a:cs typeface="Calibri"/>
              </a:rPr>
              <a:t>is </a:t>
            </a:r>
            <a:r>
              <a:rPr sz="1950" dirty="0">
                <a:latin typeface="Calibri"/>
                <a:cs typeface="Calibri"/>
              </a:rPr>
              <a:t>filtered </a:t>
            </a:r>
            <a:r>
              <a:rPr sz="1950" spc="10" dirty="0">
                <a:latin typeface="Calibri"/>
                <a:cs typeface="Calibri"/>
              </a:rPr>
              <a:t>or </a:t>
            </a:r>
            <a:r>
              <a:rPr sz="1950" dirty="0">
                <a:latin typeface="Calibri"/>
                <a:cs typeface="Calibri"/>
              </a:rPr>
              <a:t>convoluted to remove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blurring  </a:t>
            </a:r>
            <a:r>
              <a:rPr sz="1950" dirty="0">
                <a:latin typeface="Calibri"/>
                <a:cs typeface="Calibri"/>
              </a:rPr>
              <a:t>found </a:t>
            </a:r>
            <a:r>
              <a:rPr sz="1950" spc="10" dirty="0">
                <a:latin typeface="Calibri"/>
                <a:cs typeface="Calibri"/>
              </a:rPr>
              <a:t>in simple back </a:t>
            </a:r>
            <a:r>
              <a:rPr sz="1950" spc="5" dirty="0">
                <a:latin typeface="Calibri"/>
                <a:cs typeface="Calibri"/>
              </a:rPr>
              <a:t>projection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techniques</a:t>
            </a:r>
            <a:endParaRPr sz="19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Commonly used in </a:t>
            </a:r>
            <a:r>
              <a:rPr sz="1950" spc="20" dirty="0">
                <a:latin typeface="Calibri"/>
                <a:cs typeface="Calibri"/>
              </a:rPr>
              <a:t>CT </a:t>
            </a:r>
            <a:r>
              <a:rPr sz="1950" spc="-5" dirty="0">
                <a:latin typeface="Calibri"/>
                <a:cs typeface="Calibri"/>
              </a:rPr>
              <a:t>systems</a:t>
            </a:r>
            <a:r>
              <a:rPr sz="1950" spc="-1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today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40</a:t>
            </a:fld>
            <a:endParaRPr spc="2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7990840" cy="309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20" dirty="0">
                <a:latin typeface="Calibri"/>
                <a:cs typeface="Calibri"/>
              </a:rPr>
              <a:t>Iterative </a:t>
            </a:r>
            <a:r>
              <a:rPr sz="2150" spc="-10" dirty="0">
                <a:latin typeface="Calibri"/>
                <a:cs typeface="Calibri"/>
              </a:rPr>
              <a:t>reconstruction</a:t>
            </a:r>
            <a:endParaRPr sz="2150">
              <a:latin typeface="Calibri"/>
              <a:cs typeface="Calibri"/>
            </a:endParaRPr>
          </a:p>
          <a:p>
            <a:pPr marL="578485" marR="5080" lvl="1" indent="-188595">
              <a:lnSpc>
                <a:spcPct val="91400"/>
              </a:lnSpc>
              <a:spcBef>
                <a:spcPts val="40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Starts </a:t>
            </a:r>
            <a:r>
              <a:rPr sz="1950" spc="10" dirty="0">
                <a:latin typeface="Calibri"/>
                <a:cs typeface="Calibri"/>
              </a:rPr>
              <a:t>with an </a:t>
            </a:r>
            <a:r>
              <a:rPr sz="1950" spc="5" dirty="0">
                <a:latin typeface="Calibri"/>
                <a:cs typeface="Calibri"/>
              </a:rPr>
              <a:t>assumption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spc="5" dirty="0">
                <a:latin typeface="Calibri"/>
                <a:cs typeface="Calibri"/>
              </a:rPr>
              <a:t>compares </a:t>
            </a:r>
            <a:r>
              <a:rPr sz="1950" spc="10" dirty="0">
                <a:latin typeface="Calibri"/>
                <a:cs typeface="Calibri"/>
              </a:rPr>
              <a:t>this </a:t>
            </a:r>
            <a:r>
              <a:rPr sz="1950" spc="5" dirty="0">
                <a:latin typeface="Calibri"/>
                <a:cs typeface="Calibri"/>
              </a:rPr>
              <a:t>assumption </a:t>
            </a:r>
            <a:r>
              <a:rPr sz="1950" spc="10" dirty="0">
                <a:latin typeface="Calibri"/>
                <a:cs typeface="Calibri"/>
              </a:rPr>
              <a:t>with measured  </a:t>
            </a:r>
            <a:r>
              <a:rPr sz="1950" spc="5" dirty="0">
                <a:latin typeface="Calibri"/>
                <a:cs typeface="Calibri"/>
              </a:rPr>
              <a:t>values, </a:t>
            </a:r>
            <a:r>
              <a:rPr sz="1950" dirty="0">
                <a:latin typeface="Calibri"/>
                <a:cs typeface="Calibri"/>
              </a:rPr>
              <a:t>makes </a:t>
            </a:r>
            <a:r>
              <a:rPr sz="1950" spc="5" dirty="0">
                <a:latin typeface="Calibri"/>
                <a:cs typeface="Calibri"/>
              </a:rPr>
              <a:t>corrections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bring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two </a:t>
            </a:r>
            <a:r>
              <a:rPr sz="1950" dirty="0">
                <a:latin typeface="Calibri"/>
                <a:cs typeface="Calibri"/>
              </a:rPr>
              <a:t>into </a:t>
            </a:r>
            <a:r>
              <a:rPr sz="1950" spc="5" dirty="0">
                <a:latin typeface="Calibri"/>
                <a:cs typeface="Calibri"/>
              </a:rPr>
              <a:t>agreement,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spc="5" dirty="0">
                <a:latin typeface="Calibri"/>
                <a:cs typeface="Calibri"/>
              </a:rPr>
              <a:t>then  </a:t>
            </a:r>
            <a:r>
              <a:rPr sz="1950" dirty="0">
                <a:latin typeface="Calibri"/>
                <a:cs typeface="Calibri"/>
              </a:rPr>
              <a:t>repeats </a:t>
            </a:r>
            <a:r>
              <a:rPr sz="1950" spc="10" dirty="0">
                <a:latin typeface="Calibri"/>
                <a:cs typeface="Calibri"/>
              </a:rPr>
              <a:t>this </a:t>
            </a:r>
            <a:r>
              <a:rPr sz="1950" spc="5" dirty="0">
                <a:latin typeface="Calibri"/>
                <a:cs typeface="Calibri"/>
              </a:rPr>
              <a:t>process over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spc="5" dirty="0">
                <a:latin typeface="Calibri"/>
                <a:cs typeface="Calibri"/>
              </a:rPr>
              <a:t>over until </a:t>
            </a:r>
            <a:r>
              <a:rPr sz="1950" spc="10" dirty="0">
                <a:latin typeface="Calibri"/>
                <a:cs typeface="Calibri"/>
              </a:rPr>
              <a:t>the assumed and measured  </a:t>
            </a:r>
            <a:r>
              <a:rPr sz="1950" spc="5" dirty="0">
                <a:latin typeface="Calibri"/>
                <a:cs typeface="Calibri"/>
              </a:rPr>
              <a:t>values </a:t>
            </a:r>
            <a:r>
              <a:rPr sz="1950" dirty="0">
                <a:latin typeface="Calibri"/>
                <a:cs typeface="Calibri"/>
              </a:rPr>
              <a:t>are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15" dirty="0">
                <a:latin typeface="Calibri"/>
                <a:cs typeface="Calibri"/>
              </a:rPr>
              <a:t>same </a:t>
            </a:r>
            <a:r>
              <a:rPr sz="1950" spc="10" dirty="0">
                <a:latin typeface="Calibri"/>
                <a:cs typeface="Calibri"/>
              </a:rPr>
              <a:t>or within </a:t>
            </a:r>
            <a:r>
              <a:rPr sz="1950" spc="5" dirty="0">
                <a:latin typeface="Calibri"/>
                <a:cs typeface="Calibri"/>
              </a:rPr>
              <a:t>acceptable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spc="-20" dirty="0">
                <a:latin typeface="Calibri"/>
                <a:cs typeface="Calibri"/>
              </a:rPr>
              <a:t>limits”.</a:t>
            </a:r>
            <a:endParaRPr sz="19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578485" lvl="1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20" dirty="0">
                <a:latin typeface="Calibri"/>
                <a:cs typeface="Calibri"/>
              </a:rPr>
              <a:t>Iterative </a:t>
            </a:r>
            <a:r>
              <a:rPr sz="2150" spc="-10" dirty="0">
                <a:latin typeface="Calibri"/>
                <a:cs typeface="Calibri"/>
              </a:rPr>
              <a:t>algorithms consist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three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steps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Input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IR</a:t>
            </a:r>
            <a:r>
              <a:rPr sz="1950" spc="-10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Loop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Output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41</a:t>
            </a:fld>
            <a:endParaRPr spc="2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7300595" cy="3458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Examples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20" dirty="0">
                <a:latin typeface="Calibri"/>
                <a:cs typeface="Calibri"/>
              </a:rPr>
              <a:t>Iterative </a:t>
            </a:r>
            <a:r>
              <a:rPr sz="2150" spc="-10" dirty="0">
                <a:latin typeface="Calibri"/>
                <a:cs typeface="Calibri"/>
              </a:rPr>
              <a:t>Reconstruction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Algorithms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GE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Healthcare: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Adaptive </a:t>
            </a:r>
            <a:r>
              <a:rPr sz="1800" spc="-5" dirty="0">
                <a:latin typeface="Calibri"/>
                <a:cs typeface="Calibri"/>
              </a:rPr>
              <a:t>Statistical </a:t>
            </a:r>
            <a:r>
              <a:rPr sz="1800" spc="-10" dirty="0">
                <a:latin typeface="Calibri"/>
                <a:cs typeface="Calibri"/>
              </a:rPr>
              <a:t>Iterative </a:t>
            </a:r>
            <a:r>
              <a:rPr sz="1800" dirty="0">
                <a:latin typeface="Calibri"/>
                <a:cs typeface="Calibri"/>
              </a:rPr>
              <a:t>Reconstruction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(ASIR)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-25" dirty="0">
                <a:latin typeface="Calibri"/>
                <a:cs typeface="Calibri"/>
              </a:rPr>
              <a:t>Veo </a:t>
            </a:r>
            <a:r>
              <a:rPr sz="1800" spc="5" dirty="0">
                <a:latin typeface="Calibri"/>
                <a:cs typeface="Calibri"/>
              </a:rPr>
              <a:t>Model‐based </a:t>
            </a:r>
            <a:r>
              <a:rPr sz="1800" spc="-10" dirty="0">
                <a:latin typeface="Calibri"/>
                <a:cs typeface="Calibri"/>
              </a:rPr>
              <a:t>Iterative </a:t>
            </a:r>
            <a:r>
              <a:rPr sz="1800" dirty="0">
                <a:latin typeface="Calibri"/>
                <a:cs typeface="Calibri"/>
              </a:rPr>
              <a:t>Reconstruction </a:t>
            </a:r>
            <a:r>
              <a:rPr sz="1800" spc="-25" dirty="0">
                <a:latin typeface="Calibri"/>
                <a:cs typeface="Calibri"/>
              </a:rPr>
              <a:t>Veo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(MBIR)</a:t>
            </a:r>
            <a:endParaRPr sz="18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Siemens: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Image Reconstruction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Image Space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(IRIS)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Sinogram‐Affirmed Image Reconstruction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(SAFIRE)</a:t>
            </a:r>
            <a:endParaRPr sz="18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Philips: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iDose </a:t>
            </a:r>
            <a:r>
              <a:rPr sz="1800" spc="-10" dirty="0">
                <a:latin typeface="Calibri"/>
                <a:cs typeface="Calibri"/>
              </a:rPr>
              <a:t>(iterative </a:t>
            </a:r>
            <a:r>
              <a:rPr sz="1800" dirty="0">
                <a:latin typeface="Calibri"/>
                <a:cs typeface="Calibri"/>
              </a:rPr>
              <a:t>processing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projection </a:t>
            </a:r>
            <a:r>
              <a:rPr sz="1800" spc="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image domains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(iDOSE)</a:t>
            </a:r>
            <a:endParaRPr sz="18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-15" dirty="0">
                <a:latin typeface="Calibri"/>
                <a:cs typeface="Calibri"/>
              </a:rPr>
              <a:t>Toshiba: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Adaptive </a:t>
            </a:r>
            <a:r>
              <a:rPr sz="1800" spc="-10" dirty="0">
                <a:latin typeface="Calibri"/>
                <a:cs typeface="Calibri"/>
              </a:rPr>
              <a:t>Iterative </a:t>
            </a:r>
            <a:r>
              <a:rPr sz="1800" spc="5" dirty="0">
                <a:latin typeface="Calibri"/>
                <a:cs typeface="Calibri"/>
              </a:rPr>
              <a:t>Dose </a:t>
            </a:r>
            <a:r>
              <a:rPr sz="1800" dirty="0">
                <a:latin typeface="Calibri"/>
                <a:cs typeface="Calibri"/>
              </a:rPr>
              <a:t>Reduction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(AIDR)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42</a:t>
            </a:fld>
            <a:endParaRPr spc="2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7868920" cy="222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Interpolation</a:t>
            </a:r>
            <a:endParaRPr sz="2150">
              <a:latin typeface="Calibri"/>
              <a:cs typeface="Calibri"/>
            </a:endParaRPr>
          </a:p>
          <a:p>
            <a:pPr marL="578485" marR="5080" lvl="1" indent="-188595">
              <a:lnSpc>
                <a:spcPts val="2140"/>
              </a:lnSpc>
              <a:spcBef>
                <a:spcPts val="45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Reconstructs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spirally acquired images </a:t>
            </a:r>
            <a:r>
              <a:rPr sz="1950" dirty="0">
                <a:latin typeface="Calibri"/>
                <a:cs typeface="Calibri"/>
              </a:rPr>
              <a:t>into </a:t>
            </a:r>
            <a:r>
              <a:rPr sz="1950" spc="5" dirty="0">
                <a:latin typeface="Calibri"/>
                <a:cs typeface="Calibri"/>
              </a:rPr>
              <a:t>what looks </a:t>
            </a:r>
            <a:r>
              <a:rPr sz="1950" spc="-10" dirty="0">
                <a:latin typeface="Calibri"/>
                <a:cs typeface="Calibri"/>
              </a:rPr>
              <a:t>like </a:t>
            </a:r>
            <a:r>
              <a:rPr sz="1950" spc="5" dirty="0">
                <a:latin typeface="Calibri"/>
                <a:cs typeface="Calibri"/>
              </a:rPr>
              <a:t>individual  </a:t>
            </a:r>
            <a:r>
              <a:rPr sz="1950" spc="10" dirty="0">
                <a:latin typeface="Calibri"/>
                <a:cs typeface="Calibri"/>
              </a:rPr>
              <a:t>slices</a:t>
            </a:r>
            <a:endParaRPr sz="19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40" dirty="0">
                <a:latin typeface="Calibri"/>
                <a:cs typeface="Calibri"/>
              </a:rPr>
              <a:t>Two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types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1. 360‐degree linear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interpolation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2. 180‐degree linear interpolation </a:t>
            </a:r>
            <a:r>
              <a:rPr sz="1950" spc="10" dirty="0">
                <a:latin typeface="Calibri"/>
                <a:cs typeface="Calibri"/>
              </a:rPr>
              <a:t>–The </a:t>
            </a:r>
            <a:r>
              <a:rPr sz="1950" spc="5" dirty="0">
                <a:latin typeface="Calibri"/>
                <a:cs typeface="Calibri"/>
              </a:rPr>
              <a:t>most </a:t>
            </a:r>
            <a:r>
              <a:rPr sz="1950" spc="10" dirty="0">
                <a:latin typeface="Calibri"/>
                <a:cs typeface="Calibri"/>
              </a:rPr>
              <a:t>common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type.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43</a:t>
            </a:fld>
            <a:endParaRPr spc="2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4037965" cy="229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Reconstruction algorithm </a:t>
            </a:r>
            <a:r>
              <a:rPr sz="2150" spc="-5" dirty="0">
                <a:latin typeface="Calibri"/>
                <a:cs typeface="Calibri"/>
              </a:rPr>
              <a:t>–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Filters!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Bone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Standard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Sharp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Smooth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-5" dirty="0">
                <a:latin typeface="Calibri"/>
                <a:cs typeface="Calibri"/>
              </a:rPr>
              <a:t>Edge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Lung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44</a:t>
            </a:fld>
            <a:endParaRPr spc="2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8080375" cy="90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Raw </a:t>
            </a:r>
            <a:r>
              <a:rPr sz="2150" spc="-15" dirty="0">
                <a:latin typeface="Calibri"/>
                <a:cs typeface="Calibri"/>
              </a:rPr>
              <a:t>data versus </a:t>
            </a:r>
            <a:r>
              <a:rPr sz="2150" spc="-10" dirty="0">
                <a:latin typeface="Calibri"/>
                <a:cs typeface="Calibri"/>
              </a:rPr>
              <a:t>image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data</a:t>
            </a:r>
            <a:endParaRPr sz="2150">
              <a:latin typeface="Calibri"/>
              <a:cs typeface="Calibri"/>
            </a:endParaRPr>
          </a:p>
          <a:p>
            <a:pPr marL="578485" marR="5080" lvl="1" indent="-188595">
              <a:lnSpc>
                <a:spcPts val="1960"/>
              </a:lnSpc>
              <a:spcBef>
                <a:spcPts val="459"/>
              </a:spcBef>
              <a:buFont typeface="Arial"/>
              <a:buChar char="•"/>
              <a:tabLst>
                <a:tab pos="579120" algn="l"/>
              </a:tabLst>
            </a:pPr>
            <a:r>
              <a:rPr sz="1800" spc="5" dirty="0">
                <a:latin typeface="Calibri"/>
                <a:cs typeface="Calibri"/>
              </a:rPr>
              <a:t>Raw </a:t>
            </a:r>
            <a:r>
              <a:rPr sz="1800" spc="-5" dirty="0">
                <a:latin typeface="Calibri"/>
                <a:cs typeface="Calibri"/>
              </a:rPr>
              <a:t>data </a:t>
            </a:r>
            <a:r>
              <a:rPr sz="1800" spc="5" dirty="0">
                <a:latin typeface="Calibri"/>
                <a:cs typeface="Calibri"/>
              </a:rPr>
              <a:t>is the </a:t>
            </a:r>
            <a:r>
              <a:rPr sz="1800" dirty="0">
                <a:latin typeface="Calibri"/>
                <a:cs typeface="Calibri"/>
              </a:rPr>
              <a:t>result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preprocessed scan </a:t>
            </a:r>
            <a:r>
              <a:rPr sz="1800" spc="-5" dirty="0">
                <a:latin typeface="Calibri"/>
                <a:cs typeface="Calibri"/>
              </a:rPr>
              <a:t>data </a:t>
            </a:r>
            <a:r>
              <a:rPr sz="1800" dirty="0">
                <a:latin typeface="Calibri"/>
                <a:cs typeface="Calibri"/>
              </a:rPr>
              <a:t>that </a:t>
            </a:r>
            <a:r>
              <a:rPr sz="1800" spc="-5" dirty="0">
                <a:latin typeface="Calibri"/>
                <a:cs typeface="Calibri"/>
              </a:rPr>
              <a:t>are </a:t>
            </a:r>
            <a:r>
              <a:rPr sz="1800" spc="5" dirty="0">
                <a:latin typeface="Calibri"/>
                <a:cs typeface="Calibri"/>
              </a:rPr>
              <a:t>subjected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image  reconstruction algorithm </a:t>
            </a:r>
            <a:r>
              <a:rPr sz="1800" spc="5" dirty="0">
                <a:latin typeface="Calibri"/>
                <a:cs typeface="Calibri"/>
              </a:rPr>
              <a:t>used </a:t>
            </a:r>
            <a:r>
              <a:rPr sz="1800" dirty="0">
                <a:latin typeface="Calibri"/>
                <a:cs typeface="Calibri"/>
              </a:rPr>
              <a:t>by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scanner!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45</a:t>
            </a:fld>
            <a:endParaRPr spc="2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7007859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Prospective/retrospective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reconstruction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800" dirty="0">
                <a:latin typeface="Calibri"/>
                <a:cs typeface="Calibri"/>
              </a:rPr>
              <a:t>Prospective Reconstruction </a:t>
            </a:r>
            <a:r>
              <a:rPr sz="1800" spc="5" dirty="0">
                <a:latin typeface="Calibri"/>
                <a:cs typeface="Calibri"/>
              </a:rPr>
              <a:t>is done as the </a:t>
            </a:r>
            <a:r>
              <a:rPr sz="1800" dirty="0">
                <a:latin typeface="Calibri"/>
                <a:cs typeface="Calibri"/>
              </a:rPr>
              <a:t>scan </a:t>
            </a:r>
            <a:r>
              <a:rPr sz="1800" spc="5" dirty="0">
                <a:latin typeface="Calibri"/>
                <a:cs typeface="Calibri"/>
              </a:rPr>
              <a:t>is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acquired.</a:t>
            </a:r>
            <a:endParaRPr sz="180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579120" algn="l"/>
              </a:tabLst>
            </a:pPr>
            <a:r>
              <a:rPr sz="1800" spc="-5" dirty="0">
                <a:latin typeface="Calibri"/>
                <a:cs typeface="Calibri"/>
              </a:rPr>
              <a:t>Retrospective </a:t>
            </a:r>
            <a:r>
              <a:rPr sz="1800" dirty="0">
                <a:latin typeface="Calibri"/>
                <a:cs typeface="Calibri"/>
              </a:rPr>
              <a:t>Construction </a:t>
            </a:r>
            <a:r>
              <a:rPr sz="1800" spc="5" dirty="0">
                <a:latin typeface="Calibri"/>
                <a:cs typeface="Calibri"/>
              </a:rPr>
              <a:t>is done </a:t>
            </a:r>
            <a:r>
              <a:rPr sz="1800" dirty="0">
                <a:latin typeface="Calibri"/>
                <a:cs typeface="Calibri"/>
              </a:rPr>
              <a:t>after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scan </a:t>
            </a:r>
            <a:r>
              <a:rPr sz="1800" spc="5" dirty="0">
                <a:latin typeface="Calibri"/>
                <a:cs typeface="Calibri"/>
              </a:rPr>
              <a:t>has been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acquired.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46</a:t>
            </a:fld>
            <a:endParaRPr spc="2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8049259" cy="129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Reconstruction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thickness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Slice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thickness</a:t>
            </a:r>
            <a:endParaRPr sz="2150">
              <a:latin typeface="Calibri"/>
              <a:cs typeface="Calibri"/>
            </a:endParaRPr>
          </a:p>
          <a:p>
            <a:pPr marL="955675" marR="5080" lvl="2" indent="-188595">
              <a:lnSpc>
                <a:spcPts val="2140"/>
              </a:lnSpc>
              <a:spcBef>
                <a:spcPts val="45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Slice thickness </a:t>
            </a:r>
            <a:r>
              <a:rPr sz="1950" spc="5" dirty="0">
                <a:latin typeface="Calibri"/>
                <a:cs typeface="Calibri"/>
              </a:rPr>
              <a:t>is </a:t>
            </a:r>
            <a:r>
              <a:rPr sz="1950" spc="10" dirty="0">
                <a:latin typeface="Calibri"/>
                <a:cs typeface="Calibri"/>
              </a:rPr>
              <a:t>an </a:t>
            </a:r>
            <a:r>
              <a:rPr sz="1950" spc="5" dirty="0">
                <a:latin typeface="Calibri"/>
                <a:cs typeface="Calibri"/>
              </a:rPr>
              <a:t>imaging </a:t>
            </a:r>
            <a:r>
              <a:rPr sz="1950" dirty="0">
                <a:latin typeface="Calibri"/>
                <a:cs typeface="Calibri"/>
              </a:rPr>
              <a:t>parameter </a:t>
            </a:r>
            <a:r>
              <a:rPr sz="1950" spc="10" dirty="0">
                <a:latin typeface="Calibri"/>
                <a:cs typeface="Calibri"/>
              </a:rPr>
              <a:t>selected </a:t>
            </a:r>
            <a:r>
              <a:rPr sz="1950" spc="5" dirty="0">
                <a:latin typeface="Calibri"/>
                <a:cs typeface="Calibri"/>
              </a:rPr>
              <a:t>by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operator </a:t>
            </a:r>
            <a:r>
              <a:rPr sz="1950" spc="5" dirty="0">
                <a:latin typeface="Calibri"/>
                <a:cs typeface="Calibri"/>
              </a:rPr>
              <a:t>used  </a:t>
            </a:r>
            <a:r>
              <a:rPr sz="1950" spc="10" dirty="0">
                <a:latin typeface="Calibri"/>
                <a:cs typeface="Calibri"/>
              </a:rPr>
              <a:t>in </a:t>
            </a:r>
            <a:r>
              <a:rPr sz="1950" spc="20" dirty="0">
                <a:latin typeface="Calibri"/>
                <a:cs typeface="Calibri"/>
              </a:rPr>
              <a:t>CT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define </a:t>
            </a:r>
            <a:r>
              <a:rPr sz="1950" spc="10" dirty="0">
                <a:latin typeface="Calibri"/>
                <a:cs typeface="Calibri"/>
              </a:rPr>
              <a:t>a </a:t>
            </a:r>
            <a:r>
              <a:rPr sz="1950" spc="5" dirty="0">
                <a:latin typeface="Calibri"/>
                <a:cs typeface="Calibri"/>
              </a:rPr>
              <a:t>dimension </a:t>
            </a:r>
            <a:r>
              <a:rPr sz="1950" spc="10" dirty="0">
                <a:latin typeface="Calibri"/>
                <a:cs typeface="Calibri"/>
              </a:rPr>
              <a:t>of depth </a:t>
            </a:r>
            <a:r>
              <a:rPr sz="1950" spc="5" dirty="0">
                <a:latin typeface="Calibri"/>
                <a:cs typeface="Calibri"/>
              </a:rPr>
              <a:t>adapted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area </a:t>
            </a:r>
            <a:r>
              <a:rPr sz="1950" spc="10" dirty="0">
                <a:latin typeface="Calibri"/>
                <a:cs typeface="Calibri"/>
              </a:rPr>
              <a:t>of</a:t>
            </a:r>
            <a:r>
              <a:rPr sz="1950" spc="-5" dirty="0">
                <a:latin typeface="Calibri"/>
                <a:cs typeface="Calibri"/>
              </a:rPr>
              <a:t> interest.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47</a:t>
            </a:fld>
            <a:endParaRPr spc="2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87934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‐</a:t>
            </a:r>
            <a:r>
              <a:rPr spc="60" dirty="0"/>
              <a:t> </a:t>
            </a:r>
            <a:r>
              <a:rPr spc="-15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16047"/>
            <a:ext cx="8113395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Reconstruction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interval</a:t>
            </a:r>
            <a:endParaRPr sz="2150">
              <a:latin typeface="Calibri"/>
              <a:cs typeface="Calibri"/>
            </a:endParaRPr>
          </a:p>
          <a:p>
            <a:pPr marL="389255" marR="5080">
              <a:lnSpc>
                <a:spcPct val="91400"/>
              </a:lnSpc>
              <a:spcBef>
                <a:spcPts val="409"/>
              </a:spcBef>
            </a:pPr>
            <a:r>
              <a:rPr sz="1950" spc="10" dirty="0">
                <a:latin typeface="Calibri"/>
                <a:cs typeface="Calibri"/>
              </a:rPr>
              <a:t>Slice </a:t>
            </a:r>
            <a:r>
              <a:rPr sz="1950" spc="5" dirty="0">
                <a:latin typeface="Calibri"/>
                <a:cs typeface="Calibri"/>
              </a:rPr>
              <a:t>spacing </a:t>
            </a:r>
            <a:r>
              <a:rPr sz="1950" spc="10" dirty="0">
                <a:latin typeface="Calibri"/>
                <a:cs typeface="Calibri"/>
              </a:rPr>
              <a:t>or </a:t>
            </a:r>
            <a:r>
              <a:rPr sz="1950" dirty="0">
                <a:latin typeface="Calibri"/>
                <a:cs typeface="Calibri"/>
              </a:rPr>
              <a:t>interval </a:t>
            </a:r>
            <a:r>
              <a:rPr sz="1950" spc="5" dirty="0">
                <a:latin typeface="Calibri"/>
                <a:cs typeface="Calibri"/>
              </a:rPr>
              <a:t>is determined by </a:t>
            </a:r>
            <a:r>
              <a:rPr sz="1950" dirty="0">
                <a:latin typeface="Calibri"/>
                <a:cs typeface="Calibri"/>
              </a:rPr>
              <a:t>collimator </a:t>
            </a:r>
            <a:r>
              <a:rPr sz="1950" spc="5" dirty="0">
                <a:latin typeface="Calibri"/>
                <a:cs typeface="Calibri"/>
              </a:rPr>
              <a:t>spacing </a:t>
            </a:r>
            <a:r>
              <a:rPr sz="1950" spc="10" dirty="0">
                <a:latin typeface="Calibri"/>
                <a:cs typeface="Calibri"/>
              </a:rPr>
              <a:t>in a </a:t>
            </a:r>
            <a:r>
              <a:rPr sz="1950" spc="5" dirty="0">
                <a:latin typeface="Calibri"/>
                <a:cs typeface="Calibri"/>
              </a:rPr>
              <a:t>single </a:t>
            </a:r>
            <a:r>
              <a:rPr sz="1950" spc="-10" dirty="0">
                <a:latin typeface="Calibri"/>
                <a:cs typeface="Calibri"/>
              </a:rPr>
              <a:t>array  </a:t>
            </a:r>
            <a:r>
              <a:rPr sz="1950" spc="10" dirty="0">
                <a:latin typeface="Calibri"/>
                <a:cs typeface="Calibri"/>
              </a:rPr>
              <a:t>of </a:t>
            </a:r>
            <a:r>
              <a:rPr sz="1950" dirty="0">
                <a:latin typeface="Calibri"/>
                <a:cs typeface="Calibri"/>
              </a:rPr>
              <a:t>detectors, </a:t>
            </a:r>
            <a:r>
              <a:rPr sz="1950" spc="5" dirty="0">
                <a:latin typeface="Calibri"/>
                <a:cs typeface="Calibri"/>
              </a:rPr>
              <a:t>further determined by </a:t>
            </a:r>
            <a:r>
              <a:rPr sz="1950" spc="10" dirty="0">
                <a:latin typeface="Calibri"/>
                <a:cs typeface="Calibri"/>
              </a:rPr>
              <a:t>the number and </a:t>
            </a:r>
            <a:r>
              <a:rPr sz="1950" dirty="0">
                <a:latin typeface="Calibri"/>
                <a:cs typeface="Calibri"/>
              </a:rPr>
              <a:t>size </a:t>
            </a:r>
            <a:r>
              <a:rPr sz="1950" spc="10" dirty="0">
                <a:latin typeface="Calibri"/>
                <a:cs typeface="Calibri"/>
              </a:rPr>
              <a:t>of the </a:t>
            </a:r>
            <a:r>
              <a:rPr sz="1950" dirty="0">
                <a:latin typeface="Calibri"/>
                <a:cs typeface="Calibri"/>
              </a:rPr>
              <a:t>detector  </a:t>
            </a:r>
            <a:r>
              <a:rPr sz="1950" spc="10" dirty="0">
                <a:latin typeface="Calibri"/>
                <a:cs typeface="Calibri"/>
              </a:rPr>
              <a:t>elements </a:t>
            </a:r>
            <a:r>
              <a:rPr sz="1950" spc="5" dirty="0">
                <a:latin typeface="Calibri"/>
                <a:cs typeface="Calibri"/>
              </a:rPr>
              <a:t>grouped </a:t>
            </a:r>
            <a:r>
              <a:rPr sz="1950" dirty="0">
                <a:latin typeface="Calibri"/>
                <a:cs typeface="Calibri"/>
              </a:rPr>
              <a:t>into </a:t>
            </a:r>
            <a:r>
              <a:rPr sz="1950" spc="10" dirty="0">
                <a:latin typeface="Calibri"/>
                <a:cs typeface="Calibri"/>
              </a:rPr>
              <a:t>each </a:t>
            </a:r>
            <a:r>
              <a:rPr sz="1950" dirty="0">
                <a:latin typeface="Calibri"/>
                <a:cs typeface="Calibri"/>
              </a:rPr>
              <a:t>data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channel.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48</a:t>
            </a:fld>
            <a:endParaRPr spc="2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98856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– </a:t>
            </a:r>
            <a:r>
              <a:rPr spc="-35" dirty="0"/>
              <a:t>Post</a:t>
            </a:r>
            <a:r>
              <a:rPr spc="130" dirty="0"/>
              <a:t> </a:t>
            </a:r>
            <a:r>
              <a:rPr spc="-2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371090"/>
            <a:ext cx="7847330" cy="159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1950" spc="5" dirty="0">
                <a:latin typeface="Calibri"/>
                <a:cs typeface="Calibri"/>
              </a:rPr>
              <a:t>2.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Post‐Processing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Multi‐planar </a:t>
            </a:r>
            <a:r>
              <a:rPr sz="1950" dirty="0">
                <a:latin typeface="Calibri"/>
                <a:cs typeface="Calibri"/>
              </a:rPr>
              <a:t>reformation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(MPR)</a:t>
            </a:r>
            <a:endParaRPr sz="19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3D </a:t>
            </a:r>
            <a:r>
              <a:rPr sz="1950" spc="5" dirty="0">
                <a:latin typeface="Calibri"/>
                <a:cs typeface="Calibri"/>
              </a:rPr>
              <a:t>rendering </a:t>
            </a:r>
            <a:r>
              <a:rPr sz="1950" spc="-40" dirty="0">
                <a:latin typeface="Calibri"/>
                <a:cs typeface="Calibri"/>
              </a:rPr>
              <a:t>9MIP, </a:t>
            </a:r>
            <a:r>
              <a:rPr sz="1950" spc="-5" dirty="0">
                <a:latin typeface="Calibri"/>
                <a:cs typeface="Calibri"/>
              </a:rPr>
              <a:t>SSD,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VR)</a:t>
            </a:r>
            <a:endParaRPr sz="1950">
              <a:latin typeface="Calibri"/>
              <a:cs typeface="Calibri"/>
            </a:endParaRPr>
          </a:p>
          <a:p>
            <a:pPr marL="578485" marR="5080" lvl="1" indent="-189230">
              <a:lnSpc>
                <a:spcPts val="2140"/>
              </a:lnSpc>
              <a:spcBef>
                <a:spcPts val="44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Quantitative analysis </a:t>
            </a:r>
            <a:r>
              <a:rPr sz="1950" spc="10" dirty="0">
                <a:latin typeface="Calibri"/>
                <a:cs typeface="Calibri"/>
              </a:rPr>
              <a:t>(e.g., </a:t>
            </a:r>
            <a:r>
              <a:rPr sz="1950" dirty="0">
                <a:latin typeface="Calibri"/>
                <a:cs typeface="Calibri"/>
              </a:rPr>
              <a:t>distance, </a:t>
            </a:r>
            <a:r>
              <a:rPr sz="1950" spc="-15" dirty="0">
                <a:latin typeface="Calibri"/>
                <a:cs typeface="Calibri"/>
              </a:rPr>
              <a:t>diameter, </a:t>
            </a:r>
            <a:r>
              <a:rPr sz="1950" spc="10" dirty="0">
                <a:latin typeface="Calibri"/>
                <a:cs typeface="Calibri"/>
              </a:rPr>
              <a:t>calcium </a:t>
            </a:r>
            <a:r>
              <a:rPr sz="1950" spc="5" dirty="0">
                <a:latin typeface="Calibri"/>
                <a:cs typeface="Calibri"/>
              </a:rPr>
              <a:t>scoring, </a:t>
            </a:r>
            <a:r>
              <a:rPr sz="1950" spc="10" dirty="0">
                <a:latin typeface="Calibri"/>
                <a:cs typeface="Calibri"/>
              </a:rPr>
              <a:t>ejection  </a:t>
            </a:r>
            <a:r>
              <a:rPr sz="1950" spc="5" dirty="0">
                <a:latin typeface="Calibri"/>
                <a:cs typeface="Calibri"/>
              </a:rPr>
              <a:t>fraction)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50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19545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5" dirty="0"/>
              <a:t>Objecti</a:t>
            </a:r>
            <a:r>
              <a:rPr sz="3600" b="1" spc="-20" dirty="0"/>
              <a:t>v</a:t>
            </a:r>
            <a:r>
              <a:rPr sz="3600" b="1" spc="5" dirty="0"/>
              <a:t>es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54633" y="2241740"/>
            <a:ext cx="8463915" cy="4037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10000"/>
              </a:lnSpc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Identify </a:t>
            </a:r>
            <a:r>
              <a:rPr sz="2150" spc="-5" dirty="0">
                <a:latin typeface="Calibri"/>
                <a:cs typeface="Calibri"/>
              </a:rPr>
              <a:t>the basic </a:t>
            </a:r>
            <a:r>
              <a:rPr sz="2150" spc="-10" dirty="0">
                <a:latin typeface="Calibri"/>
                <a:cs typeface="Calibri"/>
              </a:rPr>
              <a:t>components, </a:t>
            </a:r>
            <a:r>
              <a:rPr sz="2150" spc="-5" dirty="0">
                <a:latin typeface="Calibri"/>
                <a:cs typeface="Calibri"/>
              </a:rPr>
              <a:t>as </a:t>
            </a:r>
            <a:r>
              <a:rPr sz="2150" spc="-10" dirty="0">
                <a:latin typeface="Calibri"/>
                <a:cs typeface="Calibri"/>
              </a:rPr>
              <a:t>well </a:t>
            </a:r>
            <a:r>
              <a:rPr sz="2150" spc="-5" dirty="0">
                <a:latin typeface="Calibri"/>
                <a:cs typeface="Calibri"/>
              </a:rPr>
              <a:t>as their </a:t>
            </a:r>
            <a:r>
              <a:rPr sz="2150" spc="-10" dirty="0">
                <a:latin typeface="Calibri"/>
                <a:cs typeface="Calibri"/>
              </a:rPr>
              <a:t>functions, </a:t>
            </a:r>
            <a:r>
              <a:rPr sz="2150" spc="-5" dirty="0">
                <a:latin typeface="Calibri"/>
                <a:cs typeface="Calibri"/>
              </a:rPr>
              <a:t>of a </a:t>
            </a:r>
            <a:r>
              <a:rPr sz="2150" dirty="0">
                <a:latin typeface="Calibri"/>
                <a:cs typeface="Calibri"/>
              </a:rPr>
              <a:t>CT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35" dirty="0">
                <a:latin typeface="Calibri"/>
                <a:cs typeface="Calibri"/>
              </a:rPr>
              <a:t>scanner.</a:t>
            </a:r>
            <a:endParaRPr sz="2150" dirty="0">
              <a:latin typeface="Calibri"/>
              <a:cs typeface="Calibri"/>
            </a:endParaRPr>
          </a:p>
          <a:p>
            <a:pPr marL="201295" indent="-188595">
              <a:lnSpc>
                <a:spcPct val="110000"/>
              </a:lnSpc>
              <a:spcBef>
                <a:spcPts val="305"/>
              </a:spcBef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Define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Scanner </a:t>
            </a:r>
            <a:r>
              <a:rPr sz="2150" spc="-5" dirty="0">
                <a:latin typeface="Calibri"/>
                <a:cs typeface="Calibri"/>
              </a:rPr>
              <a:t>geometry as it </a:t>
            </a:r>
            <a:r>
              <a:rPr sz="2150" spc="-15" dirty="0">
                <a:latin typeface="Calibri"/>
                <a:cs typeface="Calibri"/>
              </a:rPr>
              <a:t>relates to detector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configuration.</a:t>
            </a:r>
            <a:endParaRPr sz="2150" dirty="0">
              <a:latin typeface="Calibri"/>
              <a:cs typeface="Calibri"/>
            </a:endParaRPr>
          </a:p>
          <a:p>
            <a:pPr marL="201295" marR="319405" indent="-188595">
              <a:lnSpc>
                <a:spcPct val="110000"/>
              </a:lnSpc>
              <a:spcBef>
                <a:spcPts val="825"/>
              </a:spcBef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Explain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imaging </a:t>
            </a:r>
            <a:r>
              <a:rPr sz="2150" spc="-15" dirty="0">
                <a:latin typeface="Calibri"/>
                <a:cs typeface="Calibri"/>
              </a:rPr>
              <a:t>parameters </a:t>
            </a:r>
            <a:r>
              <a:rPr sz="2150" spc="-5" dirty="0">
                <a:latin typeface="Calibri"/>
                <a:cs typeface="Calibri"/>
              </a:rPr>
              <a:t>and their </a:t>
            </a:r>
            <a:r>
              <a:rPr sz="2150" spc="-10" dirty="0">
                <a:latin typeface="Calibri"/>
                <a:cs typeface="Calibri"/>
              </a:rPr>
              <a:t>relationship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physical  </a:t>
            </a:r>
            <a:r>
              <a:rPr sz="2150" spc="-10" dirty="0">
                <a:latin typeface="Calibri"/>
                <a:cs typeface="Calibri"/>
              </a:rPr>
              <a:t>principles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5" dirty="0">
                <a:latin typeface="Calibri"/>
                <a:cs typeface="Calibri"/>
              </a:rPr>
              <a:t>radiation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interaction.</a:t>
            </a:r>
            <a:endParaRPr sz="2150" dirty="0">
              <a:latin typeface="Calibri"/>
              <a:cs typeface="Calibri"/>
            </a:endParaRPr>
          </a:p>
          <a:p>
            <a:pPr marL="201295" indent="-188595">
              <a:lnSpc>
                <a:spcPct val="110000"/>
              </a:lnSpc>
              <a:spcBef>
                <a:spcPts val="305"/>
              </a:spcBef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Discuss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20" dirty="0">
                <a:latin typeface="Calibri"/>
                <a:cs typeface="Calibri"/>
              </a:rPr>
              <a:t>different </a:t>
            </a:r>
            <a:r>
              <a:rPr sz="2150" spc="-5" dirty="0">
                <a:latin typeface="Calibri"/>
                <a:cs typeface="Calibri"/>
              </a:rPr>
              <a:t>methods of </a:t>
            </a:r>
            <a:r>
              <a:rPr sz="2150" spc="-10" dirty="0">
                <a:latin typeface="Calibri"/>
                <a:cs typeface="Calibri"/>
              </a:rPr>
              <a:t>image acquisition </a:t>
            </a:r>
            <a:r>
              <a:rPr sz="2150" spc="-5" dirty="0">
                <a:latin typeface="Calibri"/>
                <a:cs typeface="Calibri"/>
              </a:rPr>
              <a:t>and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reconstruction.</a:t>
            </a:r>
            <a:endParaRPr sz="2150" dirty="0">
              <a:latin typeface="Calibri"/>
              <a:cs typeface="Calibri"/>
            </a:endParaRPr>
          </a:p>
          <a:p>
            <a:pPr marL="201295" marR="5080" indent="-188595">
              <a:lnSpc>
                <a:spcPct val="110000"/>
              </a:lnSpc>
              <a:spcBef>
                <a:spcPts val="815"/>
              </a:spcBef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Explain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principles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image </a:t>
            </a:r>
            <a:r>
              <a:rPr sz="2150" spc="-5" dirty="0">
                <a:latin typeface="Calibri"/>
                <a:cs typeface="Calibri"/>
              </a:rPr>
              <a:t>quality and how </a:t>
            </a:r>
            <a:r>
              <a:rPr sz="2150" spc="-10" dirty="0">
                <a:latin typeface="Calibri"/>
                <a:cs typeface="Calibri"/>
              </a:rPr>
              <a:t>image </a:t>
            </a:r>
            <a:r>
              <a:rPr sz="2150" spc="-15" dirty="0">
                <a:latin typeface="Calibri"/>
                <a:cs typeface="Calibri"/>
              </a:rPr>
              <a:t>display </a:t>
            </a:r>
            <a:r>
              <a:rPr sz="2150" spc="-20" dirty="0">
                <a:latin typeface="Calibri"/>
                <a:cs typeface="Calibri"/>
              </a:rPr>
              <a:t>effects </a:t>
            </a:r>
            <a:r>
              <a:rPr sz="2150" spc="-10" dirty="0">
                <a:latin typeface="Calibri"/>
                <a:cs typeface="Calibri"/>
              </a:rPr>
              <a:t>these  principles.</a:t>
            </a:r>
            <a:endParaRPr sz="2150" dirty="0">
              <a:latin typeface="Calibri"/>
              <a:cs typeface="Calibri"/>
            </a:endParaRPr>
          </a:p>
          <a:p>
            <a:pPr marL="201295" indent="-188595">
              <a:lnSpc>
                <a:spcPct val="110000"/>
              </a:lnSpc>
              <a:spcBef>
                <a:spcPts val="295"/>
              </a:spcBef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Discuss artifacts; </a:t>
            </a:r>
            <a:r>
              <a:rPr sz="2150" spc="-5" dirty="0">
                <a:latin typeface="Calibri"/>
                <a:cs typeface="Calibri"/>
              </a:rPr>
              <a:t>their </a:t>
            </a:r>
            <a:r>
              <a:rPr sz="2150" spc="-10" dirty="0">
                <a:latin typeface="Calibri"/>
                <a:cs typeface="Calibri"/>
              </a:rPr>
              <a:t>causes </a:t>
            </a:r>
            <a:r>
              <a:rPr sz="2150" spc="-5" dirty="0">
                <a:latin typeface="Calibri"/>
                <a:cs typeface="Calibri"/>
              </a:rPr>
              <a:t>and how </a:t>
            </a:r>
            <a:r>
              <a:rPr sz="2150" spc="-15" dirty="0">
                <a:latin typeface="Calibri"/>
                <a:cs typeface="Calibri"/>
              </a:rPr>
              <a:t>to resolve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them.</a:t>
            </a:r>
            <a:endParaRPr sz="2150" dirty="0">
              <a:latin typeface="Calibri"/>
              <a:cs typeface="Calibri"/>
            </a:endParaRPr>
          </a:p>
          <a:p>
            <a:pPr marL="201295" indent="-188595">
              <a:lnSpc>
                <a:spcPct val="110000"/>
              </a:lnSpc>
              <a:spcBef>
                <a:spcPts val="300"/>
              </a:spcBef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Define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10" dirty="0">
                <a:latin typeface="Calibri"/>
                <a:cs typeface="Calibri"/>
              </a:rPr>
              <a:t>explain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post‐processing techniques </a:t>
            </a:r>
            <a:r>
              <a:rPr sz="2150" spc="-5" dirty="0">
                <a:latin typeface="Calibri"/>
                <a:cs typeface="Calibri"/>
              </a:rPr>
              <a:t>used in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70" dirty="0">
                <a:latin typeface="Calibri"/>
                <a:cs typeface="Calibri"/>
              </a:rPr>
              <a:t>CT.</a:t>
            </a:r>
            <a:endParaRPr sz="2150" dirty="0">
              <a:latin typeface="Calibri"/>
              <a:cs typeface="Calibri"/>
            </a:endParaRPr>
          </a:p>
          <a:p>
            <a:pPr marL="201295" indent="-188595">
              <a:lnSpc>
                <a:spcPct val="110000"/>
              </a:lnSpc>
              <a:spcBef>
                <a:spcPts val="300"/>
              </a:spcBef>
              <a:buFont typeface="Arial"/>
              <a:buChar char="•"/>
              <a:tabLst>
                <a:tab pos="201930" algn="l"/>
              </a:tabLst>
            </a:pPr>
            <a:r>
              <a:rPr sz="2150" spc="-10" dirty="0">
                <a:latin typeface="Calibri"/>
                <a:cs typeface="Calibri"/>
              </a:rPr>
              <a:t>Discuss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archiving, networking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10" dirty="0">
                <a:latin typeface="Calibri"/>
                <a:cs typeface="Calibri"/>
              </a:rPr>
              <a:t>security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dirty="0">
                <a:latin typeface="Calibri"/>
                <a:cs typeface="Calibri"/>
              </a:rPr>
              <a:t>CT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images.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2996" y="6387527"/>
            <a:ext cx="12338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30" dirty="0">
                <a:latin typeface="Calibri"/>
                <a:cs typeface="Calibri"/>
              </a:rPr>
              <a:t>© </a:t>
            </a:r>
            <a:r>
              <a:rPr sz="950" spc="20" dirty="0">
                <a:latin typeface="Calibri"/>
                <a:cs typeface="Calibri"/>
              </a:rPr>
              <a:t>2018</a:t>
            </a:r>
            <a:r>
              <a:rPr sz="950" spc="-75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OSRT_Gialousis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1346" y="6387527"/>
            <a:ext cx="1149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z="950" spc="20" dirty="0">
                <a:latin typeface="Calibri"/>
                <a:cs typeface="Calibri"/>
              </a:rPr>
              <a:t>5</a:t>
            </a:fld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98856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– </a:t>
            </a:r>
            <a:r>
              <a:rPr spc="-35" dirty="0"/>
              <a:t>Post</a:t>
            </a:r>
            <a:r>
              <a:rPr spc="130" dirty="0"/>
              <a:t> </a:t>
            </a:r>
            <a:r>
              <a:rPr spc="-2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368803"/>
            <a:ext cx="400050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Multi‐planar </a:t>
            </a:r>
            <a:r>
              <a:rPr sz="2300" spc="-10" dirty="0">
                <a:latin typeface="Calibri"/>
                <a:cs typeface="Calibri"/>
              </a:rPr>
              <a:t>reformation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(MPR)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6727" y="3149854"/>
            <a:ext cx="769302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marR="5080" indent="-188595">
              <a:lnSpc>
                <a:spcPts val="1780"/>
              </a:lnSpc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Calibri"/>
                <a:cs typeface="Calibri"/>
              </a:rPr>
              <a:t>A </a:t>
            </a:r>
            <a:r>
              <a:rPr sz="1650" spc="-5" dirty="0">
                <a:latin typeface="Calibri"/>
                <a:cs typeface="Calibri"/>
              </a:rPr>
              <a:t>method of </a:t>
            </a:r>
            <a:r>
              <a:rPr sz="1650" spc="-10" dirty="0">
                <a:latin typeface="Calibri"/>
                <a:cs typeface="Calibri"/>
              </a:rPr>
              <a:t>altering </a:t>
            </a:r>
            <a:r>
              <a:rPr sz="1650" spc="-5" dirty="0">
                <a:latin typeface="Calibri"/>
                <a:cs typeface="Calibri"/>
              </a:rPr>
              <a:t>the </a:t>
            </a:r>
            <a:r>
              <a:rPr sz="1650" spc="-15" dirty="0">
                <a:latin typeface="Calibri"/>
                <a:cs typeface="Calibri"/>
              </a:rPr>
              <a:t>data </a:t>
            </a:r>
            <a:r>
              <a:rPr sz="1650" spc="-10" dirty="0">
                <a:latin typeface="Calibri"/>
                <a:cs typeface="Calibri"/>
              </a:rPr>
              <a:t>that </a:t>
            </a:r>
            <a:r>
              <a:rPr sz="1650" spc="-5" dirty="0">
                <a:latin typeface="Calibri"/>
                <a:cs typeface="Calibri"/>
              </a:rPr>
              <a:t>places the </a:t>
            </a:r>
            <a:r>
              <a:rPr sz="1650" spc="-15" dirty="0">
                <a:latin typeface="Calibri"/>
                <a:cs typeface="Calibri"/>
              </a:rPr>
              <a:t>data </a:t>
            </a:r>
            <a:r>
              <a:rPr sz="1650" spc="-5" dirty="0">
                <a:latin typeface="Calibri"/>
                <a:cs typeface="Calibri"/>
              </a:rPr>
              <a:t>in </a:t>
            </a:r>
            <a:r>
              <a:rPr sz="1650" dirty="0">
                <a:latin typeface="Calibri"/>
                <a:cs typeface="Calibri"/>
              </a:rPr>
              <a:t>an </a:t>
            </a:r>
            <a:r>
              <a:rPr sz="1650" spc="-15" dirty="0">
                <a:latin typeface="Calibri"/>
                <a:cs typeface="Calibri"/>
              </a:rPr>
              <a:t>different </a:t>
            </a:r>
            <a:r>
              <a:rPr sz="1650" spc="-5" dirty="0">
                <a:latin typeface="Calibri"/>
                <a:cs typeface="Calibri"/>
              </a:rPr>
              <a:t>plane. </a:t>
            </a:r>
            <a:r>
              <a:rPr sz="1650" dirty="0">
                <a:latin typeface="Calibri"/>
                <a:cs typeface="Calibri"/>
              </a:rPr>
              <a:t>CT </a:t>
            </a:r>
            <a:r>
              <a:rPr sz="1650" spc="-5" dirty="0">
                <a:latin typeface="Calibri"/>
                <a:cs typeface="Calibri"/>
              </a:rPr>
              <a:t>is scanned in  the axial plane; </a:t>
            </a:r>
            <a:r>
              <a:rPr sz="1650" dirty="0">
                <a:latin typeface="Calibri"/>
                <a:cs typeface="Calibri"/>
              </a:rPr>
              <a:t>with </a:t>
            </a:r>
            <a:r>
              <a:rPr sz="1650" spc="-5" dirty="0">
                <a:latin typeface="Calibri"/>
                <a:cs typeface="Calibri"/>
              </a:rPr>
              <a:t>only </a:t>
            </a:r>
            <a:r>
              <a:rPr sz="1650" dirty="0">
                <a:latin typeface="Calibri"/>
                <a:cs typeface="Calibri"/>
              </a:rPr>
              <a:t>a </a:t>
            </a:r>
            <a:r>
              <a:rPr sz="1650" spc="-20" dirty="0">
                <a:latin typeface="Calibri"/>
                <a:cs typeface="Calibri"/>
              </a:rPr>
              <a:t>few </a:t>
            </a:r>
            <a:r>
              <a:rPr sz="1650" spc="-10" dirty="0">
                <a:latin typeface="Calibri"/>
                <a:cs typeface="Calibri"/>
              </a:rPr>
              <a:t>exceptions. </a:t>
            </a:r>
            <a:r>
              <a:rPr sz="1650" spc="-5" dirty="0">
                <a:latin typeface="Calibri"/>
                <a:cs typeface="Calibri"/>
              </a:rPr>
              <a:t>But </a:t>
            </a:r>
            <a:r>
              <a:rPr sz="1650" spc="-10" dirty="0">
                <a:latin typeface="Calibri"/>
                <a:cs typeface="Calibri"/>
              </a:rPr>
              <a:t>there may </a:t>
            </a:r>
            <a:r>
              <a:rPr sz="1650" spc="-5" dirty="0">
                <a:latin typeface="Calibri"/>
                <a:cs typeface="Calibri"/>
              </a:rPr>
              <a:t>be </a:t>
            </a:r>
            <a:r>
              <a:rPr sz="1650" dirty="0">
                <a:latin typeface="Calibri"/>
                <a:cs typeface="Calibri"/>
              </a:rPr>
              <a:t>a </a:t>
            </a:r>
            <a:r>
              <a:rPr sz="1650" spc="-5" dirty="0">
                <a:latin typeface="Calibri"/>
                <a:cs typeface="Calibri"/>
              </a:rPr>
              <a:t>need </a:t>
            </a:r>
            <a:r>
              <a:rPr sz="1650" spc="-10" dirty="0">
                <a:latin typeface="Calibri"/>
                <a:cs typeface="Calibri"/>
              </a:rPr>
              <a:t>to </a:t>
            </a:r>
            <a:r>
              <a:rPr sz="1650" spc="-5" dirty="0">
                <a:latin typeface="Calibri"/>
                <a:cs typeface="Calibri"/>
              </a:rPr>
              <a:t>visualize the  </a:t>
            </a:r>
            <a:r>
              <a:rPr sz="1650" spc="-15" dirty="0">
                <a:latin typeface="Calibri"/>
                <a:cs typeface="Calibri"/>
              </a:rPr>
              <a:t>anatomy </a:t>
            </a:r>
            <a:r>
              <a:rPr sz="1650" spc="-5" dirty="0">
                <a:latin typeface="Calibri"/>
                <a:cs typeface="Calibri"/>
              </a:rPr>
              <a:t>in another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plane.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50</a:t>
            </a:fld>
            <a:endParaRPr spc="2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98856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– </a:t>
            </a:r>
            <a:r>
              <a:rPr spc="-35" dirty="0"/>
              <a:t>Post</a:t>
            </a:r>
            <a:r>
              <a:rPr spc="130" dirty="0"/>
              <a:t> </a:t>
            </a:r>
            <a:r>
              <a:rPr spc="-2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368803"/>
            <a:ext cx="350329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3D </a:t>
            </a:r>
            <a:r>
              <a:rPr sz="2300" spc="-5" dirty="0">
                <a:latin typeface="Calibri"/>
                <a:cs typeface="Calibri"/>
              </a:rPr>
              <a:t>rendering </a:t>
            </a:r>
            <a:r>
              <a:rPr sz="2300" spc="-60" dirty="0">
                <a:latin typeface="Calibri"/>
                <a:cs typeface="Calibri"/>
              </a:rPr>
              <a:t>(MIP, </a:t>
            </a:r>
            <a:r>
              <a:rPr sz="2300" spc="-15" dirty="0">
                <a:latin typeface="Calibri"/>
                <a:cs typeface="Calibri"/>
              </a:rPr>
              <a:t>SSD,</a:t>
            </a:r>
            <a:r>
              <a:rPr sz="2300" spc="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VR)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6727" y="3149854"/>
            <a:ext cx="767715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marR="5080" indent="-188595" algn="just">
              <a:lnSpc>
                <a:spcPts val="1780"/>
              </a:lnSpc>
              <a:buFont typeface="Arial"/>
              <a:buChar char="•"/>
              <a:tabLst>
                <a:tab pos="201930" algn="l"/>
              </a:tabLst>
            </a:pPr>
            <a:r>
              <a:rPr sz="1650" spc="-5" dirty="0">
                <a:latin typeface="Calibri"/>
                <a:cs typeface="Calibri"/>
              </a:rPr>
              <a:t>Methods of </a:t>
            </a:r>
            <a:r>
              <a:rPr sz="1650" spc="-10" dirty="0">
                <a:latin typeface="Calibri"/>
                <a:cs typeface="Calibri"/>
              </a:rPr>
              <a:t>altering </a:t>
            </a:r>
            <a:r>
              <a:rPr sz="1650" spc="-5" dirty="0">
                <a:latin typeface="Calibri"/>
                <a:cs typeface="Calibri"/>
              </a:rPr>
              <a:t>the </a:t>
            </a:r>
            <a:r>
              <a:rPr sz="1650" spc="-15" dirty="0">
                <a:latin typeface="Calibri"/>
                <a:cs typeface="Calibri"/>
              </a:rPr>
              <a:t>data </a:t>
            </a:r>
            <a:r>
              <a:rPr sz="1650" spc="-10" dirty="0">
                <a:latin typeface="Calibri"/>
                <a:cs typeface="Calibri"/>
              </a:rPr>
              <a:t>collected </a:t>
            </a:r>
            <a:r>
              <a:rPr sz="1650" spc="-5" dirty="0">
                <a:latin typeface="Calibri"/>
                <a:cs typeface="Calibri"/>
              </a:rPr>
              <a:t>by the </a:t>
            </a:r>
            <a:r>
              <a:rPr sz="1650" dirty="0">
                <a:latin typeface="Calibri"/>
                <a:cs typeface="Calibri"/>
              </a:rPr>
              <a:t>CT </a:t>
            </a:r>
            <a:r>
              <a:rPr sz="1650" spc="-5" dirty="0">
                <a:latin typeface="Calibri"/>
                <a:cs typeface="Calibri"/>
              </a:rPr>
              <a:t>scanner in </a:t>
            </a:r>
            <a:r>
              <a:rPr sz="1650" dirty="0">
                <a:latin typeface="Calibri"/>
                <a:cs typeface="Calibri"/>
              </a:rPr>
              <a:t>an </a:t>
            </a:r>
            <a:r>
              <a:rPr sz="1650" spc="-15" dirty="0">
                <a:latin typeface="Calibri"/>
                <a:cs typeface="Calibri"/>
              </a:rPr>
              <a:t>different </a:t>
            </a:r>
            <a:r>
              <a:rPr sz="1650" spc="-10" dirty="0">
                <a:latin typeface="Calibri"/>
                <a:cs typeface="Calibri"/>
              </a:rPr>
              <a:t>representation.  </a:t>
            </a:r>
            <a:r>
              <a:rPr sz="1650" dirty="0">
                <a:latin typeface="Calibri"/>
                <a:cs typeface="Calibri"/>
              </a:rPr>
              <a:t>CT </a:t>
            </a:r>
            <a:r>
              <a:rPr sz="1650" spc="-5" dirty="0">
                <a:latin typeface="Calibri"/>
                <a:cs typeface="Calibri"/>
              </a:rPr>
              <a:t>has the capability of </a:t>
            </a:r>
            <a:r>
              <a:rPr sz="1650" spc="-10" dirty="0">
                <a:latin typeface="Calibri"/>
                <a:cs typeface="Calibri"/>
              </a:rPr>
              <a:t>collecting </a:t>
            </a:r>
            <a:r>
              <a:rPr sz="1650" spc="-5" dirty="0">
                <a:latin typeface="Calibri"/>
                <a:cs typeface="Calibri"/>
              </a:rPr>
              <a:t>massive amounts of </a:t>
            </a:r>
            <a:r>
              <a:rPr sz="1650" spc="-10" dirty="0">
                <a:latin typeface="Calibri"/>
                <a:cs typeface="Calibri"/>
              </a:rPr>
              <a:t>data. </a:t>
            </a:r>
            <a:r>
              <a:rPr sz="1650" spc="-5" dirty="0">
                <a:latin typeface="Calibri"/>
                <a:cs typeface="Calibri"/>
              </a:rPr>
              <a:t>These </a:t>
            </a:r>
            <a:r>
              <a:rPr sz="1650" spc="-10" dirty="0">
                <a:latin typeface="Calibri"/>
                <a:cs typeface="Calibri"/>
              </a:rPr>
              <a:t>software adaptations  </a:t>
            </a:r>
            <a:r>
              <a:rPr sz="1650" spc="-5" dirty="0">
                <a:latin typeface="Calibri"/>
                <a:cs typeface="Calibri"/>
              </a:rPr>
              <a:t>allow </a:t>
            </a:r>
            <a:r>
              <a:rPr sz="1650" spc="-15" dirty="0">
                <a:latin typeface="Calibri"/>
                <a:cs typeface="Calibri"/>
              </a:rPr>
              <a:t>for </a:t>
            </a:r>
            <a:r>
              <a:rPr sz="1650" spc="-10" dirty="0">
                <a:latin typeface="Calibri"/>
                <a:cs typeface="Calibri"/>
              </a:rPr>
              <a:t>better visualization </a:t>
            </a:r>
            <a:r>
              <a:rPr sz="1650" spc="-5" dirty="0">
                <a:latin typeface="Calibri"/>
                <a:cs typeface="Calibri"/>
              </a:rPr>
              <a:t>of the </a:t>
            </a:r>
            <a:r>
              <a:rPr sz="1650" spc="-15" dirty="0">
                <a:latin typeface="Calibri"/>
                <a:cs typeface="Calibri"/>
              </a:rPr>
              <a:t>anatomy </a:t>
            </a:r>
            <a:r>
              <a:rPr sz="1650" spc="-5" dirty="0">
                <a:latin typeface="Calibri"/>
                <a:cs typeface="Calibri"/>
              </a:rPr>
              <a:t>or </a:t>
            </a:r>
            <a:r>
              <a:rPr sz="1650" spc="-10" dirty="0">
                <a:latin typeface="Calibri"/>
                <a:cs typeface="Calibri"/>
              </a:rPr>
              <a:t>pathology </a:t>
            </a:r>
            <a:r>
              <a:rPr sz="1650" spc="-5" dirty="0">
                <a:latin typeface="Calibri"/>
                <a:cs typeface="Calibri"/>
              </a:rPr>
              <a:t>in</a:t>
            </a:r>
            <a:r>
              <a:rPr sz="1650" spc="19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question.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51</a:t>
            </a:fld>
            <a:endParaRPr spc="2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0226"/>
            <a:ext cx="498856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5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3015"/>
              </a:lnSpc>
            </a:pPr>
            <a:r>
              <a:rPr spc="-10" dirty="0"/>
              <a:t>Imaging </a:t>
            </a:r>
            <a:r>
              <a:rPr spc="-20" dirty="0"/>
              <a:t>Processing </a:t>
            </a:r>
            <a:r>
              <a:rPr spc="-5" dirty="0"/>
              <a:t>– </a:t>
            </a:r>
            <a:r>
              <a:rPr spc="-35" dirty="0"/>
              <a:t>Post</a:t>
            </a:r>
            <a:r>
              <a:rPr spc="130" dirty="0"/>
              <a:t> </a:t>
            </a:r>
            <a:r>
              <a:rPr spc="-2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406903"/>
            <a:ext cx="7682865" cy="153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marR="30480" indent="-188595">
              <a:lnSpc>
                <a:spcPts val="25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Quantitative </a:t>
            </a:r>
            <a:r>
              <a:rPr sz="2300" spc="-5" dirty="0">
                <a:latin typeface="Calibri"/>
                <a:cs typeface="Calibri"/>
              </a:rPr>
              <a:t>analysis </a:t>
            </a:r>
            <a:r>
              <a:rPr sz="2300" spc="5" dirty="0">
                <a:latin typeface="Calibri"/>
                <a:cs typeface="Calibri"/>
              </a:rPr>
              <a:t>(e.g., </a:t>
            </a:r>
            <a:r>
              <a:rPr sz="2300" spc="-10" dirty="0">
                <a:latin typeface="Calibri"/>
                <a:cs typeface="Calibri"/>
              </a:rPr>
              <a:t>distance, </a:t>
            </a:r>
            <a:r>
              <a:rPr sz="2300" spc="-25" dirty="0">
                <a:latin typeface="Calibri"/>
                <a:cs typeface="Calibri"/>
              </a:rPr>
              <a:t>diameter, </a:t>
            </a:r>
            <a:r>
              <a:rPr sz="2300" spc="-5" dirty="0">
                <a:latin typeface="Calibri"/>
                <a:cs typeface="Calibri"/>
              </a:rPr>
              <a:t>calcium </a:t>
            </a:r>
            <a:r>
              <a:rPr sz="2300" dirty="0">
                <a:latin typeface="Calibri"/>
                <a:cs typeface="Calibri"/>
              </a:rPr>
              <a:t>scoring,  ejection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fraction)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78485" marR="5080" lvl="1" indent="-188595">
              <a:lnSpc>
                <a:spcPts val="1780"/>
              </a:lnSpc>
              <a:buFont typeface="Arial"/>
              <a:buChar char="•"/>
              <a:tabLst>
                <a:tab pos="579120" algn="l"/>
              </a:tabLst>
            </a:pPr>
            <a:r>
              <a:rPr sz="1650" dirty="0">
                <a:latin typeface="Calibri"/>
                <a:cs typeface="Calibri"/>
              </a:rPr>
              <a:t>QCT </a:t>
            </a:r>
            <a:r>
              <a:rPr sz="1650" spc="-5" dirty="0">
                <a:latin typeface="Calibri"/>
                <a:cs typeface="Calibri"/>
              </a:rPr>
              <a:t>is </a:t>
            </a:r>
            <a:r>
              <a:rPr sz="1650" dirty="0">
                <a:latin typeface="Calibri"/>
                <a:cs typeface="Calibri"/>
              </a:rPr>
              <a:t>a </a:t>
            </a:r>
            <a:r>
              <a:rPr sz="1650" spc="-5" dirty="0">
                <a:latin typeface="Calibri"/>
                <a:cs typeface="Calibri"/>
              </a:rPr>
              <a:t>type of </a:t>
            </a:r>
            <a:r>
              <a:rPr sz="1650" spc="-10" dirty="0">
                <a:latin typeface="Calibri"/>
                <a:cs typeface="Calibri"/>
              </a:rPr>
              <a:t>Computed </a:t>
            </a:r>
            <a:r>
              <a:rPr sz="1650" spc="-25" dirty="0">
                <a:latin typeface="Calibri"/>
                <a:cs typeface="Calibri"/>
              </a:rPr>
              <a:t>Tomography </a:t>
            </a:r>
            <a:r>
              <a:rPr sz="1650" spc="-10" dirty="0">
                <a:latin typeface="Calibri"/>
                <a:cs typeface="Calibri"/>
              </a:rPr>
              <a:t>that calculates </a:t>
            </a:r>
            <a:r>
              <a:rPr sz="1650" spc="-5" dirty="0">
                <a:latin typeface="Calibri"/>
                <a:cs typeface="Calibri"/>
              </a:rPr>
              <a:t>and </a:t>
            </a:r>
            <a:r>
              <a:rPr sz="1650" spc="-10" dirty="0">
                <a:latin typeface="Calibri"/>
                <a:cs typeface="Calibri"/>
              </a:rPr>
              <a:t>displays </a:t>
            </a:r>
            <a:r>
              <a:rPr sz="1650" spc="-5" dirty="0">
                <a:latin typeface="Calibri"/>
                <a:cs typeface="Calibri"/>
              </a:rPr>
              <a:t>bone density in  </a:t>
            </a:r>
            <a:r>
              <a:rPr sz="1650" spc="-10" dirty="0">
                <a:latin typeface="Calibri"/>
                <a:cs typeface="Calibri"/>
              </a:rPr>
              <a:t>three</a:t>
            </a:r>
            <a:r>
              <a:rPr sz="1650" spc="-70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dimensions.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52</a:t>
            </a:fld>
            <a:endParaRPr spc="2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" y="5303520"/>
            <a:ext cx="10058400" cy="141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20" dirty="0">
                <a:latin typeface="Calibri"/>
                <a:cs typeface="Calibri"/>
              </a:rPr>
              <a:t>54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" y="1057655"/>
            <a:ext cx="10058018" cy="56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579818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/>
              <a:t>Image </a:t>
            </a:r>
            <a:r>
              <a:rPr sz="3600" spc="-5" dirty="0"/>
              <a:t>Evaluation </a:t>
            </a:r>
            <a:r>
              <a:rPr sz="3600" spc="15" dirty="0"/>
              <a:t>and</a:t>
            </a:r>
            <a:r>
              <a:rPr sz="3600" spc="-60" dirty="0"/>
              <a:t> </a:t>
            </a:r>
            <a:r>
              <a:rPr sz="3600" dirty="0"/>
              <a:t>Archiving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08250"/>
            <a:ext cx="8255634" cy="288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3080"/>
              </a:lnSpc>
              <a:buFont typeface="Arial"/>
              <a:buChar char="•"/>
              <a:tabLst>
                <a:tab pos="201930" algn="l"/>
              </a:tabLst>
            </a:pPr>
            <a:r>
              <a:rPr sz="2600" spc="15" dirty="0">
                <a:latin typeface="Calibri"/>
                <a:cs typeface="Calibri"/>
              </a:rPr>
              <a:t>Image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Display</a:t>
            </a:r>
            <a:endParaRPr sz="2600">
              <a:latin typeface="Calibri"/>
              <a:cs typeface="Calibri"/>
            </a:endParaRPr>
          </a:p>
          <a:p>
            <a:pPr marL="578485" lvl="1" indent="-188595">
              <a:lnSpc>
                <a:spcPts val="248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1. </a:t>
            </a:r>
            <a:r>
              <a:rPr sz="2150" spc="-15" dirty="0">
                <a:latin typeface="Calibri"/>
                <a:cs typeface="Calibri"/>
              </a:rPr>
              <a:t>pixel,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voxel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47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2.</a:t>
            </a:r>
            <a:r>
              <a:rPr sz="2150" spc="-10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matrix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47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3. </a:t>
            </a:r>
            <a:r>
              <a:rPr sz="2150" spc="-10" dirty="0">
                <a:latin typeface="Calibri"/>
                <a:cs typeface="Calibri"/>
              </a:rPr>
              <a:t>image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magnification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47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4. </a:t>
            </a:r>
            <a:r>
              <a:rPr sz="2150" spc="-15" dirty="0">
                <a:latin typeface="Calibri"/>
                <a:cs typeface="Calibri"/>
              </a:rPr>
              <a:t>display </a:t>
            </a:r>
            <a:r>
              <a:rPr sz="2150" spc="-5" dirty="0">
                <a:latin typeface="Calibri"/>
                <a:cs typeface="Calibri"/>
              </a:rPr>
              <a:t>field of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view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47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5. </a:t>
            </a:r>
            <a:r>
              <a:rPr sz="2150" spc="-10" dirty="0">
                <a:latin typeface="Calibri"/>
                <a:cs typeface="Calibri"/>
              </a:rPr>
              <a:t>window level, window </a:t>
            </a:r>
            <a:r>
              <a:rPr sz="2150" spc="-5" dirty="0">
                <a:latin typeface="Calibri"/>
                <a:cs typeface="Calibri"/>
              </a:rPr>
              <a:t>width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47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6.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cine</a:t>
            </a:r>
            <a:endParaRPr sz="2150">
              <a:latin typeface="Calibri"/>
              <a:cs typeface="Calibri"/>
            </a:endParaRPr>
          </a:p>
          <a:p>
            <a:pPr marL="578485" marR="5080" lvl="1" indent="-188595">
              <a:lnSpc>
                <a:spcPct val="7980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7. geometric </a:t>
            </a:r>
            <a:r>
              <a:rPr sz="2150" spc="-15" dirty="0">
                <a:latin typeface="Calibri"/>
                <a:cs typeface="Calibri"/>
              </a:rPr>
              <a:t>distance </a:t>
            </a:r>
            <a:r>
              <a:rPr sz="2150" spc="-5" dirty="0">
                <a:latin typeface="Calibri"/>
                <a:cs typeface="Calibri"/>
              </a:rPr>
              <a:t>or </a:t>
            </a:r>
            <a:r>
              <a:rPr sz="2150" spc="-10" dirty="0">
                <a:latin typeface="Calibri"/>
                <a:cs typeface="Calibri"/>
              </a:rPr>
              <a:t>region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5" dirty="0">
                <a:latin typeface="Calibri"/>
                <a:cs typeface="Calibri"/>
              </a:rPr>
              <a:t>interest </a:t>
            </a:r>
            <a:r>
              <a:rPr sz="2150" spc="-10" dirty="0">
                <a:latin typeface="Calibri"/>
                <a:cs typeface="Calibri"/>
              </a:rPr>
              <a:t>(ROI) </a:t>
            </a:r>
            <a:r>
              <a:rPr sz="2150" dirty="0">
                <a:latin typeface="Calibri"/>
                <a:cs typeface="Calibri"/>
              </a:rPr>
              <a:t>(e.g., </a:t>
            </a:r>
            <a:r>
              <a:rPr sz="2150" spc="-5" dirty="0">
                <a:latin typeface="Calibri"/>
                <a:cs typeface="Calibri"/>
              </a:rPr>
              <a:t>mean, </a:t>
            </a:r>
            <a:r>
              <a:rPr sz="2150" spc="-20" dirty="0">
                <a:latin typeface="Calibri"/>
                <a:cs typeface="Calibri"/>
              </a:rPr>
              <a:t>standard  </a:t>
            </a:r>
            <a:r>
              <a:rPr sz="2150" spc="-10" dirty="0">
                <a:latin typeface="Calibri"/>
                <a:cs typeface="Calibri"/>
              </a:rPr>
              <a:t>deviation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[SD])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348" y="5456428"/>
            <a:ext cx="1840864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Image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Quality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5" dirty="0">
                <a:latin typeface="Calibri"/>
                <a:cs typeface="Calibri"/>
              </a:rPr>
              <a:t>Artifact Reconstruction </a:t>
            </a:r>
            <a:r>
              <a:rPr sz="800" spc="10" dirty="0">
                <a:latin typeface="Calibri"/>
                <a:cs typeface="Calibri"/>
              </a:rPr>
              <a:t>and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Reduction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Informatics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54</a:t>
            </a:fld>
            <a:endParaRPr spc="2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5171440" cy="135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5" dirty="0">
                <a:latin typeface="Calibri"/>
                <a:cs typeface="Calibri"/>
              </a:rPr>
              <a:t>Pixel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Pixel </a:t>
            </a:r>
            <a:r>
              <a:rPr sz="2150" spc="-5" dirty="0">
                <a:latin typeface="Calibri"/>
                <a:cs typeface="Calibri"/>
              </a:rPr>
              <a:t>= </a:t>
            </a:r>
            <a:r>
              <a:rPr sz="2150" spc="-10" dirty="0">
                <a:latin typeface="Calibri"/>
                <a:cs typeface="Calibri"/>
              </a:rPr>
              <a:t>Picture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element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formula </a:t>
            </a:r>
            <a:r>
              <a:rPr sz="1950" spc="10" dirty="0">
                <a:latin typeface="Calibri"/>
                <a:cs typeface="Calibri"/>
              </a:rPr>
              <a:t>used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discover </a:t>
            </a:r>
            <a:r>
              <a:rPr sz="1950" spc="-5" dirty="0">
                <a:latin typeface="Calibri"/>
                <a:cs typeface="Calibri"/>
              </a:rPr>
              <a:t>pixel </a:t>
            </a:r>
            <a:r>
              <a:rPr sz="1950" dirty="0">
                <a:latin typeface="Calibri"/>
                <a:cs typeface="Calibri"/>
              </a:rPr>
              <a:t>size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is:</a:t>
            </a:r>
            <a:endParaRPr sz="195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333500" algn="l"/>
              </a:tabLst>
            </a:pPr>
            <a:r>
              <a:rPr sz="1650" spc="-20" dirty="0">
                <a:latin typeface="Calibri"/>
                <a:cs typeface="Calibri"/>
              </a:rPr>
              <a:t>FOV/Matrix </a:t>
            </a:r>
            <a:r>
              <a:rPr sz="1650" dirty="0">
                <a:latin typeface="Calibri"/>
                <a:cs typeface="Calibri"/>
              </a:rPr>
              <a:t>x </a:t>
            </a:r>
            <a:r>
              <a:rPr sz="1650" spc="-20" dirty="0">
                <a:latin typeface="Calibri"/>
                <a:cs typeface="Calibri"/>
              </a:rPr>
              <a:t>FOV/Matrix </a:t>
            </a:r>
            <a:r>
              <a:rPr sz="1650" dirty="0">
                <a:latin typeface="Calibri"/>
                <a:cs typeface="Calibri"/>
              </a:rPr>
              <a:t>= </a:t>
            </a:r>
            <a:r>
              <a:rPr sz="1650" spc="-15" dirty="0">
                <a:latin typeface="Calibri"/>
                <a:cs typeface="Calibri"/>
              </a:rPr>
              <a:t>pixel </a:t>
            </a:r>
            <a:r>
              <a:rPr sz="1650" spc="-10" dirty="0">
                <a:latin typeface="Calibri"/>
                <a:cs typeface="Calibri"/>
              </a:rPr>
              <a:t>size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mm</a:t>
            </a:r>
            <a:r>
              <a:rPr sz="1650" spc="-7" baseline="25252" dirty="0">
                <a:latin typeface="Calibri"/>
                <a:cs typeface="Calibri"/>
              </a:rPr>
              <a:t>2</a:t>
            </a:r>
            <a:endParaRPr sz="1650" baseline="25252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6727" y="4083558"/>
            <a:ext cx="498094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larger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5" dirty="0">
                <a:latin typeface="Calibri"/>
                <a:cs typeface="Calibri"/>
              </a:rPr>
              <a:t>matrix, </a:t>
            </a:r>
            <a:r>
              <a:rPr sz="1950" spc="10" dirty="0">
                <a:latin typeface="Calibri"/>
                <a:cs typeface="Calibri"/>
              </a:rPr>
              <a:t>the smaller the </a:t>
            </a:r>
            <a:r>
              <a:rPr sz="1950" spc="-5" dirty="0">
                <a:latin typeface="Calibri"/>
                <a:cs typeface="Calibri"/>
              </a:rPr>
              <a:t>pixel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size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3917" y="4419854"/>
            <a:ext cx="4549775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1450" spc="15" dirty="0">
                <a:latin typeface="Calibri"/>
                <a:cs typeface="Calibri"/>
              </a:rPr>
              <a:t>e.g. 512 x 512 </a:t>
            </a:r>
            <a:r>
              <a:rPr sz="1450" spc="10" dirty="0">
                <a:latin typeface="Calibri"/>
                <a:cs typeface="Calibri"/>
              </a:rPr>
              <a:t>has </a:t>
            </a:r>
            <a:r>
              <a:rPr sz="1450" spc="15" dirty="0">
                <a:latin typeface="Calibri"/>
                <a:cs typeface="Calibri"/>
              </a:rPr>
              <a:t>a </a:t>
            </a:r>
            <a:r>
              <a:rPr sz="1450" dirty="0">
                <a:latin typeface="Calibri"/>
                <a:cs typeface="Calibri"/>
              </a:rPr>
              <a:t>pixel size </a:t>
            </a:r>
            <a:r>
              <a:rPr sz="1450" spc="5" dirty="0">
                <a:latin typeface="Calibri"/>
                <a:cs typeface="Calibri"/>
              </a:rPr>
              <a:t>that</a:t>
            </a:r>
            <a:r>
              <a:rPr sz="1450" spc="-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is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5"/>
              </a:spcBef>
            </a:pPr>
            <a:r>
              <a:rPr sz="1450" spc="15" dirty="0">
                <a:latin typeface="Calibri"/>
                <a:cs typeface="Calibri"/>
              </a:rPr>
              <a:t>and 256 x 256 </a:t>
            </a:r>
            <a:r>
              <a:rPr sz="1450" spc="10" dirty="0">
                <a:latin typeface="Calibri"/>
                <a:cs typeface="Calibri"/>
              </a:rPr>
              <a:t>has </a:t>
            </a:r>
            <a:r>
              <a:rPr sz="1450" spc="15" dirty="0">
                <a:latin typeface="Calibri"/>
                <a:cs typeface="Calibri"/>
              </a:rPr>
              <a:t>a </a:t>
            </a:r>
            <a:r>
              <a:rPr sz="1450" dirty="0">
                <a:latin typeface="Calibri"/>
                <a:cs typeface="Calibri"/>
              </a:rPr>
              <a:t>pixel size </a:t>
            </a:r>
            <a:r>
              <a:rPr sz="1450" spc="5" dirty="0">
                <a:latin typeface="Calibri"/>
                <a:cs typeface="Calibri"/>
              </a:rPr>
              <a:t>that</a:t>
            </a:r>
            <a:r>
              <a:rPr sz="1450" spc="-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is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latin typeface="Calibri"/>
                <a:cs typeface="Calibri"/>
              </a:rPr>
              <a:t>*Smaller </a:t>
            </a:r>
            <a:r>
              <a:rPr sz="1650" spc="-10" dirty="0">
                <a:latin typeface="Calibri"/>
                <a:cs typeface="Calibri"/>
              </a:rPr>
              <a:t>pixels </a:t>
            </a:r>
            <a:r>
              <a:rPr sz="1650" dirty="0">
                <a:latin typeface="Calibri"/>
                <a:cs typeface="Calibri"/>
              </a:rPr>
              <a:t>will </a:t>
            </a:r>
            <a:r>
              <a:rPr sz="1650" spc="-10" dirty="0">
                <a:latin typeface="Calibri"/>
                <a:cs typeface="Calibri"/>
              </a:rPr>
              <a:t>give you better </a:t>
            </a:r>
            <a:r>
              <a:rPr sz="1650" spc="-5" dirty="0">
                <a:latin typeface="Calibri"/>
                <a:cs typeface="Calibri"/>
              </a:rPr>
              <a:t>spatial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resolution!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4243" y="2452877"/>
            <a:ext cx="2348230" cy="2292350"/>
          </a:xfrm>
          <a:custGeom>
            <a:avLst/>
            <a:gdLst/>
            <a:ahLst/>
            <a:cxnLst/>
            <a:rect l="l" t="t" r="r" b="b"/>
            <a:pathLst>
              <a:path w="2348229" h="2292350">
                <a:moveTo>
                  <a:pt x="2347722" y="2292095"/>
                </a:moveTo>
                <a:lnTo>
                  <a:pt x="1173480" y="0"/>
                </a:lnTo>
                <a:lnTo>
                  <a:pt x="0" y="2292095"/>
                </a:lnTo>
                <a:lnTo>
                  <a:pt x="2347722" y="2292095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5861" y="2441448"/>
            <a:ext cx="2364740" cy="2308860"/>
          </a:xfrm>
          <a:custGeom>
            <a:avLst/>
            <a:gdLst/>
            <a:ahLst/>
            <a:cxnLst/>
            <a:rect l="l" t="t" r="r" b="b"/>
            <a:pathLst>
              <a:path w="2364740" h="2308860">
                <a:moveTo>
                  <a:pt x="2364486" y="2308860"/>
                </a:moveTo>
                <a:lnTo>
                  <a:pt x="1181861" y="0"/>
                </a:lnTo>
                <a:lnTo>
                  <a:pt x="0" y="2308860"/>
                </a:lnTo>
                <a:lnTo>
                  <a:pt x="8381" y="2308860"/>
                </a:lnTo>
                <a:lnTo>
                  <a:pt x="8382" y="2298192"/>
                </a:lnTo>
                <a:lnTo>
                  <a:pt x="16857" y="2298192"/>
                </a:lnTo>
                <a:lnTo>
                  <a:pt x="1177289" y="33052"/>
                </a:lnTo>
                <a:lnTo>
                  <a:pt x="1177289" y="13716"/>
                </a:lnTo>
                <a:lnTo>
                  <a:pt x="1187195" y="13716"/>
                </a:lnTo>
                <a:lnTo>
                  <a:pt x="1187195" y="33052"/>
                </a:lnTo>
                <a:lnTo>
                  <a:pt x="2347628" y="2298191"/>
                </a:lnTo>
                <a:lnTo>
                  <a:pt x="2356104" y="2298192"/>
                </a:lnTo>
                <a:lnTo>
                  <a:pt x="2356104" y="2308860"/>
                </a:lnTo>
                <a:lnTo>
                  <a:pt x="2364486" y="2308860"/>
                </a:lnTo>
                <a:close/>
              </a:path>
              <a:path w="2364740" h="2308860">
                <a:moveTo>
                  <a:pt x="16857" y="2298192"/>
                </a:moveTo>
                <a:lnTo>
                  <a:pt x="8382" y="2298192"/>
                </a:lnTo>
                <a:lnTo>
                  <a:pt x="12954" y="2305812"/>
                </a:lnTo>
                <a:lnTo>
                  <a:pt x="16857" y="2298192"/>
                </a:lnTo>
                <a:close/>
              </a:path>
              <a:path w="2364740" h="2308860">
                <a:moveTo>
                  <a:pt x="2356104" y="2308860"/>
                </a:moveTo>
                <a:lnTo>
                  <a:pt x="2356104" y="2298192"/>
                </a:lnTo>
                <a:lnTo>
                  <a:pt x="2351532" y="2305812"/>
                </a:lnTo>
                <a:lnTo>
                  <a:pt x="2347628" y="2298192"/>
                </a:lnTo>
                <a:lnTo>
                  <a:pt x="16857" y="2298192"/>
                </a:lnTo>
                <a:lnTo>
                  <a:pt x="12954" y="2305812"/>
                </a:lnTo>
                <a:lnTo>
                  <a:pt x="8382" y="2298192"/>
                </a:lnTo>
                <a:lnTo>
                  <a:pt x="8381" y="2308860"/>
                </a:lnTo>
                <a:lnTo>
                  <a:pt x="2356104" y="2308860"/>
                </a:lnTo>
                <a:close/>
              </a:path>
              <a:path w="2364740" h="2308860">
                <a:moveTo>
                  <a:pt x="1187195" y="13716"/>
                </a:moveTo>
                <a:lnTo>
                  <a:pt x="1177289" y="13716"/>
                </a:lnTo>
                <a:lnTo>
                  <a:pt x="1182242" y="23384"/>
                </a:lnTo>
                <a:lnTo>
                  <a:pt x="1187195" y="13716"/>
                </a:lnTo>
                <a:close/>
              </a:path>
              <a:path w="2364740" h="2308860">
                <a:moveTo>
                  <a:pt x="1182242" y="23384"/>
                </a:moveTo>
                <a:lnTo>
                  <a:pt x="1177289" y="13716"/>
                </a:lnTo>
                <a:lnTo>
                  <a:pt x="1177289" y="33052"/>
                </a:lnTo>
                <a:lnTo>
                  <a:pt x="1182242" y="23384"/>
                </a:lnTo>
                <a:close/>
              </a:path>
              <a:path w="2364740" h="2308860">
                <a:moveTo>
                  <a:pt x="1187195" y="33052"/>
                </a:moveTo>
                <a:lnTo>
                  <a:pt x="1187195" y="13716"/>
                </a:lnTo>
                <a:lnTo>
                  <a:pt x="1182242" y="23384"/>
                </a:lnTo>
                <a:lnTo>
                  <a:pt x="1187195" y="33052"/>
                </a:lnTo>
                <a:close/>
              </a:path>
              <a:path w="2364740" h="2308860">
                <a:moveTo>
                  <a:pt x="2356104" y="2298192"/>
                </a:moveTo>
                <a:lnTo>
                  <a:pt x="2347628" y="2298192"/>
                </a:lnTo>
                <a:lnTo>
                  <a:pt x="2351532" y="2305812"/>
                </a:lnTo>
                <a:lnTo>
                  <a:pt x="2356104" y="2298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19847" y="3155950"/>
            <a:ext cx="51498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0" dirty="0">
                <a:latin typeface="Calibri"/>
                <a:cs typeface="Calibri"/>
              </a:rPr>
              <a:t>F</a:t>
            </a:r>
            <a:r>
              <a:rPr sz="2300" spc="-25" dirty="0">
                <a:latin typeface="Calibri"/>
                <a:cs typeface="Calibri"/>
              </a:rPr>
              <a:t>O</a:t>
            </a:r>
            <a:r>
              <a:rPr sz="2300" spc="5" dirty="0">
                <a:latin typeface="Calibri"/>
                <a:cs typeface="Calibri"/>
              </a:rPr>
              <a:t>V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7686" y="4091682"/>
            <a:ext cx="57785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Pixel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0471" y="4091682"/>
            <a:ext cx="80835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M</a:t>
            </a:r>
            <a:r>
              <a:rPr sz="2300" spc="-30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t</a:t>
            </a:r>
            <a:r>
              <a:rPr sz="2300" spc="-5" dirty="0">
                <a:latin typeface="Calibri"/>
                <a:cs typeface="Calibri"/>
              </a:rPr>
              <a:t>rix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10983" y="3599307"/>
            <a:ext cx="1174750" cy="0"/>
          </a:xfrm>
          <a:custGeom>
            <a:avLst/>
            <a:gdLst/>
            <a:ahLst/>
            <a:cxnLst/>
            <a:rect l="l" t="t" r="r" b="b"/>
            <a:pathLst>
              <a:path w="1174750">
                <a:moveTo>
                  <a:pt x="0" y="0"/>
                </a:moveTo>
                <a:lnTo>
                  <a:pt x="1174242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8105" y="3598926"/>
            <a:ext cx="0" cy="1098550"/>
          </a:xfrm>
          <a:custGeom>
            <a:avLst/>
            <a:gdLst/>
            <a:ahLst/>
            <a:cxnLst/>
            <a:rect l="l" t="t" r="r" b="b"/>
            <a:pathLst>
              <a:path h="1098550">
                <a:moveTo>
                  <a:pt x="0" y="0"/>
                </a:moveTo>
                <a:lnTo>
                  <a:pt x="0" y="1098041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42559" y="4417314"/>
            <a:ext cx="292735" cy="280035"/>
          </a:xfrm>
          <a:custGeom>
            <a:avLst/>
            <a:gdLst/>
            <a:ahLst/>
            <a:cxnLst/>
            <a:rect l="l" t="t" r="r" b="b"/>
            <a:pathLst>
              <a:path w="292735" h="280035">
                <a:moveTo>
                  <a:pt x="0" y="0"/>
                </a:moveTo>
                <a:lnTo>
                  <a:pt x="0" y="279653"/>
                </a:lnTo>
                <a:lnTo>
                  <a:pt x="292608" y="279653"/>
                </a:lnTo>
                <a:lnTo>
                  <a:pt x="292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7226" y="4411979"/>
            <a:ext cx="303530" cy="289560"/>
          </a:xfrm>
          <a:custGeom>
            <a:avLst/>
            <a:gdLst/>
            <a:ahLst/>
            <a:cxnLst/>
            <a:rect l="l" t="t" r="r" b="b"/>
            <a:pathLst>
              <a:path w="303529" h="289560">
                <a:moveTo>
                  <a:pt x="303275" y="289560"/>
                </a:moveTo>
                <a:lnTo>
                  <a:pt x="303275" y="0"/>
                </a:lnTo>
                <a:lnTo>
                  <a:pt x="0" y="0"/>
                </a:lnTo>
                <a:lnTo>
                  <a:pt x="0" y="289560"/>
                </a:lnTo>
                <a:lnTo>
                  <a:pt x="5334" y="289560"/>
                </a:lnTo>
                <a:lnTo>
                  <a:pt x="5334" y="9906"/>
                </a:lnTo>
                <a:lnTo>
                  <a:pt x="10668" y="5334"/>
                </a:lnTo>
                <a:lnTo>
                  <a:pt x="10668" y="9906"/>
                </a:lnTo>
                <a:lnTo>
                  <a:pt x="292608" y="9906"/>
                </a:lnTo>
                <a:lnTo>
                  <a:pt x="292608" y="5334"/>
                </a:lnTo>
                <a:lnTo>
                  <a:pt x="297941" y="9906"/>
                </a:lnTo>
                <a:lnTo>
                  <a:pt x="297941" y="289560"/>
                </a:lnTo>
                <a:lnTo>
                  <a:pt x="303275" y="289560"/>
                </a:lnTo>
                <a:close/>
              </a:path>
              <a:path w="303529" h="289560">
                <a:moveTo>
                  <a:pt x="10668" y="9906"/>
                </a:moveTo>
                <a:lnTo>
                  <a:pt x="10668" y="5334"/>
                </a:lnTo>
                <a:lnTo>
                  <a:pt x="5334" y="9906"/>
                </a:lnTo>
                <a:lnTo>
                  <a:pt x="10668" y="9906"/>
                </a:lnTo>
                <a:close/>
              </a:path>
              <a:path w="303529" h="289560">
                <a:moveTo>
                  <a:pt x="10668" y="279654"/>
                </a:moveTo>
                <a:lnTo>
                  <a:pt x="10668" y="9906"/>
                </a:lnTo>
                <a:lnTo>
                  <a:pt x="5334" y="9906"/>
                </a:lnTo>
                <a:lnTo>
                  <a:pt x="5334" y="279654"/>
                </a:lnTo>
                <a:lnTo>
                  <a:pt x="10668" y="279654"/>
                </a:lnTo>
                <a:close/>
              </a:path>
              <a:path w="303529" h="289560">
                <a:moveTo>
                  <a:pt x="297941" y="279654"/>
                </a:moveTo>
                <a:lnTo>
                  <a:pt x="5334" y="279654"/>
                </a:lnTo>
                <a:lnTo>
                  <a:pt x="10668" y="284988"/>
                </a:lnTo>
                <a:lnTo>
                  <a:pt x="10668" y="289560"/>
                </a:lnTo>
                <a:lnTo>
                  <a:pt x="292608" y="289560"/>
                </a:lnTo>
                <a:lnTo>
                  <a:pt x="292608" y="284988"/>
                </a:lnTo>
                <a:lnTo>
                  <a:pt x="297941" y="279654"/>
                </a:lnTo>
                <a:close/>
              </a:path>
              <a:path w="303529" h="289560">
                <a:moveTo>
                  <a:pt x="10668" y="289560"/>
                </a:moveTo>
                <a:lnTo>
                  <a:pt x="10668" y="284988"/>
                </a:lnTo>
                <a:lnTo>
                  <a:pt x="5334" y="279654"/>
                </a:lnTo>
                <a:lnTo>
                  <a:pt x="5334" y="289560"/>
                </a:lnTo>
                <a:lnTo>
                  <a:pt x="10668" y="289560"/>
                </a:lnTo>
                <a:close/>
              </a:path>
              <a:path w="303529" h="289560">
                <a:moveTo>
                  <a:pt x="297941" y="9906"/>
                </a:moveTo>
                <a:lnTo>
                  <a:pt x="292608" y="5334"/>
                </a:lnTo>
                <a:lnTo>
                  <a:pt x="292608" y="9906"/>
                </a:lnTo>
                <a:lnTo>
                  <a:pt x="297941" y="9906"/>
                </a:lnTo>
                <a:close/>
              </a:path>
              <a:path w="303529" h="289560">
                <a:moveTo>
                  <a:pt x="297941" y="279654"/>
                </a:moveTo>
                <a:lnTo>
                  <a:pt x="297941" y="9906"/>
                </a:lnTo>
                <a:lnTo>
                  <a:pt x="292608" y="9906"/>
                </a:lnTo>
                <a:lnTo>
                  <a:pt x="292608" y="279654"/>
                </a:lnTo>
                <a:lnTo>
                  <a:pt x="297941" y="279654"/>
                </a:lnTo>
                <a:close/>
              </a:path>
              <a:path w="303529" h="289560">
                <a:moveTo>
                  <a:pt x="297941" y="289560"/>
                </a:moveTo>
                <a:lnTo>
                  <a:pt x="297941" y="279654"/>
                </a:lnTo>
                <a:lnTo>
                  <a:pt x="292608" y="284988"/>
                </a:lnTo>
                <a:lnTo>
                  <a:pt x="292608" y="289560"/>
                </a:lnTo>
                <a:lnTo>
                  <a:pt x="297941" y="289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2559" y="4802885"/>
            <a:ext cx="534670" cy="508634"/>
          </a:xfrm>
          <a:custGeom>
            <a:avLst/>
            <a:gdLst/>
            <a:ahLst/>
            <a:cxnLst/>
            <a:rect l="l" t="t" r="r" b="b"/>
            <a:pathLst>
              <a:path w="534670" h="508635">
                <a:moveTo>
                  <a:pt x="0" y="0"/>
                </a:moveTo>
                <a:lnTo>
                  <a:pt x="0" y="508253"/>
                </a:lnTo>
                <a:lnTo>
                  <a:pt x="534162" y="508253"/>
                </a:lnTo>
                <a:lnTo>
                  <a:pt x="53416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7226" y="4797552"/>
            <a:ext cx="544830" cy="519430"/>
          </a:xfrm>
          <a:custGeom>
            <a:avLst/>
            <a:gdLst/>
            <a:ahLst/>
            <a:cxnLst/>
            <a:rect l="l" t="t" r="r" b="b"/>
            <a:pathLst>
              <a:path w="544829" h="519429">
                <a:moveTo>
                  <a:pt x="544829" y="518922"/>
                </a:moveTo>
                <a:lnTo>
                  <a:pt x="544829" y="0"/>
                </a:lnTo>
                <a:lnTo>
                  <a:pt x="0" y="0"/>
                </a:lnTo>
                <a:lnTo>
                  <a:pt x="0" y="518922"/>
                </a:lnTo>
                <a:lnTo>
                  <a:pt x="5334" y="518922"/>
                </a:lnTo>
                <a:lnTo>
                  <a:pt x="5334" y="10668"/>
                </a:lnTo>
                <a:lnTo>
                  <a:pt x="10668" y="5334"/>
                </a:lnTo>
                <a:lnTo>
                  <a:pt x="10668" y="10668"/>
                </a:lnTo>
                <a:lnTo>
                  <a:pt x="534162" y="10668"/>
                </a:lnTo>
                <a:lnTo>
                  <a:pt x="534162" y="5334"/>
                </a:lnTo>
                <a:lnTo>
                  <a:pt x="539496" y="10668"/>
                </a:lnTo>
                <a:lnTo>
                  <a:pt x="539496" y="518922"/>
                </a:lnTo>
                <a:lnTo>
                  <a:pt x="544829" y="518922"/>
                </a:lnTo>
                <a:close/>
              </a:path>
              <a:path w="544829" h="519429">
                <a:moveTo>
                  <a:pt x="10668" y="10668"/>
                </a:moveTo>
                <a:lnTo>
                  <a:pt x="10668" y="5334"/>
                </a:lnTo>
                <a:lnTo>
                  <a:pt x="5334" y="10668"/>
                </a:lnTo>
                <a:lnTo>
                  <a:pt x="10668" y="10668"/>
                </a:lnTo>
                <a:close/>
              </a:path>
              <a:path w="544829" h="519429">
                <a:moveTo>
                  <a:pt x="10668" y="508253"/>
                </a:moveTo>
                <a:lnTo>
                  <a:pt x="10668" y="10668"/>
                </a:lnTo>
                <a:lnTo>
                  <a:pt x="5334" y="10668"/>
                </a:lnTo>
                <a:lnTo>
                  <a:pt x="5334" y="508253"/>
                </a:lnTo>
                <a:lnTo>
                  <a:pt x="10668" y="508253"/>
                </a:lnTo>
                <a:close/>
              </a:path>
              <a:path w="544829" h="519429">
                <a:moveTo>
                  <a:pt x="539496" y="508253"/>
                </a:moveTo>
                <a:lnTo>
                  <a:pt x="5334" y="508253"/>
                </a:lnTo>
                <a:lnTo>
                  <a:pt x="10668" y="513588"/>
                </a:lnTo>
                <a:lnTo>
                  <a:pt x="10668" y="518922"/>
                </a:lnTo>
                <a:lnTo>
                  <a:pt x="534162" y="518922"/>
                </a:lnTo>
                <a:lnTo>
                  <a:pt x="534162" y="513588"/>
                </a:lnTo>
                <a:lnTo>
                  <a:pt x="539496" y="508253"/>
                </a:lnTo>
                <a:close/>
              </a:path>
              <a:path w="544829" h="519429">
                <a:moveTo>
                  <a:pt x="10668" y="518922"/>
                </a:moveTo>
                <a:lnTo>
                  <a:pt x="10668" y="513588"/>
                </a:lnTo>
                <a:lnTo>
                  <a:pt x="5334" y="508253"/>
                </a:lnTo>
                <a:lnTo>
                  <a:pt x="5334" y="518922"/>
                </a:lnTo>
                <a:lnTo>
                  <a:pt x="10668" y="518922"/>
                </a:lnTo>
                <a:close/>
              </a:path>
              <a:path w="544829" h="519429">
                <a:moveTo>
                  <a:pt x="539496" y="10668"/>
                </a:moveTo>
                <a:lnTo>
                  <a:pt x="534162" y="5334"/>
                </a:lnTo>
                <a:lnTo>
                  <a:pt x="534162" y="10668"/>
                </a:lnTo>
                <a:lnTo>
                  <a:pt x="539496" y="10668"/>
                </a:lnTo>
                <a:close/>
              </a:path>
              <a:path w="544829" h="519429">
                <a:moveTo>
                  <a:pt x="539496" y="508253"/>
                </a:moveTo>
                <a:lnTo>
                  <a:pt x="539496" y="10668"/>
                </a:lnTo>
                <a:lnTo>
                  <a:pt x="534162" y="10668"/>
                </a:lnTo>
                <a:lnTo>
                  <a:pt x="534162" y="508253"/>
                </a:lnTo>
                <a:lnTo>
                  <a:pt x="539496" y="508253"/>
                </a:lnTo>
                <a:close/>
              </a:path>
              <a:path w="544829" h="519429">
                <a:moveTo>
                  <a:pt x="539496" y="518922"/>
                </a:moveTo>
                <a:lnTo>
                  <a:pt x="539496" y="508253"/>
                </a:lnTo>
                <a:lnTo>
                  <a:pt x="534162" y="513588"/>
                </a:lnTo>
                <a:lnTo>
                  <a:pt x="534162" y="518922"/>
                </a:lnTo>
                <a:lnTo>
                  <a:pt x="539496" y="518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3752" y="4526279"/>
            <a:ext cx="306070" cy="62865"/>
          </a:xfrm>
          <a:custGeom>
            <a:avLst/>
            <a:gdLst/>
            <a:ahLst/>
            <a:cxnLst/>
            <a:rect l="l" t="t" r="r" b="b"/>
            <a:pathLst>
              <a:path w="306070" h="62864">
                <a:moveTo>
                  <a:pt x="242726" y="33651"/>
                </a:moveTo>
                <a:lnTo>
                  <a:pt x="242661" y="28318"/>
                </a:lnTo>
                <a:lnTo>
                  <a:pt x="0" y="31241"/>
                </a:lnTo>
                <a:lnTo>
                  <a:pt x="762" y="36575"/>
                </a:lnTo>
                <a:lnTo>
                  <a:pt x="242726" y="33651"/>
                </a:lnTo>
                <a:close/>
              </a:path>
              <a:path w="306070" h="62864">
                <a:moveTo>
                  <a:pt x="305562" y="30479"/>
                </a:moveTo>
                <a:lnTo>
                  <a:pt x="242316" y="0"/>
                </a:lnTo>
                <a:lnTo>
                  <a:pt x="242661" y="28318"/>
                </a:lnTo>
                <a:lnTo>
                  <a:pt x="252984" y="28193"/>
                </a:lnTo>
                <a:lnTo>
                  <a:pt x="252984" y="57410"/>
                </a:lnTo>
                <a:lnTo>
                  <a:pt x="305562" y="30479"/>
                </a:lnTo>
                <a:close/>
              </a:path>
              <a:path w="306070" h="62864">
                <a:moveTo>
                  <a:pt x="252984" y="33527"/>
                </a:moveTo>
                <a:lnTo>
                  <a:pt x="252984" y="28193"/>
                </a:lnTo>
                <a:lnTo>
                  <a:pt x="242661" y="28318"/>
                </a:lnTo>
                <a:lnTo>
                  <a:pt x="242726" y="33651"/>
                </a:lnTo>
                <a:lnTo>
                  <a:pt x="252984" y="33527"/>
                </a:lnTo>
                <a:close/>
              </a:path>
              <a:path w="306070" h="62864">
                <a:moveTo>
                  <a:pt x="252984" y="57410"/>
                </a:moveTo>
                <a:lnTo>
                  <a:pt x="252984" y="33527"/>
                </a:lnTo>
                <a:lnTo>
                  <a:pt x="242726" y="33651"/>
                </a:lnTo>
                <a:lnTo>
                  <a:pt x="243078" y="62483"/>
                </a:lnTo>
                <a:lnTo>
                  <a:pt x="252984" y="57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3752" y="5037582"/>
            <a:ext cx="306070" cy="63500"/>
          </a:xfrm>
          <a:custGeom>
            <a:avLst/>
            <a:gdLst/>
            <a:ahLst/>
            <a:cxnLst/>
            <a:rect l="l" t="t" r="r" b="b"/>
            <a:pathLst>
              <a:path w="306070" h="63500">
                <a:moveTo>
                  <a:pt x="242730" y="34413"/>
                </a:moveTo>
                <a:lnTo>
                  <a:pt x="242666" y="29080"/>
                </a:lnTo>
                <a:lnTo>
                  <a:pt x="0" y="32003"/>
                </a:lnTo>
                <a:lnTo>
                  <a:pt x="762" y="37337"/>
                </a:lnTo>
                <a:lnTo>
                  <a:pt x="242730" y="34413"/>
                </a:lnTo>
                <a:close/>
              </a:path>
              <a:path w="306070" h="63500">
                <a:moveTo>
                  <a:pt x="305562" y="31241"/>
                </a:moveTo>
                <a:lnTo>
                  <a:pt x="242316" y="0"/>
                </a:lnTo>
                <a:lnTo>
                  <a:pt x="242666" y="29080"/>
                </a:lnTo>
                <a:lnTo>
                  <a:pt x="252984" y="28955"/>
                </a:lnTo>
                <a:lnTo>
                  <a:pt x="252984" y="58172"/>
                </a:lnTo>
                <a:lnTo>
                  <a:pt x="305562" y="31241"/>
                </a:lnTo>
                <a:close/>
              </a:path>
              <a:path w="306070" h="63500">
                <a:moveTo>
                  <a:pt x="252984" y="34289"/>
                </a:moveTo>
                <a:lnTo>
                  <a:pt x="252984" y="28955"/>
                </a:lnTo>
                <a:lnTo>
                  <a:pt x="242666" y="29080"/>
                </a:lnTo>
                <a:lnTo>
                  <a:pt x="242730" y="34413"/>
                </a:lnTo>
                <a:lnTo>
                  <a:pt x="252984" y="34289"/>
                </a:lnTo>
                <a:close/>
              </a:path>
              <a:path w="306070" h="63500">
                <a:moveTo>
                  <a:pt x="252984" y="58172"/>
                </a:moveTo>
                <a:lnTo>
                  <a:pt x="252984" y="34289"/>
                </a:lnTo>
                <a:lnTo>
                  <a:pt x="242730" y="34413"/>
                </a:lnTo>
                <a:lnTo>
                  <a:pt x="243078" y="63245"/>
                </a:lnTo>
                <a:lnTo>
                  <a:pt x="252984" y="58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55</a:t>
            </a:fld>
            <a:endParaRPr spc="2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256790"/>
            <a:ext cx="5836920" cy="15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35" dirty="0">
                <a:latin typeface="Calibri"/>
                <a:cs typeface="Calibri"/>
              </a:rPr>
              <a:t>Voxel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40" dirty="0">
                <a:latin typeface="Calibri"/>
                <a:cs typeface="Calibri"/>
              </a:rPr>
              <a:t>Voxel </a:t>
            </a:r>
            <a:r>
              <a:rPr sz="2150" spc="-5" dirty="0">
                <a:latin typeface="Calibri"/>
                <a:cs typeface="Calibri"/>
              </a:rPr>
              <a:t>= </a:t>
            </a:r>
            <a:r>
              <a:rPr sz="2150" spc="-20" dirty="0">
                <a:latin typeface="Calibri"/>
                <a:cs typeface="Calibri"/>
              </a:rPr>
              <a:t>Volume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element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formulas </a:t>
            </a:r>
            <a:r>
              <a:rPr sz="1800" spc="5" dirty="0">
                <a:latin typeface="Calibri"/>
                <a:cs typeface="Calibri"/>
              </a:rPr>
              <a:t>used </a:t>
            </a:r>
            <a:r>
              <a:rPr sz="1800" dirty="0">
                <a:latin typeface="Calibri"/>
                <a:cs typeface="Calibri"/>
              </a:rPr>
              <a:t>to discover </a:t>
            </a:r>
            <a:r>
              <a:rPr sz="1800" spc="-15" dirty="0">
                <a:latin typeface="Calibri"/>
                <a:cs typeface="Calibri"/>
              </a:rPr>
              <a:t>voxel </a:t>
            </a:r>
            <a:r>
              <a:rPr sz="1800" spc="-5" dirty="0">
                <a:latin typeface="Calibri"/>
                <a:cs typeface="Calibri"/>
              </a:rPr>
              <a:t>size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are:</a:t>
            </a:r>
            <a:endParaRPr sz="18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333500" algn="l"/>
              </a:tabLst>
            </a:pPr>
            <a:r>
              <a:rPr sz="1450" dirty="0">
                <a:latin typeface="Calibri"/>
                <a:cs typeface="Calibri"/>
              </a:rPr>
              <a:t>FOV/Matrix </a:t>
            </a:r>
            <a:r>
              <a:rPr sz="1450" spc="15" dirty="0">
                <a:latin typeface="Calibri"/>
                <a:cs typeface="Calibri"/>
              </a:rPr>
              <a:t>x </a:t>
            </a:r>
            <a:r>
              <a:rPr sz="1450" dirty="0">
                <a:latin typeface="Calibri"/>
                <a:cs typeface="Calibri"/>
              </a:rPr>
              <a:t>FOV/Matrix </a:t>
            </a:r>
            <a:r>
              <a:rPr sz="1450" spc="15" dirty="0">
                <a:latin typeface="Calibri"/>
                <a:cs typeface="Calibri"/>
              </a:rPr>
              <a:t>x </a:t>
            </a:r>
            <a:r>
              <a:rPr sz="1450" spc="10" dirty="0">
                <a:latin typeface="Calibri"/>
                <a:cs typeface="Calibri"/>
              </a:rPr>
              <a:t>slice thickness </a:t>
            </a:r>
            <a:r>
              <a:rPr sz="1450" spc="15" dirty="0">
                <a:latin typeface="Calibri"/>
                <a:cs typeface="Calibri"/>
              </a:rPr>
              <a:t>= </a:t>
            </a:r>
            <a:r>
              <a:rPr sz="1450" spc="-5" dirty="0">
                <a:latin typeface="Calibri"/>
                <a:cs typeface="Calibri"/>
              </a:rPr>
              <a:t>voxel </a:t>
            </a:r>
            <a:r>
              <a:rPr sz="1450" dirty="0">
                <a:latin typeface="Calibri"/>
                <a:cs typeface="Calibri"/>
              </a:rPr>
              <a:t>size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mm</a:t>
            </a:r>
            <a:r>
              <a:rPr sz="1425" spc="30" baseline="26315" dirty="0">
                <a:latin typeface="Calibri"/>
                <a:cs typeface="Calibri"/>
              </a:rPr>
              <a:t>3</a:t>
            </a:r>
            <a:endParaRPr sz="1425" baseline="26315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1333500" algn="l"/>
              </a:tabLst>
            </a:pPr>
            <a:r>
              <a:rPr sz="1450" dirty="0">
                <a:latin typeface="Calibri"/>
                <a:cs typeface="Calibri"/>
              </a:rPr>
              <a:t>Pixel </a:t>
            </a:r>
            <a:r>
              <a:rPr sz="1450" spc="15" dirty="0">
                <a:latin typeface="Calibri"/>
                <a:cs typeface="Calibri"/>
              </a:rPr>
              <a:t>x </a:t>
            </a:r>
            <a:r>
              <a:rPr sz="1450" dirty="0">
                <a:latin typeface="Calibri"/>
                <a:cs typeface="Calibri"/>
              </a:rPr>
              <a:t>Pixel </a:t>
            </a:r>
            <a:r>
              <a:rPr sz="1450" spc="15" dirty="0">
                <a:latin typeface="Calibri"/>
                <a:cs typeface="Calibri"/>
              </a:rPr>
              <a:t>x </a:t>
            </a:r>
            <a:r>
              <a:rPr sz="1450" spc="10" dirty="0">
                <a:latin typeface="Calibri"/>
                <a:cs typeface="Calibri"/>
              </a:rPr>
              <a:t>Slice thickness </a:t>
            </a:r>
            <a:r>
              <a:rPr sz="1450" spc="15" dirty="0">
                <a:latin typeface="Calibri"/>
                <a:cs typeface="Calibri"/>
              </a:rPr>
              <a:t>= </a:t>
            </a:r>
            <a:r>
              <a:rPr sz="1450" spc="-5" dirty="0">
                <a:latin typeface="Calibri"/>
                <a:cs typeface="Calibri"/>
              </a:rPr>
              <a:t>voxel </a:t>
            </a:r>
            <a:r>
              <a:rPr sz="1450" dirty="0">
                <a:latin typeface="Calibri"/>
                <a:cs typeface="Calibri"/>
              </a:rPr>
              <a:t>size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mm</a:t>
            </a:r>
            <a:r>
              <a:rPr sz="1425" spc="22" baseline="26315" dirty="0">
                <a:latin typeface="Calibri"/>
                <a:cs typeface="Calibri"/>
              </a:rPr>
              <a:t>3</a:t>
            </a:r>
            <a:endParaRPr sz="1425" baseline="2631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9783" y="3944873"/>
            <a:ext cx="2348230" cy="2292350"/>
          </a:xfrm>
          <a:custGeom>
            <a:avLst/>
            <a:gdLst/>
            <a:ahLst/>
            <a:cxnLst/>
            <a:rect l="l" t="t" r="r" b="b"/>
            <a:pathLst>
              <a:path w="2348229" h="2292350">
                <a:moveTo>
                  <a:pt x="2347722" y="2292096"/>
                </a:moveTo>
                <a:lnTo>
                  <a:pt x="1174241" y="0"/>
                </a:lnTo>
                <a:lnTo>
                  <a:pt x="0" y="2292096"/>
                </a:lnTo>
                <a:lnTo>
                  <a:pt x="2347722" y="2292096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1402" y="3933444"/>
            <a:ext cx="2364740" cy="2308860"/>
          </a:xfrm>
          <a:custGeom>
            <a:avLst/>
            <a:gdLst/>
            <a:ahLst/>
            <a:cxnLst/>
            <a:rect l="l" t="t" r="r" b="b"/>
            <a:pathLst>
              <a:path w="2364740" h="2308860">
                <a:moveTo>
                  <a:pt x="2364486" y="2308860"/>
                </a:moveTo>
                <a:lnTo>
                  <a:pt x="1182623" y="0"/>
                </a:lnTo>
                <a:lnTo>
                  <a:pt x="0" y="2308860"/>
                </a:lnTo>
                <a:lnTo>
                  <a:pt x="8381" y="2308860"/>
                </a:lnTo>
                <a:lnTo>
                  <a:pt x="8382" y="2298192"/>
                </a:lnTo>
                <a:lnTo>
                  <a:pt x="16857" y="2298192"/>
                </a:lnTo>
                <a:lnTo>
                  <a:pt x="1177289" y="33052"/>
                </a:lnTo>
                <a:lnTo>
                  <a:pt x="1177289" y="13716"/>
                </a:lnTo>
                <a:lnTo>
                  <a:pt x="1187195" y="13716"/>
                </a:lnTo>
                <a:lnTo>
                  <a:pt x="1187195" y="33052"/>
                </a:lnTo>
                <a:lnTo>
                  <a:pt x="2347628" y="2298191"/>
                </a:lnTo>
                <a:lnTo>
                  <a:pt x="2356104" y="2298192"/>
                </a:lnTo>
                <a:lnTo>
                  <a:pt x="2356104" y="2308860"/>
                </a:lnTo>
                <a:lnTo>
                  <a:pt x="2364486" y="2308860"/>
                </a:lnTo>
                <a:close/>
              </a:path>
              <a:path w="2364740" h="2308860">
                <a:moveTo>
                  <a:pt x="16857" y="2298192"/>
                </a:moveTo>
                <a:lnTo>
                  <a:pt x="8382" y="2298192"/>
                </a:lnTo>
                <a:lnTo>
                  <a:pt x="12954" y="2305812"/>
                </a:lnTo>
                <a:lnTo>
                  <a:pt x="16857" y="2298192"/>
                </a:lnTo>
                <a:close/>
              </a:path>
              <a:path w="2364740" h="2308860">
                <a:moveTo>
                  <a:pt x="2356104" y="2308860"/>
                </a:moveTo>
                <a:lnTo>
                  <a:pt x="2356104" y="2298192"/>
                </a:lnTo>
                <a:lnTo>
                  <a:pt x="2351532" y="2305812"/>
                </a:lnTo>
                <a:lnTo>
                  <a:pt x="2347628" y="2298192"/>
                </a:lnTo>
                <a:lnTo>
                  <a:pt x="16857" y="2298192"/>
                </a:lnTo>
                <a:lnTo>
                  <a:pt x="12954" y="2305812"/>
                </a:lnTo>
                <a:lnTo>
                  <a:pt x="8382" y="2298192"/>
                </a:lnTo>
                <a:lnTo>
                  <a:pt x="8381" y="2308860"/>
                </a:lnTo>
                <a:lnTo>
                  <a:pt x="2356104" y="2308860"/>
                </a:lnTo>
                <a:close/>
              </a:path>
              <a:path w="2364740" h="2308860">
                <a:moveTo>
                  <a:pt x="1187195" y="13716"/>
                </a:moveTo>
                <a:lnTo>
                  <a:pt x="1177289" y="13716"/>
                </a:lnTo>
                <a:lnTo>
                  <a:pt x="1182242" y="23384"/>
                </a:lnTo>
                <a:lnTo>
                  <a:pt x="1187195" y="13716"/>
                </a:lnTo>
                <a:close/>
              </a:path>
              <a:path w="2364740" h="2308860">
                <a:moveTo>
                  <a:pt x="1182242" y="23384"/>
                </a:moveTo>
                <a:lnTo>
                  <a:pt x="1177289" y="13716"/>
                </a:lnTo>
                <a:lnTo>
                  <a:pt x="1177289" y="33052"/>
                </a:lnTo>
                <a:lnTo>
                  <a:pt x="1182242" y="23384"/>
                </a:lnTo>
                <a:close/>
              </a:path>
              <a:path w="2364740" h="2308860">
                <a:moveTo>
                  <a:pt x="1187195" y="33052"/>
                </a:moveTo>
                <a:lnTo>
                  <a:pt x="1187195" y="13716"/>
                </a:lnTo>
                <a:lnTo>
                  <a:pt x="1182242" y="23384"/>
                </a:lnTo>
                <a:lnTo>
                  <a:pt x="1187195" y="33052"/>
                </a:lnTo>
                <a:close/>
              </a:path>
              <a:path w="2364740" h="2308860">
                <a:moveTo>
                  <a:pt x="2356104" y="2298192"/>
                </a:moveTo>
                <a:lnTo>
                  <a:pt x="2347628" y="2298192"/>
                </a:lnTo>
                <a:lnTo>
                  <a:pt x="2351532" y="2305812"/>
                </a:lnTo>
                <a:lnTo>
                  <a:pt x="2356104" y="2298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83341" y="5477013"/>
            <a:ext cx="57785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Pi</a:t>
            </a:r>
            <a:r>
              <a:rPr sz="2300" spc="-65" dirty="0">
                <a:latin typeface="Calibri"/>
                <a:cs typeface="Calibri"/>
              </a:rPr>
              <a:t>x</a:t>
            </a:r>
            <a:r>
              <a:rPr sz="2300" dirty="0">
                <a:latin typeface="Calibri"/>
                <a:cs typeface="Calibri"/>
              </a:rPr>
              <a:t>el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2571" y="5469386"/>
            <a:ext cx="80772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M</a:t>
            </a:r>
            <a:r>
              <a:rPr sz="2300" spc="-30" dirty="0">
                <a:latin typeface="Calibri"/>
                <a:cs typeface="Calibri"/>
              </a:rPr>
              <a:t>a</a:t>
            </a:r>
            <a:r>
              <a:rPr sz="2300" spc="-5" dirty="0">
                <a:latin typeface="Calibri"/>
                <a:cs typeface="Calibri"/>
              </a:rPr>
              <a:t>trix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6523" y="5090541"/>
            <a:ext cx="1174750" cy="0"/>
          </a:xfrm>
          <a:custGeom>
            <a:avLst/>
            <a:gdLst/>
            <a:ahLst/>
            <a:cxnLst/>
            <a:rect l="l" t="t" r="r" b="b"/>
            <a:pathLst>
              <a:path w="1174750">
                <a:moveTo>
                  <a:pt x="0" y="0"/>
                </a:moveTo>
                <a:lnTo>
                  <a:pt x="1174241" y="0"/>
                </a:lnTo>
              </a:path>
            </a:pathLst>
          </a:custGeom>
          <a:ln w="5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2120" y="5090921"/>
            <a:ext cx="0" cy="1146175"/>
          </a:xfrm>
          <a:custGeom>
            <a:avLst/>
            <a:gdLst/>
            <a:ahLst/>
            <a:cxnLst/>
            <a:rect l="l" t="t" r="r" b="b"/>
            <a:pathLst>
              <a:path h="1146175">
                <a:moveTo>
                  <a:pt x="0" y="0"/>
                </a:moveTo>
                <a:lnTo>
                  <a:pt x="0" y="1146048"/>
                </a:lnTo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24044" y="4851848"/>
            <a:ext cx="1958339" cy="747395"/>
          </a:xfrm>
          <a:custGeom>
            <a:avLst/>
            <a:gdLst/>
            <a:ahLst/>
            <a:cxnLst/>
            <a:rect l="l" t="t" r="r" b="b"/>
            <a:pathLst>
              <a:path w="1958340" h="747395">
                <a:moveTo>
                  <a:pt x="1958339" y="656649"/>
                </a:moveTo>
                <a:lnTo>
                  <a:pt x="1958339" y="90483"/>
                </a:lnTo>
                <a:lnTo>
                  <a:pt x="1915751" y="109689"/>
                </a:lnTo>
                <a:lnTo>
                  <a:pt x="1873165" y="126337"/>
                </a:lnTo>
                <a:lnTo>
                  <a:pt x="1830581" y="140542"/>
                </a:lnTo>
                <a:lnTo>
                  <a:pt x="1787999" y="152421"/>
                </a:lnTo>
                <a:lnTo>
                  <a:pt x="1745419" y="162090"/>
                </a:lnTo>
                <a:lnTo>
                  <a:pt x="1702840" y="169666"/>
                </a:lnTo>
                <a:lnTo>
                  <a:pt x="1660263" y="175264"/>
                </a:lnTo>
                <a:lnTo>
                  <a:pt x="1617687" y="179000"/>
                </a:lnTo>
                <a:lnTo>
                  <a:pt x="1575113" y="180992"/>
                </a:lnTo>
                <a:lnTo>
                  <a:pt x="1532540" y="181356"/>
                </a:lnTo>
                <a:lnTo>
                  <a:pt x="1489968" y="180207"/>
                </a:lnTo>
                <a:lnTo>
                  <a:pt x="1447398" y="177662"/>
                </a:lnTo>
                <a:lnTo>
                  <a:pt x="1404828" y="173837"/>
                </a:lnTo>
                <a:lnTo>
                  <a:pt x="1362260" y="168848"/>
                </a:lnTo>
                <a:lnTo>
                  <a:pt x="1319692" y="162812"/>
                </a:lnTo>
                <a:lnTo>
                  <a:pt x="1277125" y="155845"/>
                </a:lnTo>
                <a:lnTo>
                  <a:pt x="1234559" y="148063"/>
                </a:lnTo>
                <a:lnTo>
                  <a:pt x="1191993" y="139582"/>
                </a:lnTo>
                <a:lnTo>
                  <a:pt x="1149428" y="130519"/>
                </a:lnTo>
                <a:lnTo>
                  <a:pt x="1106863" y="120990"/>
                </a:lnTo>
                <a:lnTo>
                  <a:pt x="1064298" y="111111"/>
                </a:lnTo>
                <a:lnTo>
                  <a:pt x="1021734" y="100999"/>
                </a:lnTo>
                <a:lnTo>
                  <a:pt x="936605" y="80538"/>
                </a:lnTo>
                <a:lnTo>
                  <a:pt x="894041" y="70422"/>
                </a:lnTo>
                <a:lnTo>
                  <a:pt x="851476" y="60538"/>
                </a:lnTo>
                <a:lnTo>
                  <a:pt x="808911" y="51001"/>
                </a:lnTo>
                <a:lnTo>
                  <a:pt x="766346" y="41929"/>
                </a:lnTo>
                <a:lnTo>
                  <a:pt x="723780" y="33436"/>
                </a:lnTo>
                <a:lnTo>
                  <a:pt x="681214" y="25640"/>
                </a:lnTo>
                <a:lnTo>
                  <a:pt x="638647" y="18657"/>
                </a:lnTo>
                <a:lnTo>
                  <a:pt x="596079" y="12602"/>
                </a:lnTo>
                <a:lnTo>
                  <a:pt x="553511" y="7593"/>
                </a:lnTo>
                <a:lnTo>
                  <a:pt x="510941" y="3746"/>
                </a:lnTo>
                <a:lnTo>
                  <a:pt x="468371" y="1176"/>
                </a:lnTo>
                <a:lnTo>
                  <a:pt x="425799" y="0"/>
                </a:lnTo>
                <a:lnTo>
                  <a:pt x="383226" y="334"/>
                </a:lnTo>
                <a:lnTo>
                  <a:pt x="340652" y="2294"/>
                </a:lnTo>
                <a:lnTo>
                  <a:pt x="298076" y="5998"/>
                </a:lnTo>
                <a:lnTo>
                  <a:pt x="255499" y="11560"/>
                </a:lnTo>
                <a:lnTo>
                  <a:pt x="212920" y="19098"/>
                </a:lnTo>
                <a:lnTo>
                  <a:pt x="170340" y="28727"/>
                </a:lnTo>
                <a:lnTo>
                  <a:pt x="127758" y="40564"/>
                </a:lnTo>
                <a:lnTo>
                  <a:pt x="85174" y="54724"/>
                </a:lnTo>
                <a:lnTo>
                  <a:pt x="42588" y="71326"/>
                </a:lnTo>
                <a:lnTo>
                  <a:pt x="0" y="90483"/>
                </a:lnTo>
                <a:lnTo>
                  <a:pt x="0" y="656649"/>
                </a:lnTo>
                <a:lnTo>
                  <a:pt x="42588" y="637443"/>
                </a:lnTo>
                <a:lnTo>
                  <a:pt x="85174" y="620795"/>
                </a:lnTo>
                <a:lnTo>
                  <a:pt x="127758" y="606590"/>
                </a:lnTo>
                <a:lnTo>
                  <a:pt x="170340" y="594711"/>
                </a:lnTo>
                <a:lnTo>
                  <a:pt x="212920" y="585042"/>
                </a:lnTo>
                <a:lnTo>
                  <a:pt x="255499" y="577467"/>
                </a:lnTo>
                <a:lnTo>
                  <a:pt x="298076" y="571869"/>
                </a:lnTo>
                <a:lnTo>
                  <a:pt x="340652" y="568132"/>
                </a:lnTo>
                <a:lnTo>
                  <a:pt x="383226" y="566140"/>
                </a:lnTo>
                <a:lnTo>
                  <a:pt x="425799" y="565777"/>
                </a:lnTo>
                <a:lnTo>
                  <a:pt x="468371" y="566926"/>
                </a:lnTo>
                <a:lnTo>
                  <a:pt x="510941" y="569471"/>
                </a:lnTo>
                <a:lnTo>
                  <a:pt x="553511" y="573296"/>
                </a:lnTo>
                <a:lnTo>
                  <a:pt x="596079" y="578284"/>
                </a:lnTo>
                <a:lnTo>
                  <a:pt x="638647" y="584321"/>
                </a:lnTo>
                <a:lnTo>
                  <a:pt x="681214" y="591288"/>
                </a:lnTo>
                <a:lnTo>
                  <a:pt x="723780" y="599070"/>
                </a:lnTo>
                <a:lnTo>
                  <a:pt x="766346" y="607550"/>
                </a:lnTo>
                <a:lnTo>
                  <a:pt x="808911" y="616613"/>
                </a:lnTo>
                <a:lnTo>
                  <a:pt x="851476" y="626142"/>
                </a:lnTo>
                <a:lnTo>
                  <a:pt x="894041" y="636021"/>
                </a:lnTo>
                <a:lnTo>
                  <a:pt x="936605" y="646134"/>
                </a:lnTo>
                <a:lnTo>
                  <a:pt x="1021734" y="666594"/>
                </a:lnTo>
                <a:lnTo>
                  <a:pt x="1064298" y="676710"/>
                </a:lnTo>
                <a:lnTo>
                  <a:pt x="1106863" y="686594"/>
                </a:lnTo>
                <a:lnTo>
                  <a:pt x="1149428" y="696131"/>
                </a:lnTo>
                <a:lnTo>
                  <a:pt x="1191993" y="705204"/>
                </a:lnTo>
                <a:lnTo>
                  <a:pt x="1234559" y="713696"/>
                </a:lnTo>
                <a:lnTo>
                  <a:pt x="1277125" y="721492"/>
                </a:lnTo>
                <a:lnTo>
                  <a:pt x="1319692" y="728475"/>
                </a:lnTo>
                <a:lnTo>
                  <a:pt x="1362260" y="734530"/>
                </a:lnTo>
                <a:lnTo>
                  <a:pt x="1404828" y="739539"/>
                </a:lnTo>
                <a:lnTo>
                  <a:pt x="1447398" y="743387"/>
                </a:lnTo>
                <a:lnTo>
                  <a:pt x="1489968" y="745957"/>
                </a:lnTo>
                <a:lnTo>
                  <a:pt x="1532540" y="747133"/>
                </a:lnTo>
                <a:lnTo>
                  <a:pt x="1575113" y="746799"/>
                </a:lnTo>
                <a:lnTo>
                  <a:pt x="1617687" y="744838"/>
                </a:lnTo>
                <a:lnTo>
                  <a:pt x="1660263" y="741135"/>
                </a:lnTo>
                <a:lnTo>
                  <a:pt x="1702840" y="735572"/>
                </a:lnTo>
                <a:lnTo>
                  <a:pt x="1745419" y="728035"/>
                </a:lnTo>
                <a:lnTo>
                  <a:pt x="1787999" y="718406"/>
                </a:lnTo>
                <a:lnTo>
                  <a:pt x="1830581" y="706569"/>
                </a:lnTo>
                <a:lnTo>
                  <a:pt x="1873165" y="692408"/>
                </a:lnTo>
                <a:lnTo>
                  <a:pt x="1915751" y="675807"/>
                </a:lnTo>
                <a:lnTo>
                  <a:pt x="1958339" y="656649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9471" y="4846589"/>
            <a:ext cx="1968500" cy="758190"/>
          </a:xfrm>
          <a:custGeom>
            <a:avLst/>
            <a:gdLst/>
            <a:ahLst/>
            <a:cxnLst/>
            <a:rect l="l" t="t" r="r" b="b"/>
            <a:pathLst>
              <a:path w="1968500" h="758189">
                <a:moveTo>
                  <a:pt x="1748027" y="173074"/>
                </a:moveTo>
                <a:lnTo>
                  <a:pt x="1748027" y="162798"/>
                </a:lnTo>
                <a:lnTo>
                  <a:pt x="1717548" y="168132"/>
                </a:lnTo>
                <a:lnTo>
                  <a:pt x="1671555" y="174405"/>
                </a:lnTo>
                <a:lnTo>
                  <a:pt x="1625624" y="178545"/>
                </a:lnTo>
                <a:lnTo>
                  <a:pt x="1579753" y="180694"/>
                </a:lnTo>
                <a:lnTo>
                  <a:pt x="1533937" y="180993"/>
                </a:lnTo>
                <a:lnTo>
                  <a:pt x="1488175" y="179583"/>
                </a:lnTo>
                <a:lnTo>
                  <a:pt x="1442462" y="176605"/>
                </a:lnTo>
                <a:lnTo>
                  <a:pt x="1396797" y="172199"/>
                </a:lnTo>
                <a:lnTo>
                  <a:pt x="1351175" y="166509"/>
                </a:lnTo>
                <a:lnTo>
                  <a:pt x="1305594" y="159673"/>
                </a:lnTo>
                <a:lnTo>
                  <a:pt x="1260051" y="151835"/>
                </a:lnTo>
                <a:lnTo>
                  <a:pt x="1214542" y="143134"/>
                </a:lnTo>
                <a:lnTo>
                  <a:pt x="1169065" y="133712"/>
                </a:lnTo>
                <a:lnTo>
                  <a:pt x="1123617" y="123710"/>
                </a:lnTo>
                <a:lnTo>
                  <a:pt x="1078195" y="113270"/>
                </a:lnTo>
                <a:lnTo>
                  <a:pt x="1032795" y="102532"/>
                </a:lnTo>
                <a:lnTo>
                  <a:pt x="942050" y="80728"/>
                </a:lnTo>
                <a:lnTo>
                  <a:pt x="896699" y="69944"/>
                </a:lnTo>
                <a:lnTo>
                  <a:pt x="851359" y="59427"/>
                </a:lnTo>
                <a:lnTo>
                  <a:pt x="806026" y="49318"/>
                </a:lnTo>
                <a:lnTo>
                  <a:pt x="760697" y="39759"/>
                </a:lnTo>
                <a:lnTo>
                  <a:pt x="715369" y="30890"/>
                </a:lnTo>
                <a:lnTo>
                  <a:pt x="670040" y="22852"/>
                </a:lnTo>
                <a:lnTo>
                  <a:pt x="624705" y="15788"/>
                </a:lnTo>
                <a:lnTo>
                  <a:pt x="579363" y="9837"/>
                </a:lnTo>
                <a:lnTo>
                  <a:pt x="534010" y="5141"/>
                </a:lnTo>
                <a:lnTo>
                  <a:pt x="488642" y="1842"/>
                </a:lnTo>
                <a:lnTo>
                  <a:pt x="443258" y="80"/>
                </a:lnTo>
                <a:lnTo>
                  <a:pt x="397765" y="0"/>
                </a:lnTo>
                <a:lnTo>
                  <a:pt x="352265" y="1745"/>
                </a:lnTo>
                <a:lnTo>
                  <a:pt x="306758" y="5456"/>
                </a:lnTo>
                <a:lnTo>
                  <a:pt x="261243" y="11271"/>
                </a:lnTo>
                <a:lnTo>
                  <a:pt x="215973" y="19270"/>
                </a:lnTo>
                <a:lnTo>
                  <a:pt x="170188" y="29763"/>
                </a:lnTo>
                <a:lnTo>
                  <a:pt x="124645" y="42712"/>
                </a:lnTo>
                <a:lnTo>
                  <a:pt x="79092" y="58311"/>
                </a:lnTo>
                <a:lnTo>
                  <a:pt x="33528" y="76692"/>
                </a:lnTo>
                <a:lnTo>
                  <a:pt x="0" y="92694"/>
                </a:lnTo>
                <a:lnTo>
                  <a:pt x="0" y="669528"/>
                </a:lnTo>
                <a:lnTo>
                  <a:pt x="3048" y="668160"/>
                </a:lnTo>
                <a:lnTo>
                  <a:pt x="3048" y="656574"/>
                </a:lnTo>
                <a:lnTo>
                  <a:pt x="6858" y="654860"/>
                </a:lnTo>
                <a:lnTo>
                  <a:pt x="6858" y="100314"/>
                </a:lnTo>
                <a:lnTo>
                  <a:pt x="9906" y="95742"/>
                </a:lnTo>
                <a:lnTo>
                  <a:pt x="9905" y="98943"/>
                </a:lnTo>
                <a:lnTo>
                  <a:pt x="37338" y="86598"/>
                </a:lnTo>
                <a:lnTo>
                  <a:pt x="67818" y="73644"/>
                </a:lnTo>
                <a:lnTo>
                  <a:pt x="67818" y="74406"/>
                </a:lnTo>
                <a:lnTo>
                  <a:pt x="98298" y="62976"/>
                </a:lnTo>
                <a:lnTo>
                  <a:pt x="128778" y="52308"/>
                </a:lnTo>
                <a:lnTo>
                  <a:pt x="189738" y="35544"/>
                </a:lnTo>
                <a:lnTo>
                  <a:pt x="189738" y="36306"/>
                </a:lnTo>
                <a:lnTo>
                  <a:pt x="220218" y="29448"/>
                </a:lnTo>
                <a:lnTo>
                  <a:pt x="250697" y="23352"/>
                </a:lnTo>
                <a:lnTo>
                  <a:pt x="250697" y="24114"/>
                </a:lnTo>
                <a:lnTo>
                  <a:pt x="281178" y="19542"/>
                </a:lnTo>
                <a:lnTo>
                  <a:pt x="311658" y="15732"/>
                </a:lnTo>
                <a:lnTo>
                  <a:pt x="371856" y="11217"/>
                </a:lnTo>
                <a:lnTo>
                  <a:pt x="402336" y="10417"/>
                </a:lnTo>
                <a:lnTo>
                  <a:pt x="433578" y="10417"/>
                </a:lnTo>
                <a:lnTo>
                  <a:pt x="463295" y="11142"/>
                </a:lnTo>
                <a:lnTo>
                  <a:pt x="464058" y="11197"/>
                </a:lnTo>
                <a:lnTo>
                  <a:pt x="493776" y="12647"/>
                </a:lnTo>
                <a:lnTo>
                  <a:pt x="494538" y="12750"/>
                </a:lnTo>
                <a:lnTo>
                  <a:pt x="555498" y="18018"/>
                </a:lnTo>
                <a:lnTo>
                  <a:pt x="616458" y="24876"/>
                </a:lnTo>
                <a:lnTo>
                  <a:pt x="677418" y="34782"/>
                </a:lnTo>
                <a:lnTo>
                  <a:pt x="726014" y="43578"/>
                </a:lnTo>
                <a:lnTo>
                  <a:pt x="774568" y="53266"/>
                </a:lnTo>
                <a:lnTo>
                  <a:pt x="823084" y="63677"/>
                </a:lnTo>
                <a:lnTo>
                  <a:pt x="871562" y="74642"/>
                </a:lnTo>
                <a:lnTo>
                  <a:pt x="920008" y="85992"/>
                </a:lnTo>
                <a:lnTo>
                  <a:pt x="968423" y="97560"/>
                </a:lnTo>
                <a:lnTo>
                  <a:pt x="1016810" y="109177"/>
                </a:lnTo>
                <a:lnTo>
                  <a:pt x="1065172" y="120673"/>
                </a:lnTo>
                <a:lnTo>
                  <a:pt x="1113512" y="131880"/>
                </a:lnTo>
                <a:lnTo>
                  <a:pt x="1161833" y="142629"/>
                </a:lnTo>
                <a:lnTo>
                  <a:pt x="1210138" y="152753"/>
                </a:lnTo>
                <a:lnTo>
                  <a:pt x="1258429" y="162081"/>
                </a:lnTo>
                <a:lnTo>
                  <a:pt x="1306710" y="170447"/>
                </a:lnTo>
                <a:lnTo>
                  <a:pt x="1355392" y="177730"/>
                </a:lnTo>
                <a:lnTo>
                  <a:pt x="1403253" y="183612"/>
                </a:lnTo>
                <a:lnTo>
                  <a:pt x="1451519" y="188076"/>
                </a:lnTo>
                <a:lnTo>
                  <a:pt x="1499787" y="190901"/>
                </a:lnTo>
                <a:lnTo>
                  <a:pt x="1548059" y="191919"/>
                </a:lnTo>
                <a:lnTo>
                  <a:pt x="1596337" y="190963"/>
                </a:lnTo>
                <a:lnTo>
                  <a:pt x="1644625" y="187862"/>
                </a:lnTo>
                <a:lnTo>
                  <a:pt x="1692926" y="182449"/>
                </a:lnTo>
                <a:lnTo>
                  <a:pt x="1741242" y="174554"/>
                </a:lnTo>
                <a:lnTo>
                  <a:pt x="1748027" y="173074"/>
                </a:lnTo>
                <a:close/>
              </a:path>
              <a:path w="1968500" h="758189">
                <a:moveTo>
                  <a:pt x="1748027" y="739061"/>
                </a:moveTo>
                <a:lnTo>
                  <a:pt x="1748027" y="728202"/>
                </a:lnTo>
                <a:lnTo>
                  <a:pt x="1717548" y="733536"/>
                </a:lnTo>
                <a:lnTo>
                  <a:pt x="1671928" y="739946"/>
                </a:lnTo>
                <a:lnTo>
                  <a:pt x="1626322" y="744206"/>
                </a:lnTo>
                <a:lnTo>
                  <a:pt x="1580731" y="746458"/>
                </a:lnTo>
                <a:lnTo>
                  <a:pt x="1549287" y="746726"/>
                </a:lnTo>
                <a:lnTo>
                  <a:pt x="1533937" y="746810"/>
                </a:lnTo>
                <a:lnTo>
                  <a:pt x="1489587" y="745510"/>
                </a:lnTo>
                <a:lnTo>
                  <a:pt x="1444032" y="742593"/>
                </a:lnTo>
                <a:lnTo>
                  <a:pt x="1398489" y="738237"/>
                </a:lnTo>
                <a:lnTo>
                  <a:pt x="1352955" y="732584"/>
                </a:lnTo>
                <a:lnTo>
                  <a:pt x="1307431" y="725775"/>
                </a:lnTo>
                <a:lnTo>
                  <a:pt x="1261915" y="717954"/>
                </a:lnTo>
                <a:lnTo>
                  <a:pt x="1216408" y="709261"/>
                </a:lnTo>
                <a:lnTo>
                  <a:pt x="1170907" y="699840"/>
                </a:lnTo>
                <a:lnTo>
                  <a:pt x="1125413" y="689832"/>
                </a:lnTo>
                <a:lnTo>
                  <a:pt x="1079924" y="679379"/>
                </a:lnTo>
                <a:lnTo>
                  <a:pt x="1034441" y="668623"/>
                </a:lnTo>
                <a:lnTo>
                  <a:pt x="943485" y="646770"/>
                </a:lnTo>
                <a:lnTo>
                  <a:pt x="898012" y="635958"/>
                </a:lnTo>
                <a:lnTo>
                  <a:pt x="852540" y="625411"/>
                </a:lnTo>
                <a:lnTo>
                  <a:pt x="807069" y="615271"/>
                </a:lnTo>
                <a:lnTo>
                  <a:pt x="761599" y="605681"/>
                </a:lnTo>
                <a:lnTo>
                  <a:pt x="716129" y="596782"/>
                </a:lnTo>
                <a:lnTo>
                  <a:pt x="670658" y="588717"/>
                </a:lnTo>
                <a:lnTo>
                  <a:pt x="624705" y="581564"/>
                </a:lnTo>
                <a:lnTo>
                  <a:pt x="579363" y="575619"/>
                </a:lnTo>
                <a:lnTo>
                  <a:pt x="534010" y="570926"/>
                </a:lnTo>
                <a:lnTo>
                  <a:pt x="488642" y="567627"/>
                </a:lnTo>
                <a:lnTo>
                  <a:pt x="443258" y="565863"/>
                </a:lnTo>
                <a:lnTo>
                  <a:pt x="397765" y="565782"/>
                </a:lnTo>
                <a:lnTo>
                  <a:pt x="352265" y="567528"/>
                </a:lnTo>
                <a:lnTo>
                  <a:pt x="306758" y="571244"/>
                </a:lnTo>
                <a:lnTo>
                  <a:pt x="261243" y="577071"/>
                </a:lnTo>
                <a:lnTo>
                  <a:pt x="215720" y="585153"/>
                </a:lnTo>
                <a:lnTo>
                  <a:pt x="170188" y="595630"/>
                </a:lnTo>
                <a:lnTo>
                  <a:pt x="124645" y="608645"/>
                </a:lnTo>
                <a:lnTo>
                  <a:pt x="79092" y="624341"/>
                </a:lnTo>
                <a:lnTo>
                  <a:pt x="33528" y="642858"/>
                </a:lnTo>
                <a:lnTo>
                  <a:pt x="3048" y="656574"/>
                </a:lnTo>
                <a:lnTo>
                  <a:pt x="9906" y="661908"/>
                </a:lnTo>
                <a:lnTo>
                  <a:pt x="9906" y="665081"/>
                </a:lnTo>
                <a:lnTo>
                  <a:pt x="85636" y="633039"/>
                </a:lnTo>
                <a:lnTo>
                  <a:pt x="135480" y="616253"/>
                </a:lnTo>
                <a:lnTo>
                  <a:pt x="186461" y="602425"/>
                </a:lnTo>
                <a:lnTo>
                  <a:pt x="238170" y="591570"/>
                </a:lnTo>
                <a:lnTo>
                  <a:pt x="290198" y="583706"/>
                </a:lnTo>
                <a:lnTo>
                  <a:pt x="342138" y="578850"/>
                </a:lnTo>
                <a:lnTo>
                  <a:pt x="371856" y="577364"/>
                </a:lnTo>
                <a:lnTo>
                  <a:pt x="402336" y="576583"/>
                </a:lnTo>
                <a:lnTo>
                  <a:pt x="433578" y="576583"/>
                </a:lnTo>
                <a:lnTo>
                  <a:pt x="463295" y="577308"/>
                </a:lnTo>
                <a:lnTo>
                  <a:pt x="464058" y="577363"/>
                </a:lnTo>
                <a:lnTo>
                  <a:pt x="493776" y="578813"/>
                </a:lnTo>
                <a:lnTo>
                  <a:pt x="494538" y="578907"/>
                </a:lnTo>
                <a:lnTo>
                  <a:pt x="555498" y="583422"/>
                </a:lnTo>
                <a:lnTo>
                  <a:pt x="616458" y="591042"/>
                </a:lnTo>
                <a:lnTo>
                  <a:pt x="677418" y="600186"/>
                </a:lnTo>
                <a:lnTo>
                  <a:pt x="726014" y="609063"/>
                </a:lnTo>
                <a:lnTo>
                  <a:pt x="773806" y="618666"/>
                </a:lnTo>
                <a:lnTo>
                  <a:pt x="822093" y="629087"/>
                </a:lnTo>
                <a:lnTo>
                  <a:pt x="870433" y="640070"/>
                </a:lnTo>
                <a:lnTo>
                  <a:pt x="918821" y="651445"/>
                </a:lnTo>
                <a:lnTo>
                  <a:pt x="967249" y="663041"/>
                </a:lnTo>
                <a:lnTo>
                  <a:pt x="1015712" y="674690"/>
                </a:lnTo>
                <a:lnTo>
                  <a:pt x="1064203" y="686221"/>
                </a:lnTo>
                <a:lnTo>
                  <a:pt x="1112716" y="697465"/>
                </a:lnTo>
                <a:lnTo>
                  <a:pt x="1161833" y="708376"/>
                </a:lnTo>
                <a:lnTo>
                  <a:pt x="1210138" y="718481"/>
                </a:lnTo>
                <a:lnTo>
                  <a:pt x="1258429" y="727795"/>
                </a:lnTo>
                <a:lnTo>
                  <a:pt x="1306710" y="736148"/>
                </a:lnTo>
                <a:lnTo>
                  <a:pt x="1355392" y="743436"/>
                </a:lnTo>
                <a:lnTo>
                  <a:pt x="1403905" y="749393"/>
                </a:lnTo>
                <a:lnTo>
                  <a:pt x="1452396" y="753874"/>
                </a:lnTo>
                <a:lnTo>
                  <a:pt x="1500859" y="756709"/>
                </a:lnTo>
                <a:lnTo>
                  <a:pt x="1549287" y="757730"/>
                </a:lnTo>
                <a:lnTo>
                  <a:pt x="1597675" y="756767"/>
                </a:lnTo>
                <a:lnTo>
                  <a:pt x="1646016" y="753649"/>
                </a:lnTo>
                <a:lnTo>
                  <a:pt x="1694303" y="748207"/>
                </a:lnTo>
                <a:lnTo>
                  <a:pt x="1742530" y="740271"/>
                </a:lnTo>
                <a:lnTo>
                  <a:pt x="1748027" y="739061"/>
                </a:lnTo>
                <a:close/>
              </a:path>
              <a:path w="1968500" h="758189">
                <a:moveTo>
                  <a:pt x="9906" y="665081"/>
                </a:moveTo>
                <a:lnTo>
                  <a:pt x="9906" y="661908"/>
                </a:lnTo>
                <a:lnTo>
                  <a:pt x="3048" y="656574"/>
                </a:lnTo>
                <a:lnTo>
                  <a:pt x="3048" y="668160"/>
                </a:lnTo>
                <a:lnTo>
                  <a:pt x="9906" y="665081"/>
                </a:lnTo>
                <a:close/>
              </a:path>
              <a:path w="1968500" h="758189">
                <a:moveTo>
                  <a:pt x="9905" y="98943"/>
                </a:moveTo>
                <a:lnTo>
                  <a:pt x="9906" y="95742"/>
                </a:lnTo>
                <a:lnTo>
                  <a:pt x="6858" y="100314"/>
                </a:lnTo>
                <a:lnTo>
                  <a:pt x="9905" y="98943"/>
                </a:lnTo>
                <a:close/>
              </a:path>
              <a:path w="1968500" h="758189">
                <a:moveTo>
                  <a:pt x="9906" y="653488"/>
                </a:moveTo>
                <a:lnTo>
                  <a:pt x="9905" y="98943"/>
                </a:lnTo>
                <a:lnTo>
                  <a:pt x="6858" y="100314"/>
                </a:lnTo>
                <a:lnTo>
                  <a:pt x="6858" y="654860"/>
                </a:lnTo>
                <a:lnTo>
                  <a:pt x="9906" y="653488"/>
                </a:lnTo>
                <a:close/>
              </a:path>
              <a:path w="1968500" h="758189">
                <a:moveTo>
                  <a:pt x="372618" y="11160"/>
                </a:moveTo>
                <a:lnTo>
                  <a:pt x="371856" y="11160"/>
                </a:lnTo>
                <a:lnTo>
                  <a:pt x="372618" y="11160"/>
                </a:lnTo>
                <a:close/>
              </a:path>
              <a:path w="1968500" h="758189">
                <a:moveTo>
                  <a:pt x="372618" y="577326"/>
                </a:moveTo>
                <a:lnTo>
                  <a:pt x="371856" y="577326"/>
                </a:lnTo>
                <a:lnTo>
                  <a:pt x="372618" y="577326"/>
                </a:lnTo>
                <a:close/>
              </a:path>
              <a:path w="1968500" h="758189">
                <a:moveTo>
                  <a:pt x="403098" y="10398"/>
                </a:moveTo>
                <a:lnTo>
                  <a:pt x="402336" y="10398"/>
                </a:lnTo>
                <a:lnTo>
                  <a:pt x="403098" y="10398"/>
                </a:lnTo>
                <a:close/>
              </a:path>
              <a:path w="1968500" h="758189">
                <a:moveTo>
                  <a:pt x="403098" y="576564"/>
                </a:moveTo>
                <a:lnTo>
                  <a:pt x="402336" y="576564"/>
                </a:lnTo>
                <a:lnTo>
                  <a:pt x="403098" y="576564"/>
                </a:lnTo>
                <a:close/>
              </a:path>
              <a:path w="1968500" h="758189">
                <a:moveTo>
                  <a:pt x="433578" y="10417"/>
                </a:moveTo>
                <a:lnTo>
                  <a:pt x="432816" y="10398"/>
                </a:lnTo>
                <a:lnTo>
                  <a:pt x="433578" y="10417"/>
                </a:lnTo>
                <a:close/>
              </a:path>
              <a:path w="1968500" h="758189">
                <a:moveTo>
                  <a:pt x="433578" y="576583"/>
                </a:moveTo>
                <a:lnTo>
                  <a:pt x="432816" y="576564"/>
                </a:lnTo>
                <a:lnTo>
                  <a:pt x="433578" y="576583"/>
                </a:lnTo>
                <a:close/>
              </a:path>
              <a:path w="1968500" h="758189">
                <a:moveTo>
                  <a:pt x="464058" y="11197"/>
                </a:moveTo>
                <a:lnTo>
                  <a:pt x="463295" y="11160"/>
                </a:lnTo>
                <a:lnTo>
                  <a:pt x="464058" y="11197"/>
                </a:lnTo>
                <a:close/>
              </a:path>
              <a:path w="1968500" h="758189">
                <a:moveTo>
                  <a:pt x="464058" y="577363"/>
                </a:moveTo>
                <a:lnTo>
                  <a:pt x="463295" y="577326"/>
                </a:lnTo>
                <a:lnTo>
                  <a:pt x="464058" y="577363"/>
                </a:lnTo>
                <a:close/>
              </a:path>
              <a:path w="1968500" h="758189">
                <a:moveTo>
                  <a:pt x="494538" y="12750"/>
                </a:moveTo>
                <a:lnTo>
                  <a:pt x="493776" y="12684"/>
                </a:lnTo>
                <a:lnTo>
                  <a:pt x="494538" y="12750"/>
                </a:lnTo>
                <a:close/>
              </a:path>
              <a:path w="1968500" h="758189">
                <a:moveTo>
                  <a:pt x="494538" y="578907"/>
                </a:moveTo>
                <a:lnTo>
                  <a:pt x="493776" y="578850"/>
                </a:lnTo>
                <a:lnTo>
                  <a:pt x="494538" y="578907"/>
                </a:lnTo>
                <a:close/>
              </a:path>
              <a:path w="1968500" h="758189">
                <a:moveTo>
                  <a:pt x="555498" y="18103"/>
                </a:moveTo>
                <a:lnTo>
                  <a:pt x="554736" y="18018"/>
                </a:lnTo>
                <a:lnTo>
                  <a:pt x="555498" y="18103"/>
                </a:lnTo>
                <a:close/>
              </a:path>
              <a:path w="1968500" h="758189">
                <a:moveTo>
                  <a:pt x="555498" y="583516"/>
                </a:moveTo>
                <a:lnTo>
                  <a:pt x="554736" y="583422"/>
                </a:lnTo>
                <a:lnTo>
                  <a:pt x="555498" y="583516"/>
                </a:lnTo>
                <a:close/>
              </a:path>
              <a:path w="1968500" h="758189">
                <a:moveTo>
                  <a:pt x="616458" y="24998"/>
                </a:moveTo>
                <a:lnTo>
                  <a:pt x="615696" y="24876"/>
                </a:lnTo>
                <a:lnTo>
                  <a:pt x="616458" y="24998"/>
                </a:lnTo>
                <a:close/>
              </a:path>
              <a:path w="1968500" h="758189">
                <a:moveTo>
                  <a:pt x="616458" y="591155"/>
                </a:moveTo>
                <a:lnTo>
                  <a:pt x="615696" y="591042"/>
                </a:lnTo>
                <a:lnTo>
                  <a:pt x="616458" y="591155"/>
                </a:lnTo>
                <a:close/>
              </a:path>
              <a:path w="1968500" h="758189">
                <a:moveTo>
                  <a:pt x="1778508" y="166425"/>
                </a:moveTo>
                <a:lnTo>
                  <a:pt x="1778508" y="155940"/>
                </a:lnTo>
                <a:lnTo>
                  <a:pt x="1747266" y="162798"/>
                </a:lnTo>
                <a:lnTo>
                  <a:pt x="1748027" y="162798"/>
                </a:lnTo>
                <a:lnTo>
                  <a:pt x="1748027" y="173074"/>
                </a:lnTo>
                <a:lnTo>
                  <a:pt x="1778508" y="166425"/>
                </a:lnTo>
                <a:close/>
              </a:path>
              <a:path w="1968500" h="758189">
                <a:moveTo>
                  <a:pt x="1778508" y="721344"/>
                </a:moveTo>
                <a:lnTo>
                  <a:pt x="1747266" y="728202"/>
                </a:lnTo>
                <a:lnTo>
                  <a:pt x="1748027" y="728202"/>
                </a:lnTo>
                <a:lnTo>
                  <a:pt x="1748027" y="739061"/>
                </a:lnTo>
                <a:lnTo>
                  <a:pt x="1777745" y="732521"/>
                </a:lnTo>
                <a:lnTo>
                  <a:pt x="1777745" y="722106"/>
                </a:lnTo>
                <a:lnTo>
                  <a:pt x="1778508" y="721344"/>
                </a:lnTo>
                <a:close/>
              </a:path>
              <a:path w="1968500" h="758189">
                <a:moveTo>
                  <a:pt x="1808988" y="158646"/>
                </a:moveTo>
                <a:lnTo>
                  <a:pt x="1808988" y="148320"/>
                </a:lnTo>
                <a:lnTo>
                  <a:pt x="1777745" y="155940"/>
                </a:lnTo>
                <a:lnTo>
                  <a:pt x="1778508" y="155940"/>
                </a:lnTo>
                <a:lnTo>
                  <a:pt x="1778508" y="166425"/>
                </a:lnTo>
                <a:lnTo>
                  <a:pt x="1789576" y="164010"/>
                </a:lnTo>
                <a:lnTo>
                  <a:pt x="1808988" y="158646"/>
                </a:lnTo>
                <a:close/>
              </a:path>
              <a:path w="1968500" h="758189">
                <a:moveTo>
                  <a:pt x="1808988" y="724562"/>
                </a:moveTo>
                <a:lnTo>
                  <a:pt x="1808988" y="713724"/>
                </a:lnTo>
                <a:lnTo>
                  <a:pt x="1777745" y="722106"/>
                </a:lnTo>
                <a:lnTo>
                  <a:pt x="1777745" y="732521"/>
                </a:lnTo>
                <a:lnTo>
                  <a:pt x="1790692" y="729672"/>
                </a:lnTo>
                <a:lnTo>
                  <a:pt x="1808988" y="724562"/>
                </a:lnTo>
                <a:close/>
              </a:path>
              <a:path w="1968500" h="758189">
                <a:moveTo>
                  <a:pt x="1968245" y="664956"/>
                </a:moveTo>
                <a:lnTo>
                  <a:pt x="1968245" y="88122"/>
                </a:lnTo>
                <a:lnTo>
                  <a:pt x="1930145" y="104886"/>
                </a:lnTo>
                <a:lnTo>
                  <a:pt x="1899666" y="117840"/>
                </a:lnTo>
                <a:lnTo>
                  <a:pt x="1869186" y="129270"/>
                </a:lnTo>
                <a:lnTo>
                  <a:pt x="1838706" y="139176"/>
                </a:lnTo>
                <a:lnTo>
                  <a:pt x="1808226" y="148320"/>
                </a:lnTo>
                <a:lnTo>
                  <a:pt x="1808988" y="148320"/>
                </a:lnTo>
                <a:lnTo>
                  <a:pt x="1808988" y="158646"/>
                </a:lnTo>
                <a:lnTo>
                  <a:pt x="1837932" y="150648"/>
                </a:lnTo>
                <a:lnTo>
                  <a:pt x="1886311" y="134298"/>
                </a:lnTo>
                <a:lnTo>
                  <a:pt x="1934718" y="114792"/>
                </a:lnTo>
                <a:lnTo>
                  <a:pt x="1957577" y="103934"/>
                </a:lnTo>
                <a:lnTo>
                  <a:pt x="1957577" y="95742"/>
                </a:lnTo>
                <a:lnTo>
                  <a:pt x="1965198" y="100314"/>
                </a:lnTo>
                <a:lnTo>
                  <a:pt x="1965198" y="666342"/>
                </a:lnTo>
                <a:lnTo>
                  <a:pt x="1968245" y="664956"/>
                </a:lnTo>
                <a:close/>
              </a:path>
              <a:path w="1968500" h="758189">
                <a:moveTo>
                  <a:pt x="1960626" y="656574"/>
                </a:moveTo>
                <a:lnTo>
                  <a:pt x="1930145" y="671052"/>
                </a:lnTo>
                <a:lnTo>
                  <a:pt x="1899666" y="684006"/>
                </a:lnTo>
                <a:lnTo>
                  <a:pt x="1899666" y="683244"/>
                </a:lnTo>
                <a:lnTo>
                  <a:pt x="1869186" y="694674"/>
                </a:lnTo>
                <a:lnTo>
                  <a:pt x="1838706" y="705342"/>
                </a:lnTo>
                <a:lnTo>
                  <a:pt x="1808226" y="713724"/>
                </a:lnTo>
                <a:lnTo>
                  <a:pt x="1808988" y="713724"/>
                </a:lnTo>
                <a:lnTo>
                  <a:pt x="1808988" y="724562"/>
                </a:lnTo>
                <a:lnTo>
                  <a:pt x="1838781" y="716240"/>
                </a:lnTo>
                <a:lnTo>
                  <a:pt x="1886792" y="699804"/>
                </a:lnTo>
                <a:lnTo>
                  <a:pt x="1934718" y="680196"/>
                </a:lnTo>
                <a:lnTo>
                  <a:pt x="1957577" y="669805"/>
                </a:lnTo>
                <a:lnTo>
                  <a:pt x="1957577" y="661908"/>
                </a:lnTo>
                <a:lnTo>
                  <a:pt x="1960626" y="656574"/>
                </a:lnTo>
                <a:close/>
              </a:path>
              <a:path w="1968500" h="758189">
                <a:moveTo>
                  <a:pt x="1965198" y="100314"/>
                </a:moveTo>
                <a:lnTo>
                  <a:pt x="1957577" y="95742"/>
                </a:lnTo>
                <a:lnTo>
                  <a:pt x="1957577" y="103934"/>
                </a:lnTo>
                <a:lnTo>
                  <a:pt x="1965198" y="100314"/>
                </a:lnTo>
                <a:close/>
              </a:path>
              <a:path w="1968500" h="758189">
                <a:moveTo>
                  <a:pt x="1965198" y="666342"/>
                </a:moveTo>
                <a:lnTo>
                  <a:pt x="1965198" y="100314"/>
                </a:lnTo>
                <a:lnTo>
                  <a:pt x="1957577" y="103934"/>
                </a:lnTo>
                <a:lnTo>
                  <a:pt x="1957577" y="658022"/>
                </a:lnTo>
                <a:lnTo>
                  <a:pt x="1960626" y="656574"/>
                </a:lnTo>
                <a:lnTo>
                  <a:pt x="1960626" y="668420"/>
                </a:lnTo>
                <a:lnTo>
                  <a:pt x="1965198" y="666342"/>
                </a:lnTo>
                <a:close/>
              </a:path>
              <a:path w="1968500" h="758189">
                <a:moveTo>
                  <a:pt x="1960626" y="668420"/>
                </a:moveTo>
                <a:lnTo>
                  <a:pt x="1960626" y="656574"/>
                </a:lnTo>
                <a:lnTo>
                  <a:pt x="1957577" y="661908"/>
                </a:lnTo>
                <a:lnTo>
                  <a:pt x="1957577" y="669805"/>
                </a:lnTo>
                <a:lnTo>
                  <a:pt x="1960626" y="66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5388" y="4614417"/>
            <a:ext cx="4546600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FOV</a:t>
            </a:r>
            <a:endParaRPr sz="2300">
              <a:latin typeface="Calibri"/>
              <a:cs typeface="Calibri"/>
            </a:endParaRPr>
          </a:p>
          <a:p>
            <a:pPr marL="2776855">
              <a:lnSpc>
                <a:spcPct val="100000"/>
              </a:lnSpc>
              <a:spcBef>
                <a:spcPts val="509"/>
              </a:spcBef>
            </a:pPr>
            <a:r>
              <a:rPr sz="2300" spc="-5" dirty="0">
                <a:latin typeface="Calibri"/>
                <a:cs typeface="Calibri"/>
              </a:rPr>
              <a:t>Slice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Thickness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54017" y="5036058"/>
            <a:ext cx="517525" cy="518159"/>
          </a:xfrm>
          <a:custGeom>
            <a:avLst/>
            <a:gdLst/>
            <a:ahLst/>
            <a:cxnLst/>
            <a:rect l="l" t="t" r="r" b="b"/>
            <a:pathLst>
              <a:path w="517525" h="518160">
                <a:moveTo>
                  <a:pt x="517398" y="125730"/>
                </a:moveTo>
                <a:lnTo>
                  <a:pt x="391668" y="0"/>
                </a:lnTo>
                <a:lnTo>
                  <a:pt x="259079" y="133350"/>
                </a:lnTo>
                <a:lnTo>
                  <a:pt x="125730" y="0"/>
                </a:lnTo>
                <a:lnTo>
                  <a:pt x="0" y="125730"/>
                </a:lnTo>
                <a:lnTo>
                  <a:pt x="133350" y="259080"/>
                </a:lnTo>
                <a:lnTo>
                  <a:pt x="133350" y="510540"/>
                </a:lnTo>
                <a:lnTo>
                  <a:pt x="259079" y="384810"/>
                </a:lnTo>
                <a:lnTo>
                  <a:pt x="384048" y="510496"/>
                </a:lnTo>
                <a:lnTo>
                  <a:pt x="384048" y="259080"/>
                </a:lnTo>
                <a:lnTo>
                  <a:pt x="517398" y="125730"/>
                </a:lnTo>
                <a:close/>
              </a:path>
              <a:path w="517525" h="518160">
                <a:moveTo>
                  <a:pt x="133350" y="510540"/>
                </a:moveTo>
                <a:lnTo>
                  <a:pt x="133350" y="259080"/>
                </a:lnTo>
                <a:lnTo>
                  <a:pt x="0" y="392430"/>
                </a:lnTo>
                <a:lnTo>
                  <a:pt x="125730" y="518160"/>
                </a:lnTo>
                <a:lnTo>
                  <a:pt x="133350" y="510540"/>
                </a:lnTo>
                <a:close/>
              </a:path>
              <a:path w="517525" h="518160">
                <a:moveTo>
                  <a:pt x="517398" y="392430"/>
                </a:moveTo>
                <a:lnTo>
                  <a:pt x="384048" y="259080"/>
                </a:lnTo>
                <a:lnTo>
                  <a:pt x="384048" y="510496"/>
                </a:lnTo>
                <a:lnTo>
                  <a:pt x="391668" y="518160"/>
                </a:lnTo>
                <a:lnTo>
                  <a:pt x="517398" y="392430"/>
                </a:lnTo>
                <a:close/>
              </a:path>
            </a:pathLst>
          </a:custGeom>
          <a:solidFill>
            <a:srgbClr val="6E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6397" y="5029200"/>
            <a:ext cx="532765" cy="532130"/>
          </a:xfrm>
          <a:custGeom>
            <a:avLst/>
            <a:gdLst/>
            <a:ahLst/>
            <a:cxnLst/>
            <a:rect l="l" t="t" r="r" b="b"/>
            <a:pathLst>
              <a:path w="532764" h="532129">
                <a:moveTo>
                  <a:pt x="266319" y="132968"/>
                </a:moveTo>
                <a:lnTo>
                  <a:pt x="133350" y="0"/>
                </a:lnTo>
                <a:lnTo>
                  <a:pt x="0" y="132587"/>
                </a:lnTo>
                <a:lnTo>
                  <a:pt x="11430" y="144017"/>
                </a:lnTo>
                <a:lnTo>
                  <a:pt x="11430" y="128777"/>
                </a:lnTo>
                <a:lnTo>
                  <a:pt x="15228" y="132576"/>
                </a:lnTo>
                <a:lnTo>
                  <a:pt x="129539" y="17567"/>
                </a:lnTo>
                <a:lnTo>
                  <a:pt x="129539" y="10667"/>
                </a:lnTo>
                <a:lnTo>
                  <a:pt x="136398" y="10667"/>
                </a:lnTo>
                <a:lnTo>
                  <a:pt x="136398" y="17525"/>
                </a:lnTo>
                <a:lnTo>
                  <a:pt x="262890" y="144017"/>
                </a:lnTo>
                <a:lnTo>
                  <a:pt x="262890" y="136397"/>
                </a:lnTo>
                <a:lnTo>
                  <a:pt x="266319" y="132968"/>
                </a:lnTo>
                <a:close/>
              </a:path>
              <a:path w="532764" h="532129">
                <a:moveTo>
                  <a:pt x="137160" y="277367"/>
                </a:moveTo>
                <a:lnTo>
                  <a:pt x="137160" y="269748"/>
                </a:lnTo>
                <a:lnTo>
                  <a:pt x="133350" y="265938"/>
                </a:lnTo>
                <a:lnTo>
                  <a:pt x="0" y="399288"/>
                </a:lnTo>
                <a:lnTo>
                  <a:pt x="11430" y="410652"/>
                </a:lnTo>
                <a:lnTo>
                  <a:pt x="11430" y="395477"/>
                </a:lnTo>
                <a:lnTo>
                  <a:pt x="15228" y="399299"/>
                </a:lnTo>
                <a:lnTo>
                  <a:pt x="137160" y="277367"/>
                </a:lnTo>
                <a:close/>
              </a:path>
              <a:path w="532764" h="532129">
                <a:moveTo>
                  <a:pt x="15228" y="132576"/>
                </a:moveTo>
                <a:lnTo>
                  <a:pt x="11430" y="128777"/>
                </a:lnTo>
                <a:lnTo>
                  <a:pt x="11430" y="136397"/>
                </a:lnTo>
                <a:lnTo>
                  <a:pt x="15228" y="132576"/>
                </a:lnTo>
                <a:close/>
              </a:path>
              <a:path w="532764" h="532129">
                <a:moveTo>
                  <a:pt x="148590" y="265938"/>
                </a:moveTo>
                <a:lnTo>
                  <a:pt x="15228" y="132576"/>
                </a:lnTo>
                <a:lnTo>
                  <a:pt x="11430" y="136397"/>
                </a:lnTo>
                <a:lnTo>
                  <a:pt x="11430" y="144017"/>
                </a:lnTo>
                <a:lnTo>
                  <a:pt x="133350" y="265938"/>
                </a:lnTo>
                <a:lnTo>
                  <a:pt x="137160" y="262127"/>
                </a:lnTo>
                <a:lnTo>
                  <a:pt x="137160" y="277367"/>
                </a:lnTo>
                <a:lnTo>
                  <a:pt x="148590" y="265938"/>
                </a:lnTo>
                <a:close/>
              </a:path>
              <a:path w="532764" h="532129">
                <a:moveTo>
                  <a:pt x="15228" y="399299"/>
                </a:moveTo>
                <a:lnTo>
                  <a:pt x="11430" y="395477"/>
                </a:lnTo>
                <a:lnTo>
                  <a:pt x="11430" y="403098"/>
                </a:lnTo>
                <a:lnTo>
                  <a:pt x="15228" y="399299"/>
                </a:lnTo>
                <a:close/>
              </a:path>
              <a:path w="532764" h="532129">
                <a:moveTo>
                  <a:pt x="132979" y="517768"/>
                </a:moveTo>
                <a:lnTo>
                  <a:pt x="15228" y="399299"/>
                </a:lnTo>
                <a:lnTo>
                  <a:pt x="11430" y="403098"/>
                </a:lnTo>
                <a:lnTo>
                  <a:pt x="11430" y="410652"/>
                </a:lnTo>
                <a:lnTo>
                  <a:pt x="129540" y="528087"/>
                </a:lnTo>
                <a:lnTo>
                  <a:pt x="129540" y="521208"/>
                </a:lnTo>
                <a:lnTo>
                  <a:pt x="132979" y="517768"/>
                </a:lnTo>
                <a:close/>
              </a:path>
              <a:path w="532764" h="532129">
                <a:moveTo>
                  <a:pt x="136398" y="10667"/>
                </a:moveTo>
                <a:lnTo>
                  <a:pt x="129539" y="10667"/>
                </a:lnTo>
                <a:lnTo>
                  <a:pt x="132979" y="14107"/>
                </a:lnTo>
                <a:lnTo>
                  <a:pt x="136398" y="10667"/>
                </a:lnTo>
                <a:close/>
              </a:path>
              <a:path w="532764" h="532129">
                <a:moveTo>
                  <a:pt x="132979" y="14107"/>
                </a:moveTo>
                <a:lnTo>
                  <a:pt x="129539" y="10667"/>
                </a:lnTo>
                <a:lnTo>
                  <a:pt x="129539" y="17567"/>
                </a:lnTo>
                <a:lnTo>
                  <a:pt x="132979" y="14107"/>
                </a:lnTo>
                <a:close/>
              </a:path>
              <a:path w="532764" h="532129">
                <a:moveTo>
                  <a:pt x="136398" y="521208"/>
                </a:moveTo>
                <a:lnTo>
                  <a:pt x="132979" y="517768"/>
                </a:lnTo>
                <a:lnTo>
                  <a:pt x="129540" y="521208"/>
                </a:lnTo>
                <a:lnTo>
                  <a:pt x="136398" y="521208"/>
                </a:lnTo>
                <a:close/>
              </a:path>
              <a:path w="532764" h="532129">
                <a:moveTo>
                  <a:pt x="136398" y="528828"/>
                </a:moveTo>
                <a:lnTo>
                  <a:pt x="136398" y="521208"/>
                </a:lnTo>
                <a:lnTo>
                  <a:pt x="129540" y="521208"/>
                </a:lnTo>
                <a:lnTo>
                  <a:pt x="129540" y="528087"/>
                </a:lnTo>
                <a:lnTo>
                  <a:pt x="133350" y="531876"/>
                </a:lnTo>
                <a:lnTo>
                  <a:pt x="136398" y="528828"/>
                </a:lnTo>
                <a:close/>
              </a:path>
              <a:path w="532764" h="532129">
                <a:moveTo>
                  <a:pt x="136398" y="17525"/>
                </a:moveTo>
                <a:lnTo>
                  <a:pt x="136398" y="10667"/>
                </a:lnTo>
                <a:lnTo>
                  <a:pt x="132979" y="14107"/>
                </a:lnTo>
                <a:lnTo>
                  <a:pt x="136398" y="17525"/>
                </a:lnTo>
                <a:close/>
              </a:path>
              <a:path w="532764" h="532129">
                <a:moveTo>
                  <a:pt x="399668" y="517758"/>
                </a:moveTo>
                <a:lnTo>
                  <a:pt x="266700" y="384048"/>
                </a:lnTo>
                <a:lnTo>
                  <a:pt x="132979" y="517768"/>
                </a:lnTo>
                <a:lnTo>
                  <a:pt x="136398" y="521208"/>
                </a:lnTo>
                <a:lnTo>
                  <a:pt x="136398" y="528828"/>
                </a:lnTo>
                <a:lnTo>
                  <a:pt x="262890" y="402335"/>
                </a:lnTo>
                <a:lnTo>
                  <a:pt x="262890" y="395477"/>
                </a:lnTo>
                <a:lnTo>
                  <a:pt x="269748" y="395477"/>
                </a:lnTo>
                <a:lnTo>
                  <a:pt x="269748" y="402335"/>
                </a:lnTo>
                <a:lnTo>
                  <a:pt x="396240" y="528827"/>
                </a:lnTo>
                <a:lnTo>
                  <a:pt x="396240" y="521207"/>
                </a:lnTo>
                <a:lnTo>
                  <a:pt x="399668" y="517758"/>
                </a:lnTo>
                <a:close/>
              </a:path>
              <a:path w="532764" h="532129">
                <a:moveTo>
                  <a:pt x="137160" y="269748"/>
                </a:moveTo>
                <a:lnTo>
                  <a:pt x="137160" y="262127"/>
                </a:lnTo>
                <a:lnTo>
                  <a:pt x="133350" y="265938"/>
                </a:lnTo>
                <a:lnTo>
                  <a:pt x="137160" y="269748"/>
                </a:lnTo>
                <a:close/>
              </a:path>
              <a:path w="532764" h="532129">
                <a:moveTo>
                  <a:pt x="269748" y="136397"/>
                </a:moveTo>
                <a:lnTo>
                  <a:pt x="266319" y="132968"/>
                </a:lnTo>
                <a:lnTo>
                  <a:pt x="262890" y="136397"/>
                </a:lnTo>
                <a:lnTo>
                  <a:pt x="269748" y="136397"/>
                </a:lnTo>
                <a:close/>
              </a:path>
              <a:path w="532764" h="532129">
                <a:moveTo>
                  <a:pt x="269748" y="144762"/>
                </a:moveTo>
                <a:lnTo>
                  <a:pt x="269748" y="136397"/>
                </a:lnTo>
                <a:lnTo>
                  <a:pt x="262890" y="136397"/>
                </a:lnTo>
                <a:lnTo>
                  <a:pt x="262890" y="144017"/>
                </a:lnTo>
                <a:lnTo>
                  <a:pt x="266700" y="147827"/>
                </a:lnTo>
                <a:lnTo>
                  <a:pt x="269748" y="144762"/>
                </a:lnTo>
                <a:close/>
              </a:path>
              <a:path w="532764" h="532129">
                <a:moveTo>
                  <a:pt x="269748" y="395477"/>
                </a:moveTo>
                <a:lnTo>
                  <a:pt x="262890" y="395477"/>
                </a:lnTo>
                <a:lnTo>
                  <a:pt x="266319" y="398906"/>
                </a:lnTo>
                <a:lnTo>
                  <a:pt x="269748" y="395477"/>
                </a:lnTo>
                <a:close/>
              </a:path>
              <a:path w="532764" h="532129">
                <a:moveTo>
                  <a:pt x="266319" y="398906"/>
                </a:moveTo>
                <a:lnTo>
                  <a:pt x="262890" y="395477"/>
                </a:lnTo>
                <a:lnTo>
                  <a:pt x="262890" y="402335"/>
                </a:lnTo>
                <a:lnTo>
                  <a:pt x="266319" y="398906"/>
                </a:lnTo>
                <a:close/>
              </a:path>
              <a:path w="532764" h="532129">
                <a:moveTo>
                  <a:pt x="532638" y="132587"/>
                </a:moveTo>
                <a:lnTo>
                  <a:pt x="399288" y="0"/>
                </a:lnTo>
                <a:lnTo>
                  <a:pt x="266319" y="132968"/>
                </a:lnTo>
                <a:lnTo>
                  <a:pt x="269748" y="136397"/>
                </a:lnTo>
                <a:lnTo>
                  <a:pt x="269748" y="144762"/>
                </a:lnTo>
                <a:lnTo>
                  <a:pt x="396240" y="17564"/>
                </a:lnTo>
                <a:lnTo>
                  <a:pt x="396240" y="10667"/>
                </a:lnTo>
                <a:lnTo>
                  <a:pt x="403098" y="10667"/>
                </a:lnTo>
                <a:lnTo>
                  <a:pt x="403098" y="17567"/>
                </a:lnTo>
                <a:lnTo>
                  <a:pt x="517409" y="132576"/>
                </a:lnTo>
                <a:lnTo>
                  <a:pt x="521208" y="128777"/>
                </a:lnTo>
                <a:lnTo>
                  <a:pt x="521208" y="144017"/>
                </a:lnTo>
                <a:lnTo>
                  <a:pt x="532638" y="132587"/>
                </a:lnTo>
                <a:close/>
              </a:path>
              <a:path w="532764" h="532129">
                <a:moveTo>
                  <a:pt x="269748" y="402335"/>
                </a:moveTo>
                <a:lnTo>
                  <a:pt x="269748" y="395477"/>
                </a:lnTo>
                <a:lnTo>
                  <a:pt x="266319" y="398906"/>
                </a:lnTo>
                <a:lnTo>
                  <a:pt x="269748" y="402335"/>
                </a:lnTo>
                <a:close/>
              </a:path>
              <a:path w="532764" h="532129">
                <a:moveTo>
                  <a:pt x="521208" y="144017"/>
                </a:moveTo>
                <a:lnTo>
                  <a:pt x="521208" y="136397"/>
                </a:lnTo>
                <a:lnTo>
                  <a:pt x="517409" y="132576"/>
                </a:lnTo>
                <a:lnTo>
                  <a:pt x="384048" y="265938"/>
                </a:lnTo>
                <a:lnTo>
                  <a:pt x="395478" y="277367"/>
                </a:lnTo>
                <a:lnTo>
                  <a:pt x="395478" y="262127"/>
                </a:lnTo>
                <a:lnTo>
                  <a:pt x="399288" y="265938"/>
                </a:lnTo>
                <a:lnTo>
                  <a:pt x="521208" y="144017"/>
                </a:lnTo>
                <a:close/>
              </a:path>
              <a:path w="532764" h="532129">
                <a:moveTo>
                  <a:pt x="399288" y="265938"/>
                </a:moveTo>
                <a:lnTo>
                  <a:pt x="395478" y="262127"/>
                </a:lnTo>
                <a:lnTo>
                  <a:pt x="395478" y="269747"/>
                </a:lnTo>
                <a:lnTo>
                  <a:pt x="399288" y="265938"/>
                </a:lnTo>
                <a:close/>
              </a:path>
              <a:path w="532764" h="532129">
                <a:moveTo>
                  <a:pt x="532638" y="399287"/>
                </a:moveTo>
                <a:lnTo>
                  <a:pt x="399288" y="265938"/>
                </a:lnTo>
                <a:lnTo>
                  <a:pt x="395478" y="269747"/>
                </a:lnTo>
                <a:lnTo>
                  <a:pt x="395478" y="277367"/>
                </a:lnTo>
                <a:lnTo>
                  <a:pt x="517409" y="399299"/>
                </a:lnTo>
                <a:lnTo>
                  <a:pt x="521208" y="395477"/>
                </a:lnTo>
                <a:lnTo>
                  <a:pt x="521208" y="410652"/>
                </a:lnTo>
                <a:lnTo>
                  <a:pt x="532638" y="399287"/>
                </a:lnTo>
                <a:close/>
              </a:path>
              <a:path w="532764" h="532129">
                <a:moveTo>
                  <a:pt x="403098" y="10667"/>
                </a:moveTo>
                <a:lnTo>
                  <a:pt x="396240" y="10667"/>
                </a:lnTo>
                <a:lnTo>
                  <a:pt x="399668" y="14117"/>
                </a:lnTo>
                <a:lnTo>
                  <a:pt x="403098" y="10667"/>
                </a:lnTo>
                <a:close/>
              </a:path>
              <a:path w="532764" h="532129">
                <a:moveTo>
                  <a:pt x="399668" y="14117"/>
                </a:moveTo>
                <a:lnTo>
                  <a:pt x="396240" y="10667"/>
                </a:lnTo>
                <a:lnTo>
                  <a:pt x="396240" y="17564"/>
                </a:lnTo>
                <a:lnTo>
                  <a:pt x="399668" y="14117"/>
                </a:lnTo>
                <a:close/>
              </a:path>
              <a:path w="532764" h="532129">
                <a:moveTo>
                  <a:pt x="403098" y="521207"/>
                </a:moveTo>
                <a:lnTo>
                  <a:pt x="399668" y="517758"/>
                </a:lnTo>
                <a:lnTo>
                  <a:pt x="396240" y="521207"/>
                </a:lnTo>
                <a:lnTo>
                  <a:pt x="403098" y="521207"/>
                </a:lnTo>
                <a:close/>
              </a:path>
              <a:path w="532764" h="532129">
                <a:moveTo>
                  <a:pt x="403098" y="528087"/>
                </a:moveTo>
                <a:lnTo>
                  <a:pt x="403098" y="521207"/>
                </a:lnTo>
                <a:lnTo>
                  <a:pt x="396240" y="521207"/>
                </a:lnTo>
                <a:lnTo>
                  <a:pt x="396240" y="528827"/>
                </a:lnTo>
                <a:lnTo>
                  <a:pt x="399288" y="531876"/>
                </a:lnTo>
                <a:lnTo>
                  <a:pt x="403098" y="528087"/>
                </a:lnTo>
                <a:close/>
              </a:path>
              <a:path w="532764" h="532129">
                <a:moveTo>
                  <a:pt x="403098" y="17567"/>
                </a:moveTo>
                <a:lnTo>
                  <a:pt x="403098" y="10667"/>
                </a:lnTo>
                <a:lnTo>
                  <a:pt x="399668" y="14117"/>
                </a:lnTo>
                <a:lnTo>
                  <a:pt x="403098" y="17567"/>
                </a:lnTo>
                <a:close/>
              </a:path>
              <a:path w="532764" h="532129">
                <a:moveTo>
                  <a:pt x="521208" y="410652"/>
                </a:moveTo>
                <a:lnTo>
                  <a:pt x="521208" y="403097"/>
                </a:lnTo>
                <a:lnTo>
                  <a:pt x="517409" y="399299"/>
                </a:lnTo>
                <a:lnTo>
                  <a:pt x="399668" y="517758"/>
                </a:lnTo>
                <a:lnTo>
                  <a:pt x="403098" y="521207"/>
                </a:lnTo>
                <a:lnTo>
                  <a:pt x="403098" y="528087"/>
                </a:lnTo>
                <a:lnTo>
                  <a:pt x="521208" y="410652"/>
                </a:lnTo>
                <a:close/>
              </a:path>
              <a:path w="532764" h="532129">
                <a:moveTo>
                  <a:pt x="521208" y="136397"/>
                </a:moveTo>
                <a:lnTo>
                  <a:pt x="521208" y="128777"/>
                </a:lnTo>
                <a:lnTo>
                  <a:pt x="517409" y="132576"/>
                </a:lnTo>
                <a:lnTo>
                  <a:pt x="521208" y="136397"/>
                </a:lnTo>
                <a:close/>
              </a:path>
              <a:path w="532764" h="532129">
                <a:moveTo>
                  <a:pt x="521208" y="403097"/>
                </a:moveTo>
                <a:lnTo>
                  <a:pt x="521208" y="395477"/>
                </a:lnTo>
                <a:lnTo>
                  <a:pt x="517409" y="399299"/>
                </a:lnTo>
                <a:lnTo>
                  <a:pt x="521208" y="403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3706" y="2647950"/>
            <a:ext cx="652780" cy="813435"/>
          </a:xfrm>
          <a:custGeom>
            <a:avLst/>
            <a:gdLst/>
            <a:ahLst/>
            <a:cxnLst/>
            <a:rect l="l" t="t" r="r" b="b"/>
            <a:pathLst>
              <a:path w="652779" h="813435">
                <a:moveTo>
                  <a:pt x="0" y="0"/>
                </a:moveTo>
                <a:lnTo>
                  <a:pt x="0" y="813053"/>
                </a:lnTo>
                <a:lnTo>
                  <a:pt x="652272" y="813053"/>
                </a:lnTo>
                <a:lnTo>
                  <a:pt x="652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05978" y="2097785"/>
            <a:ext cx="550545" cy="1363345"/>
          </a:xfrm>
          <a:custGeom>
            <a:avLst/>
            <a:gdLst/>
            <a:ahLst/>
            <a:cxnLst/>
            <a:rect l="l" t="t" r="r" b="b"/>
            <a:pathLst>
              <a:path w="550545" h="1363345">
                <a:moveTo>
                  <a:pt x="550164" y="813053"/>
                </a:moveTo>
                <a:lnTo>
                  <a:pt x="550164" y="0"/>
                </a:lnTo>
                <a:lnTo>
                  <a:pt x="0" y="550163"/>
                </a:lnTo>
                <a:lnTo>
                  <a:pt x="0" y="1363217"/>
                </a:lnTo>
                <a:lnTo>
                  <a:pt x="550164" y="813053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3706" y="2097785"/>
            <a:ext cx="1202690" cy="550545"/>
          </a:xfrm>
          <a:custGeom>
            <a:avLst/>
            <a:gdLst/>
            <a:ahLst/>
            <a:cxnLst/>
            <a:rect l="l" t="t" r="r" b="b"/>
            <a:pathLst>
              <a:path w="1202690" h="550544">
                <a:moveTo>
                  <a:pt x="1202436" y="0"/>
                </a:moveTo>
                <a:lnTo>
                  <a:pt x="549402" y="0"/>
                </a:lnTo>
                <a:lnTo>
                  <a:pt x="0" y="550163"/>
                </a:lnTo>
                <a:lnTo>
                  <a:pt x="652272" y="550163"/>
                </a:lnTo>
                <a:lnTo>
                  <a:pt x="120243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8371" y="2092451"/>
            <a:ext cx="1213485" cy="1374140"/>
          </a:xfrm>
          <a:custGeom>
            <a:avLst/>
            <a:gdLst/>
            <a:ahLst/>
            <a:cxnLst/>
            <a:rect l="l" t="t" r="r" b="b"/>
            <a:pathLst>
              <a:path w="1213484" h="1374139">
                <a:moveTo>
                  <a:pt x="1213104" y="820673"/>
                </a:moveTo>
                <a:lnTo>
                  <a:pt x="1213104" y="0"/>
                </a:lnTo>
                <a:lnTo>
                  <a:pt x="552450" y="0"/>
                </a:lnTo>
                <a:lnTo>
                  <a:pt x="0" y="553212"/>
                </a:lnTo>
                <a:lnTo>
                  <a:pt x="0" y="1373886"/>
                </a:lnTo>
                <a:lnTo>
                  <a:pt x="5333" y="1373886"/>
                </a:lnTo>
                <a:lnTo>
                  <a:pt x="5334" y="550164"/>
                </a:lnTo>
                <a:lnTo>
                  <a:pt x="17525" y="550164"/>
                </a:lnTo>
                <a:lnTo>
                  <a:pt x="554736" y="12953"/>
                </a:lnTo>
                <a:lnTo>
                  <a:pt x="554736" y="10668"/>
                </a:lnTo>
                <a:lnTo>
                  <a:pt x="558546" y="9143"/>
                </a:lnTo>
                <a:lnTo>
                  <a:pt x="558546" y="10668"/>
                </a:lnTo>
                <a:lnTo>
                  <a:pt x="1194816" y="10667"/>
                </a:lnTo>
                <a:lnTo>
                  <a:pt x="1203960" y="1523"/>
                </a:lnTo>
                <a:lnTo>
                  <a:pt x="1211580" y="9143"/>
                </a:lnTo>
                <a:lnTo>
                  <a:pt x="1211580" y="822197"/>
                </a:lnTo>
                <a:lnTo>
                  <a:pt x="1213104" y="820673"/>
                </a:lnTo>
                <a:close/>
              </a:path>
              <a:path w="1213484" h="1374139">
                <a:moveTo>
                  <a:pt x="17525" y="550164"/>
                </a:moveTo>
                <a:lnTo>
                  <a:pt x="5334" y="550164"/>
                </a:lnTo>
                <a:lnTo>
                  <a:pt x="5334" y="560832"/>
                </a:lnTo>
                <a:lnTo>
                  <a:pt x="8382" y="560832"/>
                </a:lnTo>
                <a:lnTo>
                  <a:pt x="8382" y="559308"/>
                </a:lnTo>
                <a:lnTo>
                  <a:pt x="9906" y="555498"/>
                </a:lnTo>
                <a:lnTo>
                  <a:pt x="9906" y="557783"/>
                </a:lnTo>
                <a:lnTo>
                  <a:pt x="17525" y="550164"/>
                </a:lnTo>
                <a:close/>
              </a:path>
              <a:path w="1213484" h="1374139">
                <a:moveTo>
                  <a:pt x="9906" y="1363218"/>
                </a:moveTo>
                <a:lnTo>
                  <a:pt x="9906" y="560832"/>
                </a:lnTo>
                <a:lnTo>
                  <a:pt x="5334" y="560832"/>
                </a:lnTo>
                <a:lnTo>
                  <a:pt x="5334" y="1363218"/>
                </a:lnTo>
                <a:lnTo>
                  <a:pt x="9906" y="1363218"/>
                </a:lnTo>
                <a:close/>
              </a:path>
              <a:path w="1213484" h="1374139">
                <a:moveTo>
                  <a:pt x="655320" y="1363218"/>
                </a:moveTo>
                <a:lnTo>
                  <a:pt x="5334" y="1363218"/>
                </a:lnTo>
                <a:lnTo>
                  <a:pt x="9906" y="1368552"/>
                </a:lnTo>
                <a:lnTo>
                  <a:pt x="9906" y="1373886"/>
                </a:lnTo>
                <a:lnTo>
                  <a:pt x="652271" y="1373886"/>
                </a:lnTo>
                <a:lnTo>
                  <a:pt x="652271" y="1368552"/>
                </a:lnTo>
                <a:lnTo>
                  <a:pt x="653796" y="1368552"/>
                </a:lnTo>
                <a:lnTo>
                  <a:pt x="653796" y="1364742"/>
                </a:lnTo>
                <a:lnTo>
                  <a:pt x="655320" y="1363218"/>
                </a:lnTo>
                <a:close/>
              </a:path>
              <a:path w="1213484" h="1374139">
                <a:moveTo>
                  <a:pt x="9906" y="1373886"/>
                </a:moveTo>
                <a:lnTo>
                  <a:pt x="9906" y="1368552"/>
                </a:lnTo>
                <a:lnTo>
                  <a:pt x="5334" y="1363218"/>
                </a:lnTo>
                <a:lnTo>
                  <a:pt x="5333" y="1373886"/>
                </a:lnTo>
                <a:lnTo>
                  <a:pt x="9906" y="1373886"/>
                </a:lnTo>
                <a:close/>
              </a:path>
              <a:path w="1213484" h="1374139">
                <a:moveTo>
                  <a:pt x="9906" y="557783"/>
                </a:moveTo>
                <a:lnTo>
                  <a:pt x="9906" y="555498"/>
                </a:lnTo>
                <a:lnTo>
                  <a:pt x="8382" y="559308"/>
                </a:lnTo>
                <a:lnTo>
                  <a:pt x="9906" y="557783"/>
                </a:lnTo>
                <a:close/>
              </a:path>
              <a:path w="1213484" h="1374139">
                <a:moveTo>
                  <a:pt x="655319" y="550164"/>
                </a:moveTo>
                <a:lnTo>
                  <a:pt x="17525" y="550164"/>
                </a:lnTo>
                <a:lnTo>
                  <a:pt x="8382" y="559308"/>
                </a:lnTo>
                <a:lnTo>
                  <a:pt x="8382" y="560832"/>
                </a:lnTo>
                <a:lnTo>
                  <a:pt x="652271" y="560832"/>
                </a:lnTo>
                <a:lnTo>
                  <a:pt x="652271" y="555498"/>
                </a:lnTo>
                <a:lnTo>
                  <a:pt x="653796" y="555498"/>
                </a:lnTo>
                <a:lnTo>
                  <a:pt x="653796" y="551688"/>
                </a:lnTo>
                <a:lnTo>
                  <a:pt x="655319" y="550164"/>
                </a:lnTo>
                <a:close/>
              </a:path>
              <a:path w="1213484" h="1374139">
                <a:moveTo>
                  <a:pt x="558546" y="9143"/>
                </a:moveTo>
                <a:lnTo>
                  <a:pt x="554736" y="10668"/>
                </a:lnTo>
                <a:lnTo>
                  <a:pt x="557021" y="10668"/>
                </a:lnTo>
                <a:lnTo>
                  <a:pt x="558546" y="9143"/>
                </a:lnTo>
                <a:close/>
              </a:path>
              <a:path w="1213484" h="1374139">
                <a:moveTo>
                  <a:pt x="557021" y="10668"/>
                </a:moveTo>
                <a:lnTo>
                  <a:pt x="554736" y="10668"/>
                </a:lnTo>
                <a:lnTo>
                  <a:pt x="554736" y="12953"/>
                </a:lnTo>
                <a:lnTo>
                  <a:pt x="557021" y="10668"/>
                </a:lnTo>
                <a:close/>
              </a:path>
              <a:path w="1213484" h="1374139">
                <a:moveTo>
                  <a:pt x="558546" y="10668"/>
                </a:moveTo>
                <a:lnTo>
                  <a:pt x="558546" y="9143"/>
                </a:lnTo>
                <a:lnTo>
                  <a:pt x="557021" y="10668"/>
                </a:lnTo>
                <a:lnTo>
                  <a:pt x="558546" y="10668"/>
                </a:lnTo>
                <a:close/>
              </a:path>
              <a:path w="1213484" h="1374139">
                <a:moveTo>
                  <a:pt x="662940" y="557784"/>
                </a:moveTo>
                <a:lnTo>
                  <a:pt x="662940" y="555498"/>
                </a:lnTo>
                <a:lnTo>
                  <a:pt x="652271" y="555498"/>
                </a:lnTo>
                <a:lnTo>
                  <a:pt x="652271" y="560832"/>
                </a:lnTo>
                <a:lnTo>
                  <a:pt x="659892" y="560832"/>
                </a:lnTo>
                <a:lnTo>
                  <a:pt x="662940" y="557784"/>
                </a:lnTo>
                <a:close/>
              </a:path>
              <a:path w="1213484" h="1374139">
                <a:moveTo>
                  <a:pt x="662940" y="1355598"/>
                </a:moveTo>
                <a:lnTo>
                  <a:pt x="662940" y="557784"/>
                </a:lnTo>
                <a:lnTo>
                  <a:pt x="659892" y="560832"/>
                </a:lnTo>
                <a:lnTo>
                  <a:pt x="652271" y="560832"/>
                </a:lnTo>
                <a:lnTo>
                  <a:pt x="652271" y="1363218"/>
                </a:lnTo>
                <a:lnTo>
                  <a:pt x="655320" y="1363218"/>
                </a:lnTo>
                <a:lnTo>
                  <a:pt x="662940" y="1355598"/>
                </a:lnTo>
                <a:close/>
              </a:path>
              <a:path w="1213484" h="1374139">
                <a:moveTo>
                  <a:pt x="662940" y="1370838"/>
                </a:moveTo>
                <a:lnTo>
                  <a:pt x="662940" y="1368552"/>
                </a:lnTo>
                <a:lnTo>
                  <a:pt x="652271" y="1368552"/>
                </a:lnTo>
                <a:lnTo>
                  <a:pt x="652271" y="1373886"/>
                </a:lnTo>
                <a:lnTo>
                  <a:pt x="659892" y="1373886"/>
                </a:lnTo>
                <a:lnTo>
                  <a:pt x="662940" y="1370838"/>
                </a:lnTo>
                <a:close/>
              </a:path>
              <a:path w="1213484" h="1374139">
                <a:moveTo>
                  <a:pt x="657606" y="550164"/>
                </a:moveTo>
                <a:lnTo>
                  <a:pt x="655319" y="550164"/>
                </a:lnTo>
                <a:lnTo>
                  <a:pt x="653796" y="551688"/>
                </a:lnTo>
                <a:lnTo>
                  <a:pt x="657606" y="550164"/>
                </a:lnTo>
                <a:close/>
              </a:path>
              <a:path w="1213484" h="1374139">
                <a:moveTo>
                  <a:pt x="657606" y="555498"/>
                </a:moveTo>
                <a:lnTo>
                  <a:pt x="657606" y="550164"/>
                </a:lnTo>
                <a:lnTo>
                  <a:pt x="653796" y="551688"/>
                </a:lnTo>
                <a:lnTo>
                  <a:pt x="653796" y="555498"/>
                </a:lnTo>
                <a:lnTo>
                  <a:pt x="657606" y="555498"/>
                </a:lnTo>
                <a:close/>
              </a:path>
              <a:path w="1213484" h="1374139">
                <a:moveTo>
                  <a:pt x="657606" y="1363218"/>
                </a:moveTo>
                <a:lnTo>
                  <a:pt x="655320" y="1363218"/>
                </a:lnTo>
                <a:lnTo>
                  <a:pt x="653796" y="1364742"/>
                </a:lnTo>
                <a:lnTo>
                  <a:pt x="657606" y="1363218"/>
                </a:lnTo>
                <a:close/>
              </a:path>
              <a:path w="1213484" h="1374139">
                <a:moveTo>
                  <a:pt x="657606" y="1368552"/>
                </a:moveTo>
                <a:lnTo>
                  <a:pt x="657606" y="1363218"/>
                </a:lnTo>
                <a:lnTo>
                  <a:pt x="653796" y="1364742"/>
                </a:lnTo>
                <a:lnTo>
                  <a:pt x="653796" y="1368552"/>
                </a:lnTo>
                <a:lnTo>
                  <a:pt x="657606" y="1368552"/>
                </a:lnTo>
                <a:close/>
              </a:path>
              <a:path w="1213484" h="1374139">
                <a:moveTo>
                  <a:pt x="1207770" y="12954"/>
                </a:moveTo>
                <a:lnTo>
                  <a:pt x="1207770" y="10667"/>
                </a:lnTo>
                <a:lnTo>
                  <a:pt x="1194816" y="10667"/>
                </a:lnTo>
                <a:lnTo>
                  <a:pt x="655319" y="550164"/>
                </a:lnTo>
                <a:lnTo>
                  <a:pt x="657606" y="550164"/>
                </a:lnTo>
                <a:lnTo>
                  <a:pt x="657606" y="555498"/>
                </a:lnTo>
                <a:lnTo>
                  <a:pt x="662940" y="555498"/>
                </a:lnTo>
                <a:lnTo>
                  <a:pt x="662940" y="557784"/>
                </a:lnTo>
                <a:lnTo>
                  <a:pt x="1207770" y="12954"/>
                </a:lnTo>
                <a:close/>
              </a:path>
              <a:path w="1213484" h="1374139">
                <a:moveTo>
                  <a:pt x="1203960" y="814577"/>
                </a:moveTo>
                <a:lnTo>
                  <a:pt x="655320" y="1363218"/>
                </a:lnTo>
                <a:lnTo>
                  <a:pt x="657606" y="1363218"/>
                </a:lnTo>
                <a:lnTo>
                  <a:pt x="657606" y="1368552"/>
                </a:lnTo>
                <a:lnTo>
                  <a:pt x="662940" y="1368552"/>
                </a:lnTo>
                <a:lnTo>
                  <a:pt x="662940" y="1370838"/>
                </a:lnTo>
                <a:lnTo>
                  <a:pt x="1202436" y="831341"/>
                </a:lnTo>
                <a:lnTo>
                  <a:pt x="1202436" y="818388"/>
                </a:lnTo>
                <a:lnTo>
                  <a:pt x="1203960" y="814577"/>
                </a:lnTo>
                <a:close/>
              </a:path>
              <a:path w="1213484" h="1374139">
                <a:moveTo>
                  <a:pt x="1211580" y="9143"/>
                </a:moveTo>
                <a:lnTo>
                  <a:pt x="1203960" y="1523"/>
                </a:lnTo>
                <a:lnTo>
                  <a:pt x="1194816" y="10667"/>
                </a:lnTo>
                <a:lnTo>
                  <a:pt x="1202436" y="10667"/>
                </a:lnTo>
                <a:lnTo>
                  <a:pt x="1202436" y="5333"/>
                </a:lnTo>
                <a:lnTo>
                  <a:pt x="1207770" y="10667"/>
                </a:lnTo>
                <a:lnTo>
                  <a:pt x="1207770" y="12954"/>
                </a:lnTo>
                <a:lnTo>
                  <a:pt x="1211580" y="9143"/>
                </a:lnTo>
                <a:close/>
              </a:path>
              <a:path w="1213484" h="1374139">
                <a:moveTo>
                  <a:pt x="1207770" y="10667"/>
                </a:moveTo>
                <a:lnTo>
                  <a:pt x="1202436" y="5333"/>
                </a:lnTo>
                <a:lnTo>
                  <a:pt x="1202436" y="10667"/>
                </a:lnTo>
                <a:lnTo>
                  <a:pt x="1207770" y="10667"/>
                </a:lnTo>
                <a:close/>
              </a:path>
              <a:path w="1213484" h="1374139">
                <a:moveTo>
                  <a:pt x="1211580" y="822197"/>
                </a:moveTo>
                <a:lnTo>
                  <a:pt x="1211580" y="9143"/>
                </a:lnTo>
                <a:lnTo>
                  <a:pt x="1202436" y="18287"/>
                </a:lnTo>
                <a:lnTo>
                  <a:pt x="1202436" y="816101"/>
                </a:lnTo>
                <a:lnTo>
                  <a:pt x="1203960" y="814577"/>
                </a:lnTo>
                <a:lnTo>
                  <a:pt x="1203960" y="829817"/>
                </a:lnTo>
                <a:lnTo>
                  <a:pt x="1211580" y="822197"/>
                </a:lnTo>
                <a:close/>
              </a:path>
              <a:path w="1213484" h="1374139">
                <a:moveTo>
                  <a:pt x="1203960" y="829817"/>
                </a:moveTo>
                <a:lnTo>
                  <a:pt x="1203960" y="814577"/>
                </a:lnTo>
                <a:lnTo>
                  <a:pt x="1202436" y="818388"/>
                </a:lnTo>
                <a:lnTo>
                  <a:pt x="1202436" y="831341"/>
                </a:lnTo>
                <a:lnTo>
                  <a:pt x="1203960" y="829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23404" y="2618994"/>
            <a:ext cx="62865" cy="828040"/>
          </a:xfrm>
          <a:custGeom>
            <a:avLst/>
            <a:gdLst/>
            <a:ahLst/>
            <a:cxnLst/>
            <a:rect l="l" t="t" r="r" b="b"/>
            <a:pathLst>
              <a:path w="62865" h="828039">
                <a:moveTo>
                  <a:pt x="62484" y="63246"/>
                </a:moveTo>
                <a:lnTo>
                  <a:pt x="32004" y="0"/>
                </a:lnTo>
                <a:lnTo>
                  <a:pt x="0" y="62484"/>
                </a:lnTo>
                <a:lnTo>
                  <a:pt x="28814" y="62835"/>
                </a:lnTo>
                <a:lnTo>
                  <a:pt x="28956" y="52578"/>
                </a:lnTo>
                <a:lnTo>
                  <a:pt x="34290" y="52578"/>
                </a:lnTo>
                <a:lnTo>
                  <a:pt x="34290" y="62902"/>
                </a:lnTo>
                <a:lnTo>
                  <a:pt x="62484" y="63246"/>
                </a:lnTo>
                <a:close/>
              </a:path>
              <a:path w="62865" h="828039">
                <a:moveTo>
                  <a:pt x="34147" y="62900"/>
                </a:moveTo>
                <a:lnTo>
                  <a:pt x="28814" y="62835"/>
                </a:lnTo>
                <a:lnTo>
                  <a:pt x="18288" y="827532"/>
                </a:lnTo>
                <a:lnTo>
                  <a:pt x="23622" y="827532"/>
                </a:lnTo>
                <a:lnTo>
                  <a:pt x="34147" y="62900"/>
                </a:lnTo>
                <a:close/>
              </a:path>
              <a:path w="62865" h="828039">
                <a:moveTo>
                  <a:pt x="34290" y="52578"/>
                </a:moveTo>
                <a:lnTo>
                  <a:pt x="28956" y="52578"/>
                </a:lnTo>
                <a:lnTo>
                  <a:pt x="28814" y="62835"/>
                </a:lnTo>
                <a:lnTo>
                  <a:pt x="34147" y="62900"/>
                </a:lnTo>
                <a:lnTo>
                  <a:pt x="34290" y="52578"/>
                </a:lnTo>
                <a:close/>
              </a:path>
              <a:path w="62865" h="828039">
                <a:moveTo>
                  <a:pt x="34290" y="62902"/>
                </a:moveTo>
                <a:lnTo>
                  <a:pt x="34290" y="52578"/>
                </a:lnTo>
                <a:lnTo>
                  <a:pt x="34147" y="62900"/>
                </a:lnTo>
                <a:lnTo>
                  <a:pt x="34290" y="62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3706" y="3581400"/>
            <a:ext cx="668020" cy="63500"/>
          </a:xfrm>
          <a:custGeom>
            <a:avLst/>
            <a:gdLst/>
            <a:ahLst/>
            <a:cxnLst/>
            <a:rect l="l" t="t" r="r" b="b"/>
            <a:pathLst>
              <a:path w="668020" h="63500">
                <a:moveTo>
                  <a:pt x="614933" y="34289"/>
                </a:moveTo>
                <a:lnTo>
                  <a:pt x="614933" y="28955"/>
                </a:lnTo>
                <a:lnTo>
                  <a:pt x="0" y="28955"/>
                </a:lnTo>
                <a:lnTo>
                  <a:pt x="0" y="34289"/>
                </a:lnTo>
                <a:lnTo>
                  <a:pt x="614933" y="34289"/>
                </a:lnTo>
                <a:close/>
              </a:path>
              <a:path w="668020" h="63500">
                <a:moveTo>
                  <a:pt x="667512" y="31241"/>
                </a:moveTo>
                <a:lnTo>
                  <a:pt x="604266" y="0"/>
                </a:lnTo>
                <a:lnTo>
                  <a:pt x="604266" y="28955"/>
                </a:lnTo>
                <a:lnTo>
                  <a:pt x="614933" y="28955"/>
                </a:lnTo>
                <a:lnTo>
                  <a:pt x="614933" y="57847"/>
                </a:lnTo>
                <a:lnTo>
                  <a:pt x="667512" y="31241"/>
                </a:lnTo>
                <a:close/>
              </a:path>
              <a:path w="668020" h="63500">
                <a:moveTo>
                  <a:pt x="614933" y="57847"/>
                </a:moveTo>
                <a:lnTo>
                  <a:pt x="614933" y="34289"/>
                </a:lnTo>
                <a:lnTo>
                  <a:pt x="604266" y="34289"/>
                </a:lnTo>
                <a:lnTo>
                  <a:pt x="604266" y="63246"/>
                </a:lnTo>
                <a:lnTo>
                  <a:pt x="614933" y="57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4369" y="2941320"/>
            <a:ext cx="534670" cy="541020"/>
          </a:xfrm>
          <a:custGeom>
            <a:avLst/>
            <a:gdLst/>
            <a:ahLst/>
            <a:cxnLst/>
            <a:rect l="l" t="t" r="r" b="b"/>
            <a:pathLst>
              <a:path w="534670" h="541020">
                <a:moveTo>
                  <a:pt x="492124" y="46705"/>
                </a:moveTo>
                <a:lnTo>
                  <a:pt x="488657" y="43297"/>
                </a:lnTo>
                <a:lnTo>
                  <a:pt x="0" y="537210"/>
                </a:lnTo>
                <a:lnTo>
                  <a:pt x="3809" y="541020"/>
                </a:lnTo>
                <a:lnTo>
                  <a:pt x="492124" y="46705"/>
                </a:lnTo>
                <a:close/>
              </a:path>
              <a:path w="534670" h="541020">
                <a:moveTo>
                  <a:pt x="534161" y="0"/>
                </a:moveTo>
                <a:lnTo>
                  <a:pt x="467867" y="22860"/>
                </a:lnTo>
                <a:lnTo>
                  <a:pt x="488657" y="43297"/>
                </a:lnTo>
                <a:lnTo>
                  <a:pt x="496061" y="35814"/>
                </a:lnTo>
                <a:lnTo>
                  <a:pt x="499871" y="38862"/>
                </a:lnTo>
                <a:lnTo>
                  <a:pt x="499871" y="54321"/>
                </a:lnTo>
                <a:lnTo>
                  <a:pt x="512825" y="67056"/>
                </a:lnTo>
                <a:lnTo>
                  <a:pt x="534161" y="0"/>
                </a:lnTo>
                <a:close/>
              </a:path>
              <a:path w="534670" h="541020">
                <a:moveTo>
                  <a:pt x="499871" y="38862"/>
                </a:moveTo>
                <a:lnTo>
                  <a:pt x="496061" y="35814"/>
                </a:lnTo>
                <a:lnTo>
                  <a:pt x="488657" y="43297"/>
                </a:lnTo>
                <a:lnTo>
                  <a:pt x="492124" y="46705"/>
                </a:lnTo>
                <a:lnTo>
                  <a:pt x="499871" y="38862"/>
                </a:lnTo>
                <a:close/>
              </a:path>
              <a:path w="534670" h="541020">
                <a:moveTo>
                  <a:pt x="499871" y="54321"/>
                </a:moveTo>
                <a:lnTo>
                  <a:pt x="499871" y="38862"/>
                </a:lnTo>
                <a:lnTo>
                  <a:pt x="492124" y="46705"/>
                </a:lnTo>
                <a:lnTo>
                  <a:pt x="499871" y="54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56</a:t>
            </a:fld>
            <a:endParaRPr spc="2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5877560" cy="74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Matrix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A series of </a:t>
            </a:r>
            <a:r>
              <a:rPr sz="2150" spc="-10" dirty="0">
                <a:latin typeface="Calibri"/>
                <a:cs typeface="Calibri"/>
              </a:rPr>
              <a:t>columns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20" dirty="0">
                <a:latin typeface="Calibri"/>
                <a:cs typeface="Calibri"/>
              </a:rPr>
              <a:t>rows </a:t>
            </a:r>
            <a:r>
              <a:rPr sz="2150" spc="-5" dirty="0">
                <a:latin typeface="Calibri"/>
                <a:cs typeface="Calibri"/>
              </a:rPr>
              <a:t>made up of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pixels.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4773" y="3524250"/>
            <a:ext cx="2848356" cy="244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750" y="3519678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354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3964" y="3519678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354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3940" y="3519678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354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3153" y="3519678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354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9439" y="4012691"/>
            <a:ext cx="2859405" cy="0"/>
          </a:xfrm>
          <a:custGeom>
            <a:avLst/>
            <a:gdLst/>
            <a:ahLst/>
            <a:cxnLst/>
            <a:rect l="l" t="t" r="r" b="b"/>
            <a:pathLst>
              <a:path w="285940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31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9439" y="4501134"/>
            <a:ext cx="2859405" cy="0"/>
          </a:xfrm>
          <a:custGeom>
            <a:avLst/>
            <a:gdLst/>
            <a:ahLst/>
            <a:cxnLst/>
            <a:rect l="l" t="t" r="r" b="b"/>
            <a:pathLst>
              <a:path w="285940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9439" y="4989576"/>
            <a:ext cx="2859405" cy="0"/>
          </a:xfrm>
          <a:custGeom>
            <a:avLst/>
            <a:gdLst/>
            <a:ahLst/>
            <a:cxnLst/>
            <a:rect l="l" t="t" r="r" b="b"/>
            <a:pathLst>
              <a:path w="285940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9439" y="5477255"/>
            <a:ext cx="2859405" cy="0"/>
          </a:xfrm>
          <a:custGeom>
            <a:avLst/>
            <a:gdLst/>
            <a:ahLst/>
            <a:cxnLst/>
            <a:rect l="l" t="t" r="r" b="b"/>
            <a:pathLst>
              <a:path w="285940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4773" y="3519678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354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3129" y="3519678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354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9439" y="3524250"/>
            <a:ext cx="2859405" cy="0"/>
          </a:xfrm>
          <a:custGeom>
            <a:avLst/>
            <a:gdLst/>
            <a:ahLst/>
            <a:cxnLst/>
            <a:rect l="l" t="t" r="r" b="b"/>
            <a:pathLst>
              <a:path w="285940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9439" y="5965697"/>
            <a:ext cx="2859405" cy="0"/>
          </a:xfrm>
          <a:custGeom>
            <a:avLst/>
            <a:gdLst/>
            <a:ahLst/>
            <a:cxnLst/>
            <a:rect l="l" t="t" r="r" b="b"/>
            <a:pathLst>
              <a:path w="285940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57</a:t>
            </a:fld>
            <a:endParaRPr spc="2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8215630" cy="139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10" dirty="0">
                <a:latin typeface="Calibri"/>
                <a:cs typeface="Calibri"/>
              </a:rPr>
              <a:t>Image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magnification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enlargement </a:t>
            </a:r>
            <a:r>
              <a:rPr sz="2150" spc="-5" dirty="0">
                <a:latin typeface="Calibri"/>
                <a:cs typeface="Calibri"/>
              </a:rPr>
              <a:t>of an </a:t>
            </a:r>
            <a:r>
              <a:rPr sz="2150" spc="-10" dirty="0">
                <a:latin typeface="Calibri"/>
                <a:cs typeface="Calibri"/>
              </a:rPr>
              <a:t>image </a:t>
            </a:r>
            <a:r>
              <a:rPr sz="2150" spc="-5" dirty="0">
                <a:latin typeface="Calibri"/>
                <a:cs typeface="Calibri"/>
              </a:rPr>
              <a:t>or a </a:t>
            </a:r>
            <a:r>
              <a:rPr sz="2150" spc="-10" dirty="0">
                <a:latin typeface="Calibri"/>
                <a:cs typeface="Calibri"/>
              </a:rPr>
              <a:t>region </a:t>
            </a:r>
            <a:r>
              <a:rPr sz="2150" spc="-5" dirty="0">
                <a:latin typeface="Calibri"/>
                <a:cs typeface="Calibri"/>
              </a:rPr>
              <a:t>of an </a:t>
            </a:r>
            <a:r>
              <a:rPr sz="2150" spc="-10" dirty="0">
                <a:latin typeface="Calibri"/>
                <a:cs typeface="Calibri"/>
              </a:rPr>
              <a:t>image where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pixel  </a:t>
            </a:r>
            <a:r>
              <a:rPr sz="2150" spc="-20" dirty="0">
                <a:latin typeface="Calibri"/>
                <a:cs typeface="Calibri"/>
              </a:rPr>
              <a:t>size </a:t>
            </a:r>
            <a:r>
              <a:rPr sz="2150" spc="-5" dirty="0">
                <a:latin typeface="Calibri"/>
                <a:cs typeface="Calibri"/>
              </a:rPr>
              <a:t>does not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change.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Disadvantage </a:t>
            </a:r>
            <a:r>
              <a:rPr sz="2150" spc="-5" dirty="0">
                <a:latin typeface="Calibri"/>
                <a:cs typeface="Calibri"/>
              </a:rPr>
              <a:t>– </a:t>
            </a:r>
            <a:r>
              <a:rPr sz="2150" spc="-10" dirty="0">
                <a:latin typeface="Calibri"/>
                <a:cs typeface="Calibri"/>
              </a:rPr>
              <a:t>image </a:t>
            </a:r>
            <a:r>
              <a:rPr sz="2150" spc="-45" dirty="0">
                <a:latin typeface="Calibri"/>
                <a:cs typeface="Calibri"/>
              </a:rPr>
              <a:t>blur,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distortion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58</a:t>
            </a:fld>
            <a:endParaRPr spc="2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3862070" cy="74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Display </a:t>
            </a:r>
            <a:r>
              <a:rPr sz="2450" spc="5" dirty="0">
                <a:latin typeface="Calibri"/>
                <a:cs typeface="Calibri"/>
              </a:rPr>
              <a:t>Field </a:t>
            </a:r>
            <a:r>
              <a:rPr sz="2450" spc="10" dirty="0">
                <a:latin typeface="Calibri"/>
                <a:cs typeface="Calibri"/>
              </a:rPr>
              <a:t>Of </a:t>
            </a:r>
            <a:r>
              <a:rPr sz="2450" spc="5" dirty="0">
                <a:latin typeface="Calibri"/>
                <a:cs typeface="Calibri"/>
              </a:rPr>
              <a:t>View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(DFOV)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30</a:t>
            </a:r>
            <a:r>
              <a:rPr sz="2150" spc="-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cm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348" y="3776979"/>
            <a:ext cx="3488054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Scan Field </a:t>
            </a:r>
            <a:r>
              <a:rPr sz="2450" spc="10" dirty="0">
                <a:latin typeface="Calibri"/>
                <a:cs typeface="Calibri"/>
              </a:rPr>
              <a:t>Of </a:t>
            </a:r>
            <a:r>
              <a:rPr sz="2450" spc="5" dirty="0">
                <a:latin typeface="Calibri"/>
                <a:cs typeface="Calibri"/>
              </a:rPr>
              <a:t>View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(SFOV)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48</a:t>
            </a:r>
            <a:r>
              <a:rPr sz="2150" spc="-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cm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7215" y="2447544"/>
            <a:ext cx="3410712" cy="3390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2550" y="4111752"/>
            <a:ext cx="3405504" cy="62865"/>
          </a:xfrm>
          <a:custGeom>
            <a:avLst/>
            <a:gdLst/>
            <a:ahLst/>
            <a:cxnLst/>
            <a:rect l="l" t="t" r="r" b="b"/>
            <a:pathLst>
              <a:path w="3405504" h="62864">
                <a:moveTo>
                  <a:pt x="3353561" y="33527"/>
                </a:moveTo>
                <a:lnTo>
                  <a:pt x="3353561" y="28194"/>
                </a:lnTo>
                <a:lnTo>
                  <a:pt x="0" y="28194"/>
                </a:lnTo>
                <a:lnTo>
                  <a:pt x="0" y="33528"/>
                </a:lnTo>
                <a:lnTo>
                  <a:pt x="3353561" y="33527"/>
                </a:lnTo>
                <a:close/>
              </a:path>
              <a:path w="3405504" h="62864">
                <a:moveTo>
                  <a:pt x="3405378" y="31242"/>
                </a:moveTo>
                <a:lnTo>
                  <a:pt x="3342894" y="0"/>
                </a:lnTo>
                <a:lnTo>
                  <a:pt x="3342894" y="28194"/>
                </a:lnTo>
                <a:lnTo>
                  <a:pt x="3353561" y="28194"/>
                </a:lnTo>
                <a:lnTo>
                  <a:pt x="3353561" y="57150"/>
                </a:lnTo>
                <a:lnTo>
                  <a:pt x="3405378" y="31242"/>
                </a:lnTo>
                <a:close/>
              </a:path>
              <a:path w="3405504" h="62864">
                <a:moveTo>
                  <a:pt x="3353561" y="57150"/>
                </a:moveTo>
                <a:lnTo>
                  <a:pt x="3353561" y="33527"/>
                </a:lnTo>
                <a:lnTo>
                  <a:pt x="3342894" y="33527"/>
                </a:lnTo>
                <a:lnTo>
                  <a:pt x="3342894" y="62484"/>
                </a:lnTo>
                <a:lnTo>
                  <a:pt x="3353561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6929" y="4011929"/>
            <a:ext cx="1896745" cy="62865"/>
          </a:xfrm>
          <a:custGeom>
            <a:avLst/>
            <a:gdLst/>
            <a:ahLst/>
            <a:cxnLst/>
            <a:rect l="l" t="t" r="r" b="b"/>
            <a:pathLst>
              <a:path w="1896745" h="62864">
                <a:moveTo>
                  <a:pt x="1844802" y="38862"/>
                </a:moveTo>
                <a:lnTo>
                  <a:pt x="1844802" y="23622"/>
                </a:lnTo>
                <a:lnTo>
                  <a:pt x="0" y="23622"/>
                </a:lnTo>
                <a:lnTo>
                  <a:pt x="0" y="38862"/>
                </a:lnTo>
                <a:lnTo>
                  <a:pt x="1844802" y="38862"/>
                </a:lnTo>
                <a:close/>
              </a:path>
              <a:path w="1896745" h="62864">
                <a:moveTo>
                  <a:pt x="1896618" y="31242"/>
                </a:moveTo>
                <a:lnTo>
                  <a:pt x="1834134" y="0"/>
                </a:lnTo>
                <a:lnTo>
                  <a:pt x="1834134" y="23622"/>
                </a:lnTo>
                <a:lnTo>
                  <a:pt x="1844802" y="23622"/>
                </a:lnTo>
                <a:lnTo>
                  <a:pt x="1844802" y="57150"/>
                </a:lnTo>
                <a:lnTo>
                  <a:pt x="1896618" y="31242"/>
                </a:lnTo>
                <a:close/>
              </a:path>
              <a:path w="1896745" h="62864">
                <a:moveTo>
                  <a:pt x="1844802" y="57150"/>
                </a:moveTo>
                <a:lnTo>
                  <a:pt x="1844802" y="38862"/>
                </a:lnTo>
                <a:lnTo>
                  <a:pt x="1834134" y="38862"/>
                </a:lnTo>
                <a:lnTo>
                  <a:pt x="1834134" y="62484"/>
                </a:lnTo>
                <a:lnTo>
                  <a:pt x="1844802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8534" y="3921505"/>
            <a:ext cx="491490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Calibri"/>
                <a:cs typeface="Calibri"/>
              </a:rPr>
              <a:t>48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cm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60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9737" y="3815584"/>
            <a:ext cx="491490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Calibri"/>
                <a:cs typeface="Calibri"/>
              </a:rPr>
              <a:t>30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cm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48921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indent="-742950">
              <a:lnSpc>
                <a:spcPct val="100000"/>
              </a:lnSpc>
              <a:buFont typeface="+mj-lt"/>
              <a:buAutoNum type="arabicPeriod"/>
            </a:pPr>
            <a:r>
              <a:rPr sz="3600" spc="10" dirty="0"/>
              <a:t>Image</a:t>
            </a:r>
            <a:r>
              <a:rPr sz="3600" spc="-70" dirty="0"/>
              <a:t> </a:t>
            </a:r>
            <a:r>
              <a:rPr sz="3600" dirty="0"/>
              <a:t>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6486652" cy="169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50000"/>
              </a:lnSpc>
              <a:buFont typeface="+mj-lt"/>
              <a:buAutoNum type="alphaUcPeriod"/>
              <a:tabLst>
                <a:tab pos="201930" algn="l"/>
              </a:tabLst>
            </a:pPr>
            <a:r>
              <a:rPr sz="2300" spc="10" dirty="0">
                <a:latin typeface="Calibri"/>
                <a:cs typeface="Calibri"/>
              </a:rPr>
              <a:t>CT </a:t>
            </a:r>
            <a:r>
              <a:rPr sz="2300" spc="-15" dirty="0">
                <a:latin typeface="Calibri"/>
                <a:cs typeface="Calibri"/>
              </a:rPr>
              <a:t>System </a:t>
            </a:r>
            <a:r>
              <a:rPr sz="2300" dirty="0">
                <a:latin typeface="Calibri"/>
                <a:cs typeface="Calibri"/>
              </a:rPr>
              <a:t>Principles, </a:t>
            </a:r>
            <a:r>
              <a:rPr sz="2300" spc="-10" dirty="0">
                <a:latin typeface="Calibri"/>
                <a:cs typeface="Calibri"/>
              </a:rPr>
              <a:t>Operation,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Components</a:t>
            </a:r>
            <a:endParaRPr sz="2300" dirty="0">
              <a:latin typeface="Calibri"/>
              <a:cs typeface="Calibri"/>
            </a:endParaRPr>
          </a:p>
          <a:p>
            <a:pPr marL="469900" indent="-457200">
              <a:lnSpc>
                <a:spcPct val="150000"/>
              </a:lnSpc>
              <a:spcBef>
                <a:spcPts val="555"/>
              </a:spcBef>
              <a:buFont typeface="+mj-lt"/>
              <a:buAutoNum type="alphaUcPeriod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Imaging </a:t>
            </a:r>
            <a:r>
              <a:rPr sz="2300" spc="-15" dirty="0">
                <a:latin typeface="Calibri"/>
                <a:cs typeface="Calibri"/>
              </a:rPr>
              <a:t>Parameters </a:t>
            </a:r>
            <a:r>
              <a:rPr sz="2300" dirty="0">
                <a:latin typeface="Calibri"/>
                <a:cs typeface="Calibri"/>
              </a:rPr>
              <a:t>and </a:t>
            </a:r>
            <a:r>
              <a:rPr sz="2300" spc="-15" dirty="0">
                <a:latin typeface="Calibri"/>
                <a:cs typeface="Calibri"/>
              </a:rPr>
              <a:t>Data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Acquisition</a:t>
            </a:r>
          </a:p>
          <a:p>
            <a:pPr marL="469900" indent="-457200">
              <a:lnSpc>
                <a:spcPct val="150000"/>
              </a:lnSpc>
              <a:spcBef>
                <a:spcPts val="560"/>
              </a:spcBef>
              <a:buFont typeface="+mj-lt"/>
              <a:buAutoNum type="alphaUcPeriod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Imaging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Processing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2996" y="6387527"/>
            <a:ext cx="12338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30" dirty="0">
                <a:latin typeface="Calibri"/>
                <a:cs typeface="Calibri"/>
              </a:rPr>
              <a:t>© </a:t>
            </a:r>
            <a:r>
              <a:rPr sz="950" spc="20" dirty="0">
                <a:latin typeface="Calibri"/>
                <a:cs typeface="Calibri"/>
              </a:rPr>
              <a:t>2018</a:t>
            </a:r>
            <a:r>
              <a:rPr sz="950" spc="-75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OSRT_Gialousis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1346" y="6387527"/>
            <a:ext cx="1149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z="950" spc="20" dirty="0">
                <a:latin typeface="Calibri"/>
                <a:cs typeface="Calibri"/>
              </a:rPr>
              <a:t>6</a:t>
            </a:fld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348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4483100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Attenuation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spc="10" dirty="0">
                <a:latin typeface="Calibri"/>
                <a:cs typeface="Calibri"/>
              </a:rPr>
              <a:t>CT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Numbers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Tissue </a:t>
            </a:r>
            <a:r>
              <a:rPr sz="1950" dirty="0">
                <a:latin typeface="Calibri"/>
                <a:cs typeface="Calibri"/>
              </a:rPr>
              <a:t>controls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-10" dirty="0">
                <a:latin typeface="Calibri"/>
                <a:cs typeface="Calibri"/>
              </a:rPr>
              <a:t>rate </a:t>
            </a:r>
            <a:r>
              <a:rPr sz="1950" spc="10" dirty="0">
                <a:latin typeface="Calibri"/>
                <a:cs typeface="Calibri"/>
              </a:rPr>
              <a:t>of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attenuation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60</a:t>
            </a:fld>
            <a:endParaRPr spc="2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6529705" cy="111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5" dirty="0">
                <a:latin typeface="Calibri"/>
                <a:cs typeface="Calibri"/>
              </a:rPr>
              <a:t>Attenuation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spc="10" dirty="0">
                <a:latin typeface="Calibri"/>
                <a:cs typeface="Calibri"/>
              </a:rPr>
              <a:t>CT </a:t>
            </a:r>
            <a:r>
              <a:rPr sz="2300" spc="-5" dirty="0">
                <a:latin typeface="Calibri"/>
                <a:cs typeface="Calibri"/>
              </a:rPr>
              <a:t>Numbers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spc="-15" dirty="0">
                <a:latin typeface="Calibri"/>
                <a:cs typeface="Calibri"/>
              </a:rPr>
              <a:t>aka </a:t>
            </a:r>
            <a:r>
              <a:rPr sz="2300" spc="-5" dirty="0">
                <a:latin typeface="Calibri"/>
                <a:cs typeface="Calibri"/>
              </a:rPr>
              <a:t>Hounsfield</a:t>
            </a:r>
            <a:r>
              <a:rPr sz="2300" spc="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numbers</a:t>
            </a:r>
            <a:endParaRPr sz="23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Window </a:t>
            </a:r>
            <a:r>
              <a:rPr sz="2300" spc="5" dirty="0">
                <a:latin typeface="Calibri"/>
                <a:cs typeface="Calibri"/>
              </a:rPr>
              <a:t>Width – </a:t>
            </a:r>
            <a:r>
              <a:rPr sz="2300" dirty="0">
                <a:latin typeface="Calibri"/>
                <a:cs typeface="Calibri"/>
              </a:rPr>
              <a:t>Image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Contrast</a:t>
            </a:r>
            <a:endParaRPr sz="23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Window </a:t>
            </a:r>
            <a:r>
              <a:rPr sz="2300" spc="-5" dirty="0">
                <a:latin typeface="Calibri"/>
                <a:cs typeface="Calibri"/>
              </a:rPr>
              <a:t>Level </a:t>
            </a:r>
            <a:r>
              <a:rPr sz="2300" spc="5" dirty="0">
                <a:latin typeface="Calibri"/>
                <a:cs typeface="Calibri"/>
              </a:rPr>
              <a:t>– </a:t>
            </a:r>
            <a:r>
              <a:rPr sz="2300" dirty="0">
                <a:latin typeface="Calibri"/>
                <a:cs typeface="Calibri"/>
              </a:rPr>
              <a:t>Image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Brightness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61</a:t>
            </a:fld>
            <a:endParaRPr spc="2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5882005" cy="345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Window </a:t>
            </a:r>
            <a:r>
              <a:rPr sz="2300" spc="-5" dirty="0">
                <a:latin typeface="Calibri"/>
                <a:cs typeface="Calibri"/>
              </a:rPr>
              <a:t>Level </a:t>
            </a:r>
            <a:r>
              <a:rPr sz="2300" dirty="0">
                <a:latin typeface="Calibri"/>
                <a:cs typeface="Calibri"/>
              </a:rPr>
              <a:t>and Window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Width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Window</a:t>
            </a:r>
            <a:r>
              <a:rPr sz="2300" spc="-9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Width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WW on </a:t>
            </a:r>
            <a:r>
              <a:rPr sz="2150" spc="-10" dirty="0">
                <a:latin typeface="Calibri"/>
                <a:cs typeface="Calibri"/>
              </a:rPr>
              <a:t>Image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Contrast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As the </a:t>
            </a:r>
            <a:r>
              <a:rPr sz="1950" spc="25" dirty="0">
                <a:latin typeface="Calibri"/>
                <a:cs typeface="Calibri"/>
              </a:rPr>
              <a:t>WW </a:t>
            </a:r>
            <a:r>
              <a:rPr sz="1950" spc="5" dirty="0">
                <a:latin typeface="Calibri"/>
                <a:cs typeface="Calibri"/>
              </a:rPr>
              <a:t>increases,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-5" dirty="0">
                <a:latin typeface="Calibri"/>
                <a:cs typeface="Calibri"/>
              </a:rPr>
              <a:t>contrast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decreases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As the </a:t>
            </a:r>
            <a:r>
              <a:rPr sz="1950" spc="25" dirty="0">
                <a:latin typeface="Calibri"/>
                <a:cs typeface="Calibri"/>
              </a:rPr>
              <a:t>WW </a:t>
            </a:r>
            <a:r>
              <a:rPr sz="1950" spc="5" dirty="0">
                <a:latin typeface="Calibri"/>
                <a:cs typeface="Calibri"/>
              </a:rPr>
              <a:t>decreases,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-5" dirty="0">
                <a:latin typeface="Calibri"/>
                <a:cs typeface="Calibri"/>
              </a:rPr>
              <a:t>contrast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increases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-5" dirty="0">
                <a:latin typeface="Calibri"/>
                <a:cs typeface="Calibri"/>
              </a:rPr>
              <a:t>Contrast </a:t>
            </a:r>
            <a:r>
              <a:rPr sz="1950" spc="5" dirty="0">
                <a:latin typeface="Calibri"/>
                <a:cs typeface="Calibri"/>
              </a:rPr>
              <a:t>is </a:t>
            </a:r>
            <a:r>
              <a:rPr sz="1950" dirty="0">
                <a:latin typeface="Calibri"/>
                <a:cs typeface="Calibri"/>
              </a:rPr>
              <a:t>optimized </a:t>
            </a:r>
            <a:r>
              <a:rPr sz="1950" spc="10" dirty="0">
                <a:latin typeface="Calibri"/>
                <a:cs typeface="Calibri"/>
              </a:rPr>
              <a:t>with medium </a:t>
            </a:r>
            <a:r>
              <a:rPr sz="1950" spc="25" dirty="0">
                <a:latin typeface="Calibri"/>
                <a:cs typeface="Calibri"/>
              </a:rPr>
              <a:t>WW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settings</a:t>
            </a:r>
            <a:endParaRPr sz="195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Window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Level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5" dirty="0">
                <a:latin typeface="Calibri"/>
                <a:cs typeface="Calibri"/>
              </a:rPr>
              <a:t>WL </a:t>
            </a:r>
            <a:r>
              <a:rPr sz="1950" spc="10" dirty="0">
                <a:latin typeface="Calibri"/>
                <a:cs typeface="Calibri"/>
              </a:rPr>
              <a:t>on Image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Brightness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62</a:t>
            </a:fld>
            <a:endParaRPr spc="2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4912360" cy="165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Cine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Viewing images </a:t>
            </a:r>
            <a:r>
              <a:rPr sz="2150" spc="-5" dirty="0">
                <a:latin typeface="Calibri"/>
                <a:cs typeface="Calibri"/>
              </a:rPr>
              <a:t>in a </a:t>
            </a:r>
            <a:r>
              <a:rPr sz="2150" spc="-15" dirty="0">
                <a:latin typeface="Calibri"/>
                <a:cs typeface="Calibri"/>
              </a:rPr>
              <a:t>movie‐like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fashion.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Overlapping </a:t>
            </a:r>
            <a:r>
              <a:rPr sz="1800" spc="5" dirty="0">
                <a:latin typeface="Calibri"/>
                <a:cs typeface="Calibri"/>
              </a:rPr>
              <a:t>thin </a:t>
            </a:r>
            <a:r>
              <a:rPr sz="1800" dirty="0">
                <a:latin typeface="Calibri"/>
                <a:cs typeface="Calibri"/>
              </a:rPr>
              <a:t>image sets </a:t>
            </a:r>
            <a:r>
              <a:rPr sz="1800" spc="-5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-5" dirty="0">
                <a:latin typeface="Calibri"/>
                <a:cs typeface="Calibri"/>
              </a:rPr>
              <a:t>Pro </a:t>
            </a:r>
            <a:r>
              <a:rPr sz="1800" spc="5" dirty="0">
                <a:latin typeface="Calibri"/>
                <a:cs typeface="Calibri"/>
              </a:rPr>
              <a:t>‐ </a:t>
            </a:r>
            <a:r>
              <a:rPr sz="1800" dirty="0">
                <a:latin typeface="Calibri"/>
                <a:cs typeface="Calibri"/>
              </a:rPr>
              <a:t>Increased spatial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resolution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Con – </a:t>
            </a:r>
            <a:r>
              <a:rPr sz="1800" dirty="0">
                <a:latin typeface="Calibri"/>
                <a:cs typeface="Calibri"/>
              </a:rPr>
              <a:t>Increased </a:t>
            </a:r>
            <a:r>
              <a:rPr sz="1800" spc="5" dirty="0">
                <a:latin typeface="Calibri"/>
                <a:cs typeface="Calibri"/>
              </a:rPr>
              <a:t>dose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63</a:t>
            </a:fld>
            <a:endParaRPr spc="2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35" dirty="0"/>
              <a:t> </a:t>
            </a:r>
            <a:r>
              <a:rPr spc="-15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82418"/>
            <a:ext cx="7642859" cy="134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marR="43815" indent="-188595">
              <a:lnSpc>
                <a:spcPts val="267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10" dirty="0">
                <a:latin typeface="Calibri"/>
                <a:cs typeface="Calibri"/>
              </a:rPr>
              <a:t>Geometric </a:t>
            </a:r>
            <a:r>
              <a:rPr sz="2450" dirty="0">
                <a:latin typeface="Calibri"/>
                <a:cs typeface="Calibri"/>
              </a:rPr>
              <a:t>distance </a:t>
            </a:r>
            <a:r>
              <a:rPr sz="2450" spc="10" dirty="0">
                <a:latin typeface="Calibri"/>
                <a:cs typeface="Calibri"/>
              </a:rPr>
              <a:t>or </a:t>
            </a:r>
            <a:r>
              <a:rPr sz="2450" spc="5" dirty="0">
                <a:latin typeface="Calibri"/>
                <a:cs typeface="Calibri"/>
              </a:rPr>
              <a:t>region </a:t>
            </a:r>
            <a:r>
              <a:rPr sz="2450" spc="10" dirty="0">
                <a:latin typeface="Calibri"/>
                <a:cs typeface="Calibri"/>
              </a:rPr>
              <a:t>of </a:t>
            </a:r>
            <a:r>
              <a:rPr sz="2450" spc="-5" dirty="0">
                <a:latin typeface="Calibri"/>
                <a:cs typeface="Calibri"/>
              </a:rPr>
              <a:t>interest </a:t>
            </a:r>
            <a:r>
              <a:rPr sz="2450" dirty="0">
                <a:latin typeface="Calibri"/>
                <a:cs typeface="Calibri"/>
              </a:rPr>
              <a:t>(ROI) </a:t>
            </a:r>
            <a:r>
              <a:rPr sz="2450" spc="5" dirty="0">
                <a:latin typeface="Calibri"/>
                <a:cs typeface="Calibri"/>
              </a:rPr>
              <a:t>(e.g., </a:t>
            </a:r>
            <a:r>
              <a:rPr sz="2450" spc="10" dirty="0">
                <a:latin typeface="Calibri"/>
                <a:cs typeface="Calibri"/>
              </a:rPr>
              <a:t>mean,  </a:t>
            </a:r>
            <a:r>
              <a:rPr sz="2450" spc="-5" dirty="0">
                <a:latin typeface="Calibri"/>
                <a:cs typeface="Calibri"/>
              </a:rPr>
              <a:t>standard </a:t>
            </a:r>
            <a:r>
              <a:rPr sz="2450" dirty="0">
                <a:latin typeface="Calibri"/>
                <a:cs typeface="Calibri"/>
              </a:rPr>
              <a:t>deviation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[SD])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3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Measurement tools </a:t>
            </a:r>
            <a:r>
              <a:rPr sz="2150" spc="-15" dirty="0">
                <a:latin typeface="Calibri"/>
                <a:cs typeface="Calibri"/>
              </a:rPr>
              <a:t>to evaluate </a:t>
            </a:r>
            <a:r>
              <a:rPr sz="2150" spc="-20" dirty="0">
                <a:latin typeface="Calibri"/>
                <a:cs typeface="Calibri"/>
              </a:rPr>
              <a:t>size </a:t>
            </a:r>
            <a:r>
              <a:rPr sz="2150" spc="-5" dirty="0">
                <a:latin typeface="Calibri"/>
                <a:cs typeface="Calibri"/>
              </a:rPr>
              <a:t>or </a:t>
            </a:r>
            <a:r>
              <a:rPr sz="2150" spc="-15" dirty="0">
                <a:latin typeface="Calibri"/>
                <a:cs typeface="Calibri"/>
              </a:rPr>
              <a:t>content </a:t>
            </a:r>
            <a:r>
              <a:rPr sz="2150" spc="-5" dirty="0">
                <a:latin typeface="Calibri"/>
                <a:cs typeface="Calibri"/>
              </a:rPr>
              <a:t>of an </a:t>
            </a:r>
            <a:r>
              <a:rPr sz="2150" spc="-15" dirty="0">
                <a:latin typeface="Calibri"/>
                <a:cs typeface="Calibri"/>
              </a:rPr>
              <a:t>anatomical  </a:t>
            </a:r>
            <a:r>
              <a:rPr sz="2150" spc="-10" dirty="0">
                <a:latin typeface="Calibri"/>
                <a:cs typeface="Calibri"/>
              </a:rPr>
              <a:t>structure </a:t>
            </a:r>
            <a:r>
              <a:rPr sz="2150" spc="-5" dirty="0">
                <a:latin typeface="Calibri"/>
                <a:cs typeface="Calibri"/>
              </a:rPr>
              <a:t>or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pathology.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64</a:t>
            </a:fld>
            <a:endParaRPr spc="2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579818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/>
              <a:t>Image </a:t>
            </a:r>
            <a:r>
              <a:rPr sz="3600" spc="-5" dirty="0"/>
              <a:t>Evaluation </a:t>
            </a:r>
            <a:r>
              <a:rPr sz="3600" spc="15" dirty="0"/>
              <a:t>and</a:t>
            </a:r>
            <a:r>
              <a:rPr sz="3600" spc="-60" dirty="0"/>
              <a:t> </a:t>
            </a:r>
            <a:r>
              <a:rPr sz="3600" dirty="0"/>
              <a:t>Archiving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80640"/>
            <a:ext cx="4863465" cy="347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Image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Display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01930" algn="l"/>
              </a:tabLst>
            </a:pPr>
            <a:r>
              <a:rPr sz="2600" spc="15" dirty="0">
                <a:latin typeface="Calibri"/>
                <a:cs typeface="Calibri"/>
              </a:rPr>
              <a:t>Image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Quality</a:t>
            </a:r>
            <a:endParaRPr sz="26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1. </a:t>
            </a:r>
            <a:r>
              <a:rPr sz="2150" spc="-10" dirty="0">
                <a:latin typeface="Calibri"/>
                <a:cs typeface="Calibri"/>
              </a:rPr>
              <a:t>Spatial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Resolution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2. </a:t>
            </a:r>
            <a:r>
              <a:rPr sz="2150" spc="-15" dirty="0">
                <a:latin typeface="Calibri"/>
                <a:cs typeface="Calibri"/>
              </a:rPr>
              <a:t>Contrast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Resolution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3. </a:t>
            </a:r>
            <a:r>
              <a:rPr sz="2150" spc="-35" dirty="0">
                <a:latin typeface="Calibri"/>
                <a:cs typeface="Calibri"/>
              </a:rPr>
              <a:t>Temporal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Resolution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4. noise and</a:t>
            </a:r>
            <a:r>
              <a:rPr sz="2150" spc="-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Uniformity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5. </a:t>
            </a:r>
            <a:r>
              <a:rPr sz="2150" spc="-10" dirty="0">
                <a:latin typeface="Calibri"/>
                <a:cs typeface="Calibri"/>
              </a:rPr>
              <a:t>Quality Assurance </a:t>
            </a:r>
            <a:r>
              <a:rPr sz="2150" spc="-5" dirty="0">
                <a:latin typeface="Calibri"/>
                <a:cs typeface="Calibri"/>
              </a:rPr>
              <a:t>and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Accreditation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6.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5" dirty="0">
                <a:latin typeface="Calibri"/>
                <a:cs typeface="Calibri"/>
              </a:rPr>
              <a:t>Number </a:t>
            </a:r>
            <a:r>
              <a:rPr sz="2150" spc="-10" dirty="0">
                <a:latin typeface="Calibri"/>
                <a:cs typeface="Calibri"/>
              </a:rPr>
              <a:t>(Hounsfield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Units)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7.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Linearity</a:t>
            </a:r>
            <a:endParaRPr sz="21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5" dirty="0">
                <a:latin typeface="Calibri"/>
                <a:cs typeface="Calibri"/>
              </a:rPr>
              <a:t>Artifact Reconstruction </a:t>
            </a:r>
            <a:r>
              <a:rPr sz="800" spc="10" dirty="0">
                <a:latin typeface="Calibri"/>
                <a:cs typeface="Calibri"/>
              </a:rPr>
              <a:t>and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Reduction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Informatics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65</a:t>
            </a:fld>
            <a:endParaRPr spc="2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50" dirty="0"/>
              <a:t> </a:t>
            </a:r>
            <a:r>
              <a:rPr spc="-5"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7662545" cy="104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Spatial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Resolution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ability </a:t>
            </a:r>
            <a:r>
              <a:rPr sz="2150" spc="-15" dirty="0">
                <a:latin typeface="Calibri"/>
                <a:cs typeface="Calibri"/>
              </a:rPr>
              <a:t>to resolve </a:t>
            </a:r>
            <a:r>
              <a:rPr sz="2150" spc="-5" dirty="0">
                <a:latin typeface="Calibri"/>
                <a:cs typeface="Calibri"/>
              </a:rPr>
              <a:t>closely placed </a:t>
            </a:r>
            <a:r>
              <a:rPr sz="2150" spc="-10" dirty="0">
                <a:latin typeface="Calibri"/>
                <a:cs typeface="Calibri"/>
              </a:rPr>
              <a:t>objects that </a:t>
            </a:r>
            <a:r>
              <a:rPr sz="2150" spc="-15" dirty="0">
                <a:latin typeface="Calibri"/>
                <a:cs typeface="Calibri"/>
              </a:rPr>
              <a:t>are </a:t>
            </a:r>
            <a:r>
              <a:rPr sz="2150" spc="-10" dirty="0">
                <a:latin typeface="Calibri"/>
                <a:cs typeface="Calibri"/>
              </a:rPr>
              <a:t>significantly  </a:t>
            </a:r>
            <a:r>
              <a:rPr sz="2150" spc="-20" dirty="0">
                <a:latin typeface="Calibri"/>
                <a:cs typeface="Calibri"/>
              </a:rPr>
              <a:t>different </a:t>
            </a:r>
            <a:r>
              <a:rPr sz="2150" spc="-15" dirty="0">
                <a:latin typeface="Calibri"/>
                <a:cs typeface="Calibri"/>
              </a:rPr>
              <a:t>from </a:t>
            </a:r>
            <a:r>
              <a:rPr sz="2150" spc="-5" dirty="0">
                <a:latin typeface="Calibri"/>
                <a:cs typeface="Calibri"/>
              </a:rPr>
              <a:t>their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background.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66</a:t>
            </a:fld>
            <a:endParaRPr spc="2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1495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10" dirty="0"/>
              <a:t>Image </a:t>
            </a:r>
            <a:r>
              <a:rPr dirty="0"/>
              <a:t>Evaluation </a:t>
            </a:r>
            <a:r>
              <a:rPr spc="20" dirty="0"/>
              <a:t>and </a:t>
            </a:r>
            <a:r>
              <a:rPr spc="5" dirty="0"/>
              <a:t>Archiving:  </a:t>
            </a:r>
            <a:r>
              <a:rPr spc="-15" dirty="0"/>
              <a:t>Image</a:t>
            </a:r>
            <a:r>
              <a:rPr spc="-50" dirty="0"/>
              <a:t> </a:t>
            </a:r>
            <a:r>
              <a:rPr spc="-5"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7793355" cy="203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5" dirty="0">
                <a:latin typeface="Calibri"/>
                <a:cs typeface="Calibri"/>
              </a:rPr>
              <a:t>Contrast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Resolution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Is the ability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20" dirty="0">
                <a:latin typeface="Calibri"/>
                <a:cs typeface="Calibri"/>
              </a:rPr>
              <a:t>differentiate </a:t>
            </a:r>
            <a:r>
              <a:rPr sz="2150" spc="-5" dirty="0">
                <a:latin typeface="Calibri"/>
                <a:cs typeface="Calibri"/>
              </a:rPr>
              <a:t>a </a:t>
            </a:r>
            <a:r>
              <a:rPr sz="2150" spc="-10" dirty="0">
                <a:latin typeface="Calibri"/>
                <a:cs typeface="Calibri"/>
              </a:rPr>
              <a:t>structure that varies </a:t>
            </a:r>
            <a:r>
              <a:rPr sz="2150" spc="-5" dirty="0">
                <a:latin typeface="Calibri"/>
                <a:cs typeface="Calibri"/>
              </a:rPr>
              <a:t>only </a:t>
            </a:r>
            <a:r>
              <a:rPr sz="2150" spc="-10" dirty="0">
                <a:latin typeface="Calibri"/>
                <a:cs typeface="Calibri"/>
              </a:rPr>
              <a:t>slightly in  density </a:t>
            </a:r>
            <a:r>
              <a:rPr sz="2150" spc="-15" dirty="0">
                <a:latin typeface="Calibri"/>
                <a:cs typeface="Calibri"/>
              </a:rPr>
              <a:t>from </a:t>
            </a:r>
            <a:r>
              <a:rPr sz="2150" spc="-5" dirty="0">
                <a:latin typeface="Calibri"/>
                <a:cs typeface="Calibri"/>
              </a:rPr>
              <a:t>its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surroundings.</a:t>
            </a:r>
            <a:endParaRPr sz="2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578485" lvl="1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20" dirty="0">
                <a:latin typeface="Calibri"/>
                <a:cs typeface="Calibri"/>
              </a:rPr>
              <a:t>System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sensitivity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-5" dirty="0">
                <a:latin typeface="Calibri"/>
                <a:cs typeface="Calibri"/>
              </a:rPr>
              <a:t>Low‐contrast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sensitivity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67</a:t>
            </a:fld>
            <a:endParaRPr spc="2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1495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10" dirty="0"/>
              <a:t>Image </a:t>
            </a:r>
            <a:r>
              <a:rPr dirty="0"/>
              <a:t>Evaluation </a:t>
            </a:r>
            <a:r>
              <a:rPr spc="20" dirty="0"/>
              <a:t>and </a:t>
            </a:r>
            <a:r>
              <a:rPr spc="5" dirty="0"/>
              <a:t>Archiving:  </a:t>
            </a:r>
            <a:r>
              <a:rPr spc="-15" dirty="0"/>
              <a:t>Image</a:t>
            </a:r>
            <a:r>
              <a:rPr spc="-50" dirty="0"/>
              <a:t> </a:t>
            </a:r>
            <a:r>
              <a:rPr spc="-5"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8054340" cy="164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25" dirty="0">
                <a:latin typeface="Calibri"/>
                <a:cs typeface="Calibri"/>
              </a:rPr>
              <a:t>Temporal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Resolution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An </a:t>
            </a:r>
            <a:r>
              <a:rPr sz="2150" spc="-10" dirty="0">
                <a:latin typeface="Calibri"/>
                <a:cs typeface="Calibri"/>
              </a:rPr>
              <a:t>indication </a:t>
            </a:r>
            <a:r>
              <a:rPr sz="2150" spc="-5" dirty="0">
                <a:latin typeface="Calibri"/>
                <a:cs typeface="Calibri"/>
              </a:rPr>
              <a:t>of a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35" dirty="0">
                <a:latin typeface="Calibri"/>
                <a:cs typeface="Calibri"/>
              </a:rPr>
              <a:t>system’s </a:t>
            </a:r>
            <a:r>
              <a:rPr sz="2150" spc="-5" dirty="0">
                <a:latin typeface="Calibri"/>
                <a:cs typeface="Calibri"/>
              </a:rPr>
              <a:t>ability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25" dirty="0">
                <a:latin typeface="Calibri"/>
                <a:cs typeface="Calibri"/>
              </a:rPr>
              <a:t>freeze </a:t>
            </a:r>
            <a:r>
              <a:rPr sz="2150" spc="-5" dirty="0">
                <a:latin typeface="Calibri"/>
                <a:cs typeface="Calibri"/>
              </a:rPr>
              <a:t>motions of a </a:t>
            </a:r>
            <a:r>
              <a:rPr sz="2150" spc="-10" dirty="0">
                <a:latin typeface="Calibri"/>
                <a:cs typeface="Calibri"/>
              </a:rPr>
              <a:t>scanned  </a:t>
            </a:r>
            <a:r>
              <a:rPr sz="2150" spc="-5" dirty="0">
                <a:latin typeface="Calibri"/>
                <a:cs typeface="Calibri"/>
              </a:rPr>
              <a:t>object; </a:t>
            </a:r>
            <a:r>
              <a:rPr sz="2150" spc="-10" dirty="0">
                <a:latin typeface="Calibri"/>
                <a:cs typeface="Calibri"/>
              </a:rPr>
              <a:t>performance </a:t>
            </a:r>
            <a:r>
              <a:rPr sz="2150" spc="-15" dirty="0">
                <a:latin typeface="Calibri"/>
                <a:cs typeface="Calibri"/>
              </a:rPr>
              <a:t>parameter </a:t>
            </a:r>
            <a:r>
              <a:rPr sz="2150" spc="-10" dirty="0">
                <a:latin typeface="Calibri"/>
                <a:cs typeface="Calibri"/>
              </a:rPr>
              <a:t>that </a:t>
            </a:r>
            <a:r>
              <a:rPr sz="2150" spc="-5" dirty="0">
                <a:latin typeface="Calibri"/>
                <a:cs typeface="Calibri"/>
              </a:rPr>
              <a:t>deals in time or speed of </a:t>
            </a:r>
            <a:r>
              <a:rPr sz="2150" spc="-15" dirty="0">
                <a:latin typeface="Calibri"/>
                <a:cs typeface="Calibri"/>
              </a:rPr>
              <a:t>data  </a:t>
            </a:r>
            <a:r>
              <a:rPr sz="2150" spc="-10" dirty="0">
                <a:latin typeface="Calibri"/>
                <a:cs typeface="Calibri"/>
              </a:rPr>
              <a:t>acquisition.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Important </a:t>
            </a:r>
            <a:r>
              <a:rPr sz="1800" spc="-5" dirty="0">
                <a:latin typeface="Calibri"/>
                <a:cs typeface="Calibri"/>
              </a:rPr>
              <a:t>parameter </a:t>
            </a:r>
            <a:r>
              <a:rPr sz="1800" spc="10" dirty="0">
                <a:latin typeface="Calibri"/>
                <a:cs typeface="Calibri"/>
              </a:rPr>
              <a:t>when </a:t>
            </a:r>
            <a:r>
              <a:rPr sz="1800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want </a:t>
            </a:r>
            <a:r>
              <a:rPr sz="1800" dirty="0">
                <a:latin typeface="Calibri"/>
                <a:cs typeface="Calibri"/>
              </a:rPr>
              <a:t>to minimize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motion.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68</a:t>
            </a:fld>
            <a:endParaRPr spc="2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50" dirty="0"/>
              <a:t> </a:t>
            </a:r>
            <a:r>
              <a:rPr spc="-5"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8517255" cy="350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10" dirty="0">
                <a:latin typeface="Calibri"/>
                <a:cs typeface="Calibri"/>
              </a:rPr>
              <a:t>Noise and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Uniformity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Noise </a:t>
            </a:r>
            <a:r>
              <a:rPr sz="2150" spc="235" dirty="0">
                <a:latin typeface="Calibri"/>
                <a:cs typeface="Calibri"/>
              </a:rPr>
              <a:t>–a </a:t>
            </a:r>
            <a:r>
              <a:rPr sz="2150" spc="-15" dirty="0">
                <a:latin typeface="Calibri"/>
                <a:cs typeface="Calibri"/>
              </a:rPr>
              <a:t>random </a:t>
            </a:r>
            <a:r>
              <a:rPr sz="2150" spc="-10" dirty="0">
                <a:latin typeface="Calibri"/>
                <a:cs typeface="Calibri"/>
              </a:rPr>
              <a:t>variation </a:t>
            </a:r>
            <a:r>
              <a:rPr sz="2150" spc="-5" dirty="0">
                <a:latin typeface="Calibri"/>
                <a:cs typeface="Calibri"/>
              </a:rPr>
              <a:t>in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numbers caused by </a:t>
            </a:r>
            <a:r>
              <a:rPr sz="2150" spc="-15" dirty="0">
                <a:latin typeface="Calibri"/>
                <a:cs typeface="Calibri"/>
              </a:rPr>
              <a:t>attenuation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the  </a:t>
            </a:r>
            <a:r>
              <a:rPr sz="2150" spc="-20" dirty="0">
                <a:latin typeface="Calibri"/>
                <a:cs typeface="Calibri"/>
              </a:rPr>
              <a:t>x‐ray </a:t>
            </a:r>
            <a:r>
              <a:rPr sz="2150" spc="-5" dirty="0">
                <a:latin typeface="Calibri"/>
                <a:cs typeface="Calibri"/>
              </a:rPr>
              <a:t>beam as it passes </a:t>
            </a:r>
            <a:r>
              <a:rPr sz="2150" spc="-10" dirty="0">
                <a:latin typeface="Calibri"/>
                <a:cs typeface="Calibri"/>
              </a:rPr>
              <a:t>through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20" dirty="0">
                <a:latin typeface="Calibri"/>
                <a:cs typeface="Calibri"/>
              </a:rPr>
              <a:t>anatomy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5" dirty="0">
                <a:latin typeface="Calibri"/>
                <a:cs typeface="Calibri"/>
              </a:rPr>
              <a:t>interest. </a:t>
            </a:r>
            <a:r>
              <a:rPr sz="2150" spc="-5" dirty="0">
                <a:latin typeface="Calibri"/>
                <a:cs typeface="Calibri"/>
              </a:rPr>
              <a:t>Noise </a:t>
            </a:r>
            <a:r>
              <a:rPr sz="2150" spc="-20" dirty="0">
                <a:latin typeface="Calibri"/>
                <a:cs typeface="Calibri"/>
              </a:rPr>
              <a:t>may </a:t>
            </a:r>
            <a:r>
              <a:rPr sz="2150" spc="-10" dirty="0">
                <a:latin typeface="Calibri"/>
                <a:cs typeface="Calibri"/>
              </a:rPr>
              <a:t>also  </a:t>
            </a:r>
            <a:r>
              <a:rPr sz="2150" spc="-5" dirty="0">
                <a:latin typeface="Calibri"/>
                <a:cs typeface="Calibri"/>
              </a:rPr>
              <a:t>be </a:t>
            </a:r>
            <a:r>
              <a:rPr sz="2150" spc="-10" dirty="0">
                <a:latin typeface="Calibri"/>
                <a:cs typeface="Calibri"/>
              </a:rPr>
              <a:t>caused by disturbances that </a:t>
            </a:r>
            <a:r>
              <a:rPr sz="2150" spc="-20" dirty="0">
                <a:latin typeface="Calibri"/>
                <a:cs typeface="Calibri"/>
              </a:rPr>
              <a:t>interfere </a:t>
            </a:r>
            <a:r>
              <a:rPr sz="2150" spc="-5" dirty="0">
                <a:latin typeface="Calibri"/>
                <a:cs typeface="Calibri"/>
              </a:rPr>
              <a:t>with the </a:t>
            </a:r>
            <a:r>
              <a:rPr sz="2150" spc="-10" dirty="0">
                <a:latin typeface="Calibri"/>
                <a:cs typeface="Calibri"/>
              </a:rPr>
              <a:t>normal </a:t>
            </a:r>
            <a:r>
              <a:rPr sz="2150" spc="-5" dirty="0">
                <a:latin typeface="Calibri"/>
                <a:cs typeface="Calibri"/>
              </a:rPr>
              <a:t>flow of </a:t>
            </a:r>
            <a:r>
              <a:rPr sz="2150" spc="-15" dirty="0">
                <a:latin typeface="Calibri"/>
                <a:cs typeface="Calibri"/>
              </a:rPr>
              <a:t>data  </a:t>
            </a:r>
            <a:r>
              <a:rPr sz="2150" spc="-10" dirty="0">
                <a:latin typeface="Calibri"/>
                <a:cs typeface="Calibri"/>
              </a:rPr>
              <a:t>through </a:t>
            </a:r>
            <a:r>
              <a:rPr sz="2150" spc="-20" dirty="0">
                <a:latin typeface="Calibri"/>
                <a:cs typeface="Calibri"/>
              </a:rPr>
              <a:t>pathways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5" dirty="0">
                <a:latin typeface="Calibri"/>
                <a:cs typeface="Calibri"/>
              </a:rPr>
              <a:t>computers </a:t>
            </a:r>
            <a:r>
              <a:rPr sz="2150" spc="-5" dirty="0">
                <a:latin typeface="Calibri"/>
                <a:cs typeface="Calibri"/>
              </a:rPr>
              <a:t>and other </a:t>
            </a:r>
            <a:r>
              <a:rPr sz="2150" spc="-10" dirty="0">
                <a:latin typeface="Calibri"/>
                <a:cs typeface="Calibri"/>
              </a:rPr>
              <a:t>electrical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devices.</a:t>
            </a:r>
            <a:endParaRPr sz="2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578485" marR="287020" lvl="1" indent="-188595">
              <a:lnSpc>
                <a:spcPts val="2320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Uniformity </a:t>
            </a:r>
            <a:r>
              <a:rPr sz="2150" spc="-5" dirty="0">
                <a:latin typeface="Calibri"/>
                <a:cs typeface="Calibri"/>
              </a:rPr>
              <a:t>– the </a:t>
            </a:r>
            <a:r>
              <a:rPr sz="2150" spc="-10" dirty="0">
                <a:latin typeface="Calibri"/>
                <a:cs typeface="Calibri"/>
              </a:rPr>
              <a:t>condition </a:t>
            </a:r>
            <a:r>
              <a:rPr sz="2150" spc="-5" dirty="0">
                <a:latin typeface="Calibri"/>
                <a:cs typeface="Calibri"/>
              </a:rPr>
              <a:t>of being equal </a:t>
            </a:r>
            <a:r>
              <a:rPr sz="2150" spc="-10" dirty="0">
                <a:latin typeface="Calibri"/>
                <a:cs typeface="Calibri"/>
              </a:rPr>
              <a:t>across </a:t>
            </a:r>
            <a:r>
              <a:rPr sz="2150" spc="-5" dirty="0">
                <a:latin typeface="Calibri"/>
                <a:cs typeface="Calibri"/>
              </a:rPr>
              <a:t>all </a:t>
            </a:r>
            <a:r>
              <a:rPr sz="2150" spc="-10" dirty="0">
                <a:latin typeface="Calibri"/>
                <a:cs typeface="Calibri"/>
              </a:rPr>
              <a:t>areas </a:t>
            </a:r>
            <a:r>
              <a:rPr sz="2150" spc="-5" dirty="0">
                <a:latin typeface="Calibri"/>
                <a:cs typeface="Calibri"/>
              </a:rPr>
              <a:t>of a </a:t>
            </a:r>
            <a:r>
              <a:rPr sz="2150" spc="-10" dirty="0">
                <a:latin typeface="Calibri"/>
                <a:cs typeface="Calibri"/>
              </a:rPr>
              <a:t>same  </a:t>
            </a:r>
            <a:r>
              <a:rPr sz="2150" spc="-5" dirty="0">
                <a:latin typeface="Calibri"/>
                <a:cs typeface="Calibri"/>
              </a:rPr>
              <a:t>tissue </a:t>
            </a:r>
            <a:r>
              <a:rPr sz="2150" spc="-10" dirty="0">
                <a:latin typeface="Calibri"/>
                <a:cs typeface="Calibri"/>
              </a:rPr>
              <a:t>sample. </a:t>
            </a:r>
            <a:r>
              <a:rPr sz="2150" spc="-15" dirty="0">
                <a:latin typeface="Calibri"/>
                <a:cs typeface="Calibri"/>
              </a:rPr>
              <a:t>For example, </a:t>
            </a:r>
            <a:r>
              <a:rPr sz="2150" spc="-5" dirty="0">
                <a:latin typeface="Calibri"/>
                <a:cs typeface="Calibri"/>
              </a:rPr>
              <a:t>when </a:t>
            </a:r>
            <a:r>
              <a:rPr sz="2150" spc="-10" dirty="0">
                <a:latin typeface="Calibri"/>
                <a:cs typeface="Calibri"/>
              </a:rPr>
              <a:t>you </a:t>
            </a:r>
            <a:r>
              <a:rPr sz="2150" spc="-15" dirty="0">
                <a:latin typeface="Calibri"/>
                <a:cs typeface="Calibri"/>
              </a:rPr>
              <a:t>are </a:t>
            </a:r>
            <a:r>
              <a:rPr sz="2150" spc="-5" dirty="0">
                <a:latin typeface="Calibri"/>
                <a:cs typeface="Calibri"/>
              </a:rPr>
              <a:t>doing a </a:t>
            </a:r>
            <a:r>
              <a:rPr sz="2150" spc="-20" dirty="0">
                <a:latin typeface="Calibri"/>
                <a:cs typeface="Calibri"/>
              </a:rPr>
              <a:t>water </a:t>
            </a:r>
            <a:r>
              <a:rPr sz="2150" spc="-10" dirty="0">
                <a:latin typeface="Calibri"/>
                <a:cs typeface="Calibri"/>
              </a:rPr>
              <a:t>phantom </a:t>
            </a:r>
            <a:r>
              <a:rPr sz="2150" spc="-20" dirty="0">
                <a:latin typeface="Calibri"/>
                <a:cs typeface="Calibri"/>
              </a:rPr>
              <a:t>for  </a:t>
            </a:r>
            <a:r>
              <a:rPr sz="2150" spc="-5" dirty="0">
                <a:latin typeface="Calibri"/>
                <a:cs typeface="Calibri"/>
              </a:rPr>
              <a:t>QC and </a:t>
            </a:r>
            <a:r>
              <a:rPr sz="2150" spc="-10" dirty="0">
                <a:latin typeface="Calibri"/>
                <a:cs typeface="Calibri"/>
              </a:rPr>
              <a:t>you </a:t>
            </a:r>
            <a:r>
              <a:rPr sz="2150" spc="-30" dirty="0">
                <a:latin typeface="Calibri"/>
                <a:cs typeface="Calibri"/>
              </a:rPr>
              <a:t>take </a:t>
            </a:r>
            <a:r>
              <a:rPr sz="2150" spc="-10" dirty="0">
                <a:latin typeface="Calibri"/>
                <a:cs typeface="Calibri"/>
              </a:rPr>
              <a:t>sample measurements </a:t>
            </a:r>
            <a:r>
              <a:rPr sz="2150" spc="-15" dirty="0">
                <a:latin typeface="Calibri"/>
                <a:cs typeface="Calibri"/>
              </a:rPr>
              <a:t>at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5" dirty="0">
                <a:latin typeface="Calibri"/>
                <a:cs typeface="Calibri"/>
              </a:rPr>
              <a:t>center </a:t>
            </a:r>
            <a:r>
              <a:rPr sz="2150" spc="-5" dirty="0">
                <a:latin typeface="Calibri"/>
                <a:cs typeface="Calibri"/>
              </a:rPr>
              <a:t>and along the  periphery of the </a:t>
            </a:r>
            <a:r>
              <a:rPr sz="2150" spc="-10" dirty="0">
                <a:latin typeface="Calibri"/>
                <a:cs typeface="Calibri"/>
              </a:rPr>
              <a:t>phantom </a:t>
            </a:r>
            <a:r>
              <a:rPr sz="2150" spc="-5" dirty="0">
                <a:latin typeface="Calibri"/>
                <a:cs typeface="Calibri"/>
              </a:rPr>
              <a:t>all </a:t>
            </a:r>
            <a:r>
              <a:rPr sz="2150" spc="-10" dirty="0">
                <a:latin typeface="Calibri"/>
                <a:cs typeface="Calibri"/>
              </a:rPr>
              <a:t>measurements </a:t>
            </a:r>
            <a:r>
              <a:rPr sz="2150" spc="-5" dirty="0">
                <a:latin typeface="Calibri"/>
                <a:cs typeface="Calibri"/>
              </a:rPr>
              <a:t>will be within a </a:t>
            </a:r>
            <a:r>
              <a:rPr sz="2150" spc="-10" dirty="0">
                <a:latin typeface="Calibri"/>
                <a:cs typeface="Calibri"/>
              </a:rPr>
              <a:t>set  variance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5" dirty="0">
                <a:latin typeface="Calibri"/>
                <a:cs typeface="Calibri"/>
              </a:rPr>
              <a:t>be </a:t>
            </a:r>
            <a:r>
              <a:rPr sz="2150" spc="-10" dirty="0">
                <a:latin typeface="Calibri"/>
                <a:cs typeface="Calibri"/>
              </a:rPr>
              <a:t>considered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normal.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70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318325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/>
              <a:t>Image</a:t>
            </a:r>
            <a:r>
              <a:rPr sz="3600" spc="-70" dirty="0"/>
              <a:t> </a:t>
            </a:r>
            <a:r>
              <a:rPr sz="3600" dirty="0"/>
              <a:t>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37" y="2471420"/>
            <a:ext cx="7016750" cy="396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ts val="3000"/>
              </a:lnSpc>
              <a:buSzPct val="101923"/>
              <a:buFont typeface="+mj-lt"/>
              <a:buAutoNum type="alphaUcPeriod"/>
              <a:tabLst>
                <a:tab pos="201930" algn="l"/>
              </a:tabLst>
            </a:pPr>
            <a:r>
              <a:rPr sz="2600" dirty="0">
                <a:latin typeface="Calibri"/>
                <a:cs typeface="Calibri"/>
              </a:rPr>
              <a:t>CT </a:t>
            </a:r>
            <a:r>
              <a:rPr sz="2600" spc="-30" dirty="0">
                <a:latin typeface="Calibri"/>
                <a:cs typeface="Calibri"/>
              </a:rPr>
              <a:t>System </a:t>
            </a:r>
            <a:r>
              <a:rPr sz="2600" spc="-5" dirty="0">
                <a:latin typeface="Calibri"/>
                <a:cs typeface="Calibri"/>
              </a:rPr>
              <a:t>Principles, </a:t>
            </a:r>
            <a:r>
              <a:rPr sz="2600" spc="-20" dirty="0">
                <a:latin typeface="Calibri"/>
                <a:cs typeface="Calibri"/>
              </a:rPr>
              <a:t>Operation,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15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Components</a:t>
            </a:r>
            <a:endParaRPr sz="2600" dirty="0">
              <a:latin typeface="Calibri"/>
              <a:cs typeface="Calibri"/>
            </a:endParaRPr>
          </a:p>
          <a:p>
            <a:pPr marL="578485" lvl="1" indent="-188595">
              <a:lnSpc>
                <a:spcPts val="2265"/>
              </a:lnSpc>
              <a:buFont typeface="Arial"/>
              <a:buChar char="•"/>
              <a:tabLst>
                <a:tab pos="579120" algn="l"/>
              </a:tabLst>
            </a:pPr>
            <a:r>
              <a:rPr sz="1800" spc="5" dirty="0">
                <a:latin typeface="Calibri"/>
                <a:cs typeface="Calibri"/>
              </a:rPr>
              <a:t>1.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2150" spc="-40" dirty="0">
                <a:latin typeface="Calibri"/>
                <a:cs typeface="Calibri"/>
              </a:rPr>
              <a:t>Tube</a:t>
            </a:r>
            <a:endParaRPr sz="2150" dirty="0">
              <a:latin typeface="Calibri"/>
              <a:cs typeface="Calibri"/>
            </a:endParaRPr>
          </a:p>
          <a:p>
            <a:pPr marL="955675" lvl="2" indent="-188595">
              <a:lnSpc>
                <a:spcPts val="2070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-5" dirty="0">
                <a:latin typeface="Calibri"/>
                <a:cs typeface="Calibri"/>
              </a:rPr>
              <a:t>X‐ray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production</a:t>
            </a:r>
            <a:endParaRPr sz="1950" dirty="0">
              <a:latin typeface="Calibri"/>
              <a:cs typeface="Calibri"/>
            </a:endParaRPr>
          </a:p>
          <a:p>
            <a:pPr marL="955675" lvl="2" indent="-188595">
              <a:lnSpc>
                <a:spcPts val="2030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Warm‐up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procedures</a:t>
            </a:r>
          </a:p>
          <a:p>
            <a:pPr marL="578485" lvl="1" indent="-188595">
              <a:lnSpc>
                <a:spcPts val="2220"/>
              </a:lnSpc>
              <a:buFont typeface="Arial"/>
              <a:buChar char="•"/>
              <a:tabLst>
                <a:tab pos="579120" algn="l"/>
              </a:tabLst>
            </a:pPr>
            <a:r>
              <a:rPr sz="1800" spc="5" dirty="0">
                <a:latin typeface="Calibri"/>
                <a:cs typeface="Calibri"/>
              </a:rPr>
              <a:t>2. </a:t>
            </a:r>
            <a:r>
              <a:rPr sz="2150" spc="-10" dirty="0">
                <a:latin typeface="Calibri"/>
                <a:cs typeface="Calibri"/>
              </a:rPr>
              <a:t>Collimation/beam</a:t>
            </a:r>
            <a:r>
              <a:rPr sz="2150" spc="-9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width</a:t>
            </a:r>
            <a:endParaRPr sz="2150" dirty="0">
              <a:latin typeface="Calibri"/>
              <a:cs typeface="Calibri"/>
            </a:endParaRPr>
          </a:p>
          <a:p>
            <a:pPr marL="578485" lvl="1" indent="-188595">
              <a:lnSpc>
                <a:spcPts val="2215"/>
              </a:lnSpc>
              <a:buFont typeface="Arial"/>
              <a:buChar char="•"/>
              <a:tabLst>
                <a:tab pos="579120" algn="l"/>
              </a:tabLst>
            </a:pPr>
            <a:r>
              <a:rPr sz="1800" spc="5" dirty="0">
                <a:latin typeface="Calibri"/>
                <a:cs typeface="Calibri"/>
              </a:rPr>
              <a:t>3.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Generator</a:t>
            </a:r>
            <a:endParaRPr sz="2150" dirty="0">
              <a:latin typeface="Calibri"/>
              <a:cs typeface="Calibri"/>
            </a:endParaRPr>
          </a:p>
          <a:p>
            <a:pPr marL="578485" lvl="1" indent="-188595">
              <a:lnSpc>
                <a:spcPts val="2260"/>
              </a:lnSpc>
              <a:buFont typeface="Arial"/>
              <a:buChar char="•"/>
              <a:tabLst>
                <a:tab pos="579120" algn="l"/>
              </a:tabLst>
            </a:pPr>
            <a:r>
              <a:rPr sz="1800" spc="5" dirty="0">
                <a:latin typeface="Calibri"/>
                <a:cs typeface="Calibri"/>
              </a:rPr>
              <a:t>4.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Detectors</a:t>
            </a:r>
            <a:endParaRPr sz="2150" dirty="0">
              <a:latin typeface="Calibri"/>
              <a:cs typeface="Calibri"/>
            </a:endParaRPr>
          </a:p>
          <a:p>
            <a:pPr marL="955675" lvl="2" indent="-188595">
              <a:lnSpc>
                <a:spcPts val="2070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Detector</a:t>
            </a:r>
            <a:r>
              <a:rPr sz="1950" spc="-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configuration</a:t>
            </a:r>
          </a:p>
          <a:p>
            <a:pPr marL="955675" lvl="2" indent="-189230">
              <a:lnSpc>
                <a:spcPts val="2030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Detector</a:t>
            </a:r>
            <a:r>
              <a:rPr sz="1950" spc="-10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collimation</a:t>
            </a:r>
            <a:endParaRPr sz="1950" dirty="0">
              <a:latin typeface="Calibri"/>
              <a:cs typeface="Calibri"/>
            </a:endParaRPr>
          </a:p>
          <a:p>
            <a:pPr marL="578485" lvl="1" indent="-188595">
              <a:lnSpc>
                <a:spcPts val="2220"/>
              </a:lnSpc>
              <a:buFont typeface="Arial"/>
              <a:buChar char="•"/>
              <a:tabLst>
                <a:tab pos="579120" algn="l"/>
              </a:tabLst>
            </a:pPr>
            <a:r>
              <a:rPr sz="1800" spc="5" dirty="0">
                <a:latin typeface="Calibri"/>
                <a:cs typeface="Calibri"/>
              </a:rPr>
              <a:t>5. </a:t>
            </a:r>
            <a:r>
              <a:rPr sz="2150" spc="-15" dirty="0">
                <a:latin typeface="Calibri"/>
                <a:cs typeface="Calibri"/>
              </a:rPr>
              <a:t>Data</a:t>
            </a:r>
            <a:r>
              <a:rPr sz="2150" spc="-12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Acquisition</a:t>
            </a:r>
            <a:endParaRPr sz="2150" dirty="0">
              <a:latin typeface="Calibri"/>
              <a:cs typeface="Calibri"/>
            </a:endParaRPr>
          </a:p>
          <a:p>
            <a:pPr marL="578485" lvl="1" indent="-188595">
              <a:lnSpc>
                <a:spcPts val="2395"/>
              </a:lnSpc>
              <a:buFont typeface="Arial"/>
              <a:buChar char="•"/>
              <a:tabLst>
                <a:tab pos="579120" algn="l"/>
              </a:tabLst>
            </a:pPr>
            <a:r>
              <a:rPr sz="1800" spc="5" dirty="0">
                <a:latin typeface="Calibri"/>
                <a:cs typeface="Calibri"/>
              </a:rPr>
              <a:t>6. </a:t>
            </a:r>
            <a:r>
              <a:rPr sz="2150" spc="-10" dirty="0">
                <a:latin typeface="Calibri"/>
                <a:cs typeface="Calibri"/>
              </a:rPr>
              <a:t>Computer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20" dirty="0">
                <a:latin typeface="Calibri"/>
                <a:cs typeface="Calibri"/>
              </a:rPr>
              <a:t>Array</a:t>
            </a:r>
            <a:r>
              <a:rPr sz="2150" spc="-1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Processor</a:t>
            </a:r>
            <a:endParaRPr sz="215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Imaging Parameters and </a:t>
            </a:r>
            <a:r>
              <a:rPr sz="800" spc="5" dirty="0">
                <a:latin typeface="Calibri"/>
                <a:cs typeface="Calibri"/>
              </a:rPr>
              <a:t>Data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Acquisition</a:t>
            </a:r>
            <a:endParaRPr sz="80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Imaging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Processing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2996" y="6387527"/>
            <a:ext cx="12338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30" dirty="0">
                <a:latin typeface="Calibri"/>
                <a:cs typeface="Calibri"/>
              </a:rPr>
              <a:t>© </a:t>
            </a:r>
            <a:r>
              <a:rPr sz="950" spc="20" dirty="0">
                <a:latin typeface="Calibri"/>
                <a:cs typeface="Calibri"/>
              </a:rPr>
              <a:t>2018</a:t>
            </a:r>
            <a:r>
              <a:rPr sz="950" spc="-75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OSRT_Gialousis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1346" y="6387527"/>
            <a:ext cx="1149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z="950" spc="20" dirty="0">
                <a:latin typeface="Calibri"/>
                <a:cs typeface="Calibri"/>
              </a:rPr>
              <a:t>7</a:t>
            </a:fld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50" dirty="0"/>
              <a:t> </a:t>
            </a:r>
            <a:r>
              <a:rPr spc="-5"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6299" y="5438394"/>
            <a:ext cx="1412875" cy="8699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2150" spc="0" dirty="0">
                <a:latin typeface="Calibri"/>
                <a:cs typeface="Calibri"/>
              </a:rPr>
              <a:t>T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348" y="2542540"/>
            <a:ext cx="8446135" cy="359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Quality Assurance </a:t>
            </a:r>
            <a:r>
              <a:rPr sz="2450" spc="10" dirty="0">
                <a:latin typeface="Calibri"/>
                <a:cs typeface="Calibri"/>
              </a:rPr>
              <a:t>and </a:t>
            </a:r>
            <a:r>
              <a:rPr sz="2450" spc="15" dirty="0">
                <a:latin typeface="Calibri"/>
                <a:cs typeface="Calibri"/>
              </a:rPr>
              <a:t>CT </a:t>
            </a:r>
            <a:r>
              <a:rPr sz="2450" dirty="0">
                <a:latin typeface="Calibri"/>
                <a:cs typeface="Calibri"/>
              </a:rPr>
              <a:t>Accreditation</a:t>
            </a:r>
            <a:r>
              <a:rPr sz="2450" spc="-9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(ACR)</a:t>
            </a:r>
            <a:endParaRPr sz="2450">
              <a:latin typeface="Calibri"/>
              <a:cs typeface="Calibri"/>
            </a:endParaRPr>
          </a:p>
          <a:p>
            <a:pPr marL="578485" marR="183515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QA is a </a:t>
            </a:r>
            <a:r>
              <a:rPr sz="2150" spc="-15" dirty="0">
                <a:latin typeface="Calibri"/>
                <a:cs typeface="Calibri"/>
              </a:rPr>
              <a:t>program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Quality Control </a:t>
            </a:r>
            <a:r>
              <a:rPr sz="2150" spc="-15" dirty="0">
                <a:latin typeface="Calibri"/>
                <a:cs typeface="Calibri"/>
              </a:rPr>
              <a:t>tests </a:t>
            </a:r>
            <a:r>
              <a:rPr sz="2150" spc="-10" dirty="0">
                <a:latin typeface="Calibri"/>
                <a:cs typeface="Calibri"/>
              </a:rPr>
              <a:t>that periodically </a:t>
            </a:r>
            <a:r>
              <a:rPr sz="2150" spc="-15" dirty="0">
                <a:latin typeface="Calibri"/>
                <a:cs typeface="Calibri"/>
              </a:rPr>
              <a:t>evaluate </a:t>
            </a:r>
            <a:r>
              <a:rPr sz="2150" spc="-10" dirty="0">
                <a:latin typeface="Calibri"/>
                <a:cs typeface="Calibri"/>
              </a:rPr>
              <a:t>the  performance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specific equipment. </a:t>
            </a:r>
            <a:r>
              <a:rPr sz="2150" spc="-5" dirty="0">
                <a:latin typeface="Calibri"/>
                <a:cs typeface="Calibri"/>
              </a:rPr>
              <a:t>In this </a:t>
            </a:r>
            <a:r>
              <a:rPr sz="2150" spc="-10" dirty="0">
                <a:latin typeface="Calibri"/>
                <a:cs typeface="Calibri"/>
              </a:rPr>
              <a:t>case </a:t>
            </a:r>
            <a:r>
              <a:rPr sz="2150" dirty="0">
                <a:latin typeface="Calibri"/>
                <a:cs typeface="Calibri"/>
              </a:rPr>
              <a:t>CT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equipment.</a:t>
            </a:r>
            <a:endParaRPr sz="2150">
              <a:latin typeface="Calibri"/>
              <a:cs typeface="Calibri"/>
            </a:endParaRPr>
          </a:p>
          <a:p>
            <a:pPr marL="955675" marR="128270" lvl="2" indent="-188595">
              <a:lnSpc>
                <a:spcPts val="1960"/>
              </a:lnSpc>
              <a:spcBef>
                <a:spcPts val="4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There </a:t>
            </a:r>
            <a:r>
              <a:rPr sz="1800" spc="5" dirty="0">
                <a:latin typeface="Calibri"/>
                <a:cs typeface="Calibri"/>
              </a:rPr>
              <a:t>is a specific </a:t>
            </a:r>
            <a:r>
              <a:rPr sz="1800" spc="-5" dirty="0">
                <a:latin typeface="Calibri"/>
                <a:cs typeface="Calibri"/>
              </a:rPr>
              <a:t>list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tests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10" dirty="0">
                <a:latin typeface="Calibri"/>
                <a:cs typeface="Calibri"/>
              </a:rPr>
              <a:t>CT </a:t>
            </a:r>
            <a:r>
              <a:rPr sz="1800" spc="5" dirty="0">
                <a:latin typeface="Calibri"/>
                <a:cs typeface="Calibri"/>
              </a:rPr>
              <a:t>equipment. This </a:t>
            </a:r>
            <a:r>
              <a:rPr sz="1800" dirty="0">
                <a:latin typeface="Calibri"/>
                <a:cs typeface="Calibri"/>
              </a:rPr>
              <a:t>list </a:t>
            </a:r>
            <a:r>
              <a:rPr sz="1800" spc="-5" dirty="0">
                <a:latin typeface="Calibri"/>
                <a:cs typeface="Calibri"/>
              </a:rPr>
              <a:t>displays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frequency  </a:t>
            </a:r>
            <a:r>
              <a:rPr sz="1800" spc="5" dirty="0">
                <a:latin typeface="Calibri"/>
                <a:cs typeface="Calibri"/>
              </a:rPr>
              <a:t>of each </a:t>
            </a:r>
            <a:r>
              <a:rPr sz="1800" spc="-5" dirty="0">
                <a:latin typeface="Calibri"/>
                <a:cs typeface="Calibri"/>
              </a:rPr>
              <a:t>test </a:t>
            </a:r>
            <a:r>
              <a:rPr sz="1800" spc="5" dirty="0">
                <a:latin typeface="Calibri"/>
                <a:cs typeface="Calibri"/>
              </a:rPr>
              <a:t>and the </a:t>
            </a:r>
            <a:r>
              <a:rPr sz="1800" dirty="0">
                <a:latin typeface="Calibri"/>
                <a:cs typeface="Calibri"/>
              </a:rPr>
              <a:t>normal </a:t>
            </a:r>
            <a:r>
              <a:rPr sz="1800" spc="-5" dirty="0">
                <a:latin typeface="Calibri"/>
                <a:cs typeface="Calibri"/>
              </a:rPr>
              <a:t>variance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permitted.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The 3 </a:t>
            </a:r>
            <a:r>
              <a:rPr sz="1800" dirty="0">
                <a:latin typeface="Calibri"/>
                <a:cs typeface="Calibri"/>
              </a:rPr>
              <a:t>principles </a:t>
            </a:r>
            <a:r>
              <a:rPr sz="1800" spc="5" dirty="0">
                <a:latin typeface="Calibri"/>
                <a:cs typeface="Calibri"/>
              </a:rPr>
              <a:t>of a good </a:t>
            </a:r>
            <a:r>
              <a:rPr sz="1800" spc="10" dirty="0">
                <a:latin typeface="Calibri"/>
                <a:cs typeface="Calibri"/>
              </a:rPr>
              <a:t>QA </a:t>
            </a:r>
            <a:r>
              <a:rPr sz="1800" spc="-5" dirty="0">
                <a:latin typeface="Calibri"/>
                <a:cs typeface="Calibri"/>
              </a:rPr>
              <a:t>program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are;</a:t>
            </a:r>
            <a:endParaRPr sz="1800">
              <a:latin typeface="Calibri"/>
              <a:cs typeface="Calibri"/>
            </a:endParaRPr>
          </a:p>
          <a:p>
            <a:pPr marL="1332865" lvl="3" indent="-18859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333500" algn="l"/>
              </a:tabLst>
            </a:pPr>
            <a:r>
              <a:rPr sz="1450" spc="10" dirty="0">
                <a:latin typeface="Calibri"/>
                <a:cs typeface="Calibri"/>
              </a:rPr>
              <a:t>Regular performance </a:t>
            </a:r>
            <a:r>
              <a:rPr sz="1450" spc="15" dirty="0">
                <a:latin typeface="Calibri"/>
                <a:cs typeface="Calibri"/>
              </a:rPr>
              <a:t>of </a:t>
            </a:r>
            <a:r>
              <a:rPr sz="1450" spc="20" dirty="0">
                <a:latin typeface="Calibri"/>
                <a:cs typeface="Calibri"/>
              </a:rPr>
              <a:t>QC </a:t>
            </a:r>
            <a:r>
              <a:rPr sz="1450" dirty="0">
                <a:latin typeface="Calibri"/>
                <a:cs typeface="Calibri"/>
              </a:rPr>
              <a:t>tests </a:t>
            </a:r>
            <a:r>
              <a:rPr sz="1450" spc="5" dirty="0">
                <a:latin typeface="Calibri"/>
                <a:cs typeface="Calibri"/>
              </a:rPr>
              <a:t>to insure accurate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results</a:t>
            </a:r>
            <a:endParaRPr sz="1450">
              <a:latin typeface="Calibri"/>
              <a:cs typeface="Calibri"/>
            </a:endParaRPr>
          </a:p>
          <a:p>
            <a:pPr marL="1332865" lvl="3" indent="-18923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333500" algn="l"/>
              </a:tabLst>
            </a:pPr>
            <a:r>
              <a:rPr sz="1450" spc="10" dirty="0">
                <a:latin typeface="Calibri"/>
                <a:cs typeface="Calibri"/>
              </a:rPr>
              <a:t>Prompt </a:t>
            </a:r>
            <a:r>
              <a:rPr sz="1450" spc="5" dirty="0">
                <a:latin typeface="Calibri"/>
                <a:cs typeface="Calibri"/>
              </a:rPr>
              <a:t>interpretation </a:t>
            </a:r>
            <a:r>
              <a:rPr sz="1450" spc="15" dirty="0">
                <a:latin typeface="Calibri"/>
                <a:cs typeface="Calibri"/>
              </a:rPr>
              <a:t>of</a:t>
            </a:r>
            <a:r>
              <a:rPr sz="1450" spc="-6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results</a:t>
            </a:r>
            <a:endParaRPr sz="1450">
              <a:latin typeface="Calibri"/>
              <a:cs typeface="Calibri"/>
            </a:endParaRPr>
          </a:p>
          <a:p>
            <a:pPr marL="1332865" lvl="3" indent="-18923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333500" algn="l"/>
              </a:tabLst>
            </a:pPr>
            <a:r>
              <a:rPr sz="1450" spc="10" dirty="0">
                <a:latin typeface="Calibri"/>
                <a:cs typeface="Calibri"/>
              </a:rPr>
              <a:t>Documented </a:t>
            </a:r>
            <a:r>
              <a:rPr sz="1450" spc="5" dirty="0">
                <a:latin typeface="Calibri"/>
                <a:cs typeface="Calibri"/>
              </a:rPr>
              <a:t>results </a:t>
            </a:r>
            <a:r>
              <a:rPr sz="1450" spc="10" dirty="0">
                <a:latin typeface="Calibri"/>
                <a:cs typeface="Calibri"/>
              </a:rPr>
              <a:t>with documentation </a:t>
            </a:r>
            <a:r>
              <a:rPr sz="1450" spc="15" dirty="0">
                <a:latin typeface="Calibri"/>
                <a:cs typeface="Calibri"/>
              </a:rPr>
              <a:t>of </a:t>
            </a:r>
            <a:r>
              <a:rPr sz="1450" spc="5" dirty="0">
                <a:latin typeface="Calibri"/>
                <a:cs typeface="Calibri"/>
              </a:rPr>
              <a:t>correction </a:t>
            </a:r>
            <a:r>
              <a:rPr sz="1450" spc="15" dirty="0">
                <a:latin typeface="Calibri"/>
                <a:cs typeface="Calibri"/>
              </a:rPr>
              <a:t>– </a:t>
            </a:r>
            <a:r>
              <a:rPr sz="1450" spc="5" dirty="0">
                <a:latin typeface="Calibri"/>
                <a:cs typeface="Calibri"/>
              </a:rPr>
              <a:t>if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needed.</a:t>
            </a:r>
            <a:endParaRPr sz="1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0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5" dirty="0">
                <a:latin typeface="Calibri"/>
                <a:cs typeface="Calibri"/>
              </a:rPr>
              <a:t>Accreditation </a:t>
            </a:r>
            <a:r>
              <a:rPr sz="2150" spc="-5" dirty="0">
                <a:latin typeface="Calibri"/>
                <a:cs typeface="Calibri"/>
              </a:rPr>
              <a:t>is a </a:t>
            </a:r>
            <a:r>
              <a:rPr sz="2150" spc="-10" dirty="0">
                <a:latin typeface="Calibri"/>
                <a:cs typeface="Calibri"/>
              </a:rPr>
              <a:t>voluntary </a:t>
            </a:r>
            <a:r>
              <a:rPr sz="2150" spc="-15" dirty="0">
                <a:latin typeface="Calibri"/>
                <a:cs typeface="Calibri"/>
              </a:rPr>
              <a:t>program </a:t>
            </a:r>
            <a:r>
              <a:rPr sz="2150" spc="-10" dirty="0">
                <a:latin typeface="Calibri"/>
                <a:cs typeface="Calibri"/>
              </a:rPr>
              <a:t>that </a:t>
            </a:r>
            <a:r>
              <a:rPr sz="2150" spc="-15" dirty="0">
                <a:latin typeface="Calibri"/>
                <a:cs typeface="Calibri"/>
              </a:rPr>
              <a:t>demonstrates to </a:t>
            </a:r>
            <a:r>
              <a:rPr sz="2150" spc="-10" dirty="0">
                <a:latin typeface="Calibri"/>
                <a:cs typeface="Calibri"/>
              </a:rPr>
              <a:t>patients and  personnel </a:t>
            </a:r>
            <a:r>
              <a:rPr sz="2150" spc="-5" dirty="0">
                <a:latin typeface="Calibri"/>
                <a:cs typeface="Calibri"/>
              </a:rPr>
              <a:t>of 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facility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20" dirty="0">
                <a:latin typeface="Calibri"/>
                <a:cs typeface="Calibri"/>
              </a:rPr>
              <a:t>safety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15" dirty="0">
                <a:latin typeface="Calibri"/>
                <a:cs typeface="Calibri"/>
              </a:rPr>
              <a:t>effectiveness </a:t>
            </a:r>
            <a:r>
              <a:rPr sz="2150" spc="-5" dirty="0">
                <a:latin typeface="Calibri"/>
                <a:cs typeface="Calibri"/>
              </a:rPr>
              <a:t>of their </a:t>
            </a:r>
            <a:r>
              <a:rPr sz="2150" spc="5" dirty="0">
                <a:latin typeface="Calibri"/>
                <a:cs typeface="Calibri"/>
              </a:rPr>
              <a:t>C  </a:t>
            </a:r>
            <a:r>
              <a:rPr sz="2150" spc="-10" dirty="0">
                <a:latin typeface="Calibri"/>
                <a:cs typeface="Calibri"/>
              </a:rPr>
              <a:t>imaging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services.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70</a:t>
            </a:fld>
            <a:endParaRPr spc="2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Image</a:t>
            </a:r>
            <a:r>
              <a:rPr spc="-50" dirty="0"/>
              <a:t> </a:t>
            </a:r>
            <a:r>
              <a:rPr spc="-5"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2348" y="2542540"/>
            <a:ext cx="8444865" cy="279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15" dirty="0">
                <a:latin typeface="Calibri"/>
                <a:cs typeface="Calibri"/>
              </a:rPr>
              <a:t>CT Number </a:t>
            </a:r>
            <a:r>
              <a:rPr sz="2450" spc="5" dirty="0">
                <a:latin typeface="Calibri"/>
                <a:cs typeface="Calibri"/>
              </a:rPr>
              <a:t>(Hounsfield</a:t>
            </a:r>
            <a:r>
              <a:rPr sz="2450" spc="-12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Units)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dirty="0">
                <a:latin typeface="Calibri"/>
                <a:cs typeface="Calibri"/>
              </a:rPr>
              <a:t>CT </a:t>
            </a:r>
            <a:r>
              <a:rPr sz="2150" spc="-10" dirty="0">
                <a:latin typeface="Calibri"/>
                <a:cs typeface="Calibri"/>
              </a:rPr>
              <a:t>numbers </a:t>
            </a:r>
            <a:r>
              <a:rPr sz="2150" spc="-15" dirty="0">
                <a:latin typeface="Calibri"/>
                <a:cs typeface="Calibri"/>
              </a:rPr>
              <a:t>are </a:t>
            </a:r>
            <a:r>
              <a:rPr sz="2150" spc="-5" dirty="0">
                <a:latin typeface="Calibri"/>
                <a:cs typeface="Calibri"/>
              </a:rPr>
              <a:t>based on the </a:t>
            </a:r>
            <a:r>
              <a:rPr sz="2150" spc="-15" dirty="0">
                <a:latin typeface="Calibri"/>
                <a:cs typeface="Calibri"/>
              </a:rPr>
              <a:t>attenuation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20" dirty="0">
                <a:latin typeface="Calibri"/>
                <a:cs typeface="Calibri"/>
              </a:rPr>
              <a:t>x‐rays </a:t>
            </a:r>
            <a:r>
              <a:rPr sz="2150" spc="-10" dirty="0">
                <a:latin typeface="Calibri"/>
                <a:cs typeface="Calibri"/>
              </a:rPr>
              <a:t>through </a:t>
            </a:r>
            <a:r>
              <a:rPr sz="2150" spc="-5" dirty="0">
                <a:latin typeface="Calibri"/>
                <a:cs typeface="Calibri"/>
              </a:rPr>
              <a:t>a </a:t>
            </a:r>
            <a:r>
              <a:rPr sz="2150" spc="-10" dirty="0">
                <a:latin typeface="Calibri"/>
                <a:cs typeface="Calibri"/>
              </a:rPr>
              <a:t>particular  </a:t>
            </a:r>
            <a:r>
              <a:rPr sz="2150" spc="-5" dirty="0">
                <a:latin typeface="Calibri"/>
                <a:cs typeface="Calibri"/>
              </a:rPr>
              <a:t>type of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tissue.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Hounsfield  </a:t>
            </a:r>
            <a:r>
              <a:rPr sz="2150" spc="-5" dirty="0">
                <a:latin typeface="Calibri"/>
                <a:cs typeface="Calibri"/>
              </a:rPr>
              <a:t>units </a:t>
            </a:r>
            <a:r>
              <a:rPr sz="2150" spc="-15" dirty="0">
                <a:latin typeface="Calibri"/>
                <a:cs typeface="Calibri"/>
              </a:rPr>
              <a:t>are </a:t>
            </a:r>
            <a:r>
              <a:rPr sz="2150" dirty="0">
                <a:latin typeface="Calibri"/>
                <a:cs typeface="Calibri"/>
              </a:rPr>
              <a:t>CT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numbers!</a:t>
            </a:r>
            <a:endParaRPr sz="2150">
              <a:latin typeface="Calibri"/>
              <a:cs typeface="Calibri"/>
            </a:endParaRPr>
          </a:p>
          <a:p>
            <a:pPr marL="955675" marR="91440" lvl="2" indent="-188595">
              <a:lnSpc>
                <a:spcPts val="1960"/>
              </a:lnSpc>
              <a:spcBef>
                <a:spcPts val="459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Godfrey Hounsfield </a:t>
            </a:r>
            <a:r>
              <a:rPr sz="1800" spc="-5" dirty="0">
                <a:latin typeface="Calibri"/>
                <a:cs typeface="Calibri"/>
              </a:rPr>
              <a:t>created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numbered </a:t>
            </a:r>
            <a:r>
              <a:rPr sz="1800" spc="-5" dirty="0">
                <a:latin typeface="Calibri"/>
                <a:cs typeface="Calibri"/>
              </a:rPr>
              <a:t>system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represent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attenuation  </a:t>
            </a:r>
            <a:r>
              <a:rPr sz="1800" dirty="0">
                <a:latin typeface="Calibri"/>
                <a:cs typeface="Calibri"/>
              </a:rPr>
              <a:t>energy received by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IR </a:t>
            </a:r>
            <a:r>
              <a:rPr sz="1800" spc="5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x‐ray </a:t>
            </a:r>
            <a:r>
              <a:rPr sz="1800" spc="5" dirty="0">
                <a:latin typeface="Calibri"/>
                <a:cs typeface="Calibri"/>
              </a:rPr>
              <a:t>passed </a:t>
            </a:r>
            <a:r>
              <a:rPr sz="1800" dirty="0">
                <a:latin typeface="Calibri"/>
                <a:cs typeface="Calibri"/>
              </a:rPr>
              <a:t>through </a:t>
            </a:r>
            <a:r>
              <a:rPr sz="1800" spc="5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particular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tissue.</a:t>
            </a:r>
            <a:endParaRPr sz="180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first </a:t>
            </a:r>
            <a:r>
              <a:rPr sz="1800" spc="-5" dirty="0">
                <a:latin typeface="Calibri"/>
                <a:cs typeface="Calibri"/>
              </a:rPr>
              <a:t>range </a:t>
            </a:r>
            <a:r>
              <a:rPr sz="1800" dirty="0">
                <a:latin typeface="Calibri"/>
                <a:cs typeface="Calibri"/>
              </a:rPr>
              <a:t>was </a:t>
            </a:r>
            <a:r>
              <a:rPr sz="1800" spc="5" dirty="0">
                <a:latin typeface="Calibri"/>
                <a:cs typeface="Calibri"/>
              </a:rPr>
              <a:t>‐500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-35" dirty="0">
                <a:latin typeface="Calibri"/>
                <a:cs typeface="Calibri"/>
              </a:rPr>
              <a:t>air, </a:t>
            </a:r>
            <a:r>
              <a:rPr sz="1800" spc="5" dirty="0">
                <a:latin typeface="Calibri"/>
                <a:cs typeface="Calibri"/>
              </a:rPr>
              <a:t>0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-30" dirty="0">
                <a:latin typeface="Calibri"/>
                <a:cs typeface="Calibri"/>
              </a:rPr>
              <a:t>water, </a:t>
            </a:r>
            <a:r>
              <a:rPr sz="1800" spc="5" dirty="0">
                <a:latin typeface="Calibri"/>
                <a:cs typeface="Calibri"/>
              </a:rPr>
              <a:t>and +500 </a:t>
            </a: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bone.</a:t>
            </a:r>
            <a:endParaRPr sz="1800">
              <a:latin typeface="Calibri"/>
              <a:cs typeface="Calibri"/>
            </a:endParaRPr>
          </a:p>
          <a:p>
            <a:pPr marL="955675" marR="109220" lvl="2" indent="-189230">
              <a:lnSpc>
                <a:spcPts val="1960"/>
              </a:lnSpc>
              <a:spcBef>
                <a:spcPts val="434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This </a:t>
            </a:r>
            <a:r>
              <a:rPr sz="1800" dirty="0">
                <a:latin typeface="Calibri"/>
                <a:cs typeface="Calibri"/>
              </a:rPr>
              <a:t>was </a:t>
            </a:r>
            <a:r>
              <a:rPr sz="1800" spc="-5" dirty="0">
                <a:latin typeface="Calibri"/>
                <a:cs typeface="Calibri"/>
              </a:rPr>
              <a:t>later </a:t>
            </a:r>
            <a:r>
              <a:rPr sz="1800" dirty="0">
                <a:latin typeface="Calibri"/>
                <a:cs typeface="Calibri"/>
              </a:rPr>
              <a:t>changed to </a:t>
            </a:r>
            <a:r>
              <a:rPr sz="1800" spc="5" dirty="0">
                <a:latin typeface="Calibri"/>
                <a:cs typeface="Calibri"/>
              </a:rPr>
              <a:t>‐1000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-35" dirty="0">
                <a:latin typeface="Calibri"/>
                <a:cs typeface="Calibri"/>
              </a:rPr>
              <a:t>air, </a:t>
            </a:r>
            <a:r>
              <a:rPr sz="1800" spc="5" dirty="0">
                <a:latin typeface="Calibri"/>
                <a:cs typeface="Calibri"/>
              </a:rPr>
              <a:t>0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-30" dirty="0">
                <a:latin typeface="Calibri"/>
                <a:cs typeface="Calibri"/>
              </a:rPr>
              <a:t>water, </a:t>
            </a:r>
            <a:r>
              <a:rPr sz="1800" spc="5" dirty="0">
                <a:latin typeface="Calibri"/>
                <a:cs typeface="Calibri"/>
              </a:rPr>
              <a:t>and +1000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5" dirty="0">
                <a:latin typeface="Calibri"/>
                <a:cs typeface="Calibri"/>
              </a:rPr>
              <a:t>bone – this is  </a:t>
            </a:r>
            <a:r>
              <a:rPr sz="1800" dirty="0">
                <a:latin typeface="Calibri"/>
                <a:cs typeface="Calibri"/>
              </a:rPr>
              <a:t>what we </a:t>
            </a:r>
            <a:r>
              <a:rPr sz="1800" spc="5" dirty="0">
                <a:latin typeface="Calibri"/>
                <a:cs typeface="Calibri"/>
              </a:rPr>
              <a:t>use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today!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71</a:t>
            </a:fld>
            <a:endParaRPr spc="2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47216"/>
            <a:ext cx="431609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-15" dirty="0">
                <a:latin typeface="Calibri Light"/>
                <a:cs typeface="Calibri Light"/>
              </a:rPr>
              <a:t>Image </a:t>
            </a:r>
            <a:r>
              <a:rPr sz="2600" b="0" spc="-20" dirty="0">
                <a:latin typeface="Calibri Light"/>
                <a:cs typeface="Calibri Light"/>
              </a:rPr>
              <a:t>Evaluation </a:t>
            </a:r>
            <a:r>
              <a:rPr sz="2600" b="0" spc="-5" dirty="0">
                <a:latin typeface="Calibri Light"/>
                <a:cs typeface="Calibri Light"/>
              </a:rPr>
              <a:t>and </a:t>
            </a:r>
            <a:r>
              <a:rPr sz="2600" b="0" spc="-15" dirty="0">
                <a:latin typeface="Calibri Light"/>
                <a:cs typeface="Calibri Light"/>
              </a:rPr>
              <a:t>Archiving:  Image</a:t>
            </a:r>
            <a:r>
              <a:rPr sz="2600" b="0" spc="-50" dirty="0">
                <a:latin typeface="Calibri Light"/>
                <a:cs typeface="Calibri Light"/>
              </a:rPr>
              <a:t> </a:t>
            </a:r>
            <a:r>
              <a:rPr sz="2600" b="0" spc="-5" dirty="0">
                <a:latin typeface="Calibri Light"/>
                <a:cs typeface="Calibri Light"/>
              </a:rPr>
              <a:t>Quality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348" y="2582418"/>
            <a:ext cx="8100695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marR="5080" indent="-188595">
              <a:lnSpc>
                <a:spcPts val="267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Linearity </a:t>
            </a:r>
            <a:r>
              <a:rPr sz="2450" spc="-20" dirty="0">
                <a:latin typeface="Calibri"/>
                <a:cs typeface="Calibri"/>
              </a:rPr>
              <a:t>refers </a:t>
            </a:r>
            <a:r>
              <a:rPr sz="2450" spc="-5" dirty="0">
                <a:latin typeface="Calibri"/>
                <a:cs typeface="Calibri"/>
              </a:rPr>
              <a:t>to </a:t>
            </a:r>
            <a:r>
              <a:rPr sz="2450" spc="5" dirty="0">
                <a:latin typeface="Calibri"/>
                <a:cs typeface="Calibri"/>
              </a:rPr>
              <a:t>the linear relationship </a:t>
            </a:r>
            <a:r>
              <a:rPr sz="2450" spc="10" dirty="0">
                <a:latin typeface="Calibri"/>
                <a:cs typeface="Calibri"/>
              </a:rPr>
              <a:t>of </a:t>
            </a:r>
            <a:r>
              <a:rPr sz="2450" spc="15" dirty="0">
                <a:latin typeface="Calibri"/>
                <a:cs typeface="Calibri"/>
              </a:rPr>
              <a:t>CT </a:t>
            </a:r>
            <a:r>
              <a:rPr sz="2450" spc="5" dirty="0">
                <a:latin typeface="Calibri"/>
                <a:cs typeface="Calibri"/>
              </a:rPr>
              <a:t>numbers </a:t>
            </a:r>
            <a:r>
              <a:rPr sz="2450" spc="-5" dirty="0">
                <a:latin typeface="Calibri"/>
                <a:cs typeface="Calibri"/>
              </a:rPr>
              <a:t>to </a:t>
            </a:r>
            <a:r>
              <a:rPr sz="2450" spc="5" dirty="0">
                <a:latin typeface="Calibri"/>
                <a:cs typeface="Calibri"/>
              </a:rPr>
              <a:t>the  linear </a:t>
            </a:r>
            <a:r>
              <a:rPr sz="2450" spc="-5" dirty="0">
                <a:latin typeface="Calibri"/>
                <a:cs typeface="Calibri"/>
              </a:rPr>
              <a:t>attenuation </a:t>
            </a:r>
            <a:r>
              <a:rPr sz="2450" dirty="0">
                <a:latin typeface="Calibri"/>
                <a:cs typeface="Calibri"/>
              </a:rPr>
              <a:t>coefficients </a:t>
            </a:r>
            <a:r>
              <a:rPr sz="2450" spc="10" dirty="0">
                <a:latin typeface="Calibri"/>
                <a:cs typeface="Calibri"/>
              </a:rPr>
              <a:t>of </a:t>
            </a:r>
            <a:r>
              <a:rPr sz="2450" spc="5" dirty="0">
                <a:latin typeface="Calibri"/>
                <a:cs typeface="Calibri"/>
              </a:rPr>
              <a:t>the object </a:t>
            </a:r>
            <a:r>
              <a:rPr sz="2450" spc="-5" dirty="0">
                <a:latin typeface="Calibri"/>
                <a:cs typeface="Calibri"/>
              </a:rPr>
              <a:t>to </a:t>
            </a:r>
            <a:r>
              <a:rPr sz="2450" spc="10" dirty="0">
                <a:latin typeface="Calibri"/>
                <a:cs typeface="Calibri"/>
              </a:rPr>
              <a:t>be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imaged.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72</a:t>
            </a:fld>
            <a:endParaRPr spc="2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603247"/>
            <a:ext cx="5267960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04"/>
              </a:lnSpc>
            </a:pPr>
            <a:r>
              <a:rPr sz="3300" spc="-10" dirty="0"/>
              <a:t>Image </a:t>
            </a:r>
            <a:r>
              <a:rPr sz="3300" spc="-20" dirty="0"/>
              <a:t>Evaluation </a:t>
            </a:r>
            <a:r>
              <a:rPr sz="3300" dirty="0"/>
              <a:t>and</a:t>
            </a:r>
            <a:r>
              <a:rPr sz="3300" spc="-40" dirty="0"/>
              <a:t> </a:t>
            </a:r>
            <a:r>
              <a:rPr sz="3300" spc="-10" dirty="0"/>
              <a:t>Archiving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54633" y="2098929"/>
            <a:ext cx="4960620" cy="416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844"/>
              </a:lnSpc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750" spc="-10" dirty="0">
                <a:latin typeface="Calibri"/>
                <a:cs typeface="Calibri"/>
              </a:rPr>
              <a:t>Image</a:t>
            </a:r>
            <a:r>
              <a:rPr sz="750" spc="-6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Display</a:t>
            </a:r>
            <a:endParaRPr sz="750">
              <a:latin typeface="Calibri"/>
              <a:cs typeface="Calibri"/>
            </a:endParaRPr>
          </a:p>
          <a:p>
            <a:pPr marL="201295" indent="-188595">
              <a:lnSpc>
                <a:spcPts val="850"/>
              </a:lnSpc>
              <a:spcBef>
                <a:spcPts val="545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750" spc="-10" dirty="0">
                <a:latin typeface="Calibri"/>
                <a:cs typeface="Calibri"/>
              </a:rPr>
              <a:t>Image</a:t>
            </a:r>
            <a:r>
              <a:rPr sz="750" spc="-6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Quality</a:t>
            </a:r>
            <a:endParaRPr sz="750">
              <a:latin typeface="Calibri"/>
              <a:cs typeface="Calibri"/>
            </a:endParaRPr>
          </a:p>
          <a:p>
            <a:pPr marL="201295" indent="-188595">
              <a:lnSpc>
                <a:spcPts val="2890"/>
              </a:lnSpc>
              <a:buFont typeface="Arial"/>
              <a:buChar char="•"/>
              <a:tabLst>
                <a:tab pos="201930" algn="l"/>
              </a:tabLst>
            </a:pPr>
            <a:r>
              <a:rPr sz="2600" spc="5" dirty="0">
                <a:latin typeface="Calibri"/>
                <a:cs typeface="Calibri"/>
              </a:rPr>
              <a:t>Artifact </a:t>
            </a:r>
            <a:r>
              <a:rPr sz="2600" spc="10" dirty="0">
                <a:latin typeface="Calibri"/>
                <a:cs typeface="Calibri"/>
              </a:rPr>
              <a:t>Recognition </a:t>
            </a:r>
            <a:r>
              <a:rPr sz="2600" spc="20" dirty="0">
                <a:latin typeface="Calibri"/>
                <a:cs typeface="Calibri"/>
              </a:rPr>
              <a:t>and</a:t>
            </a:r>
            <a:r>
              <a:rPr sz="2600" spc="5" dirty="0">
                <a:latin typeface="Calibri"/>
                <a:cs typeface="Calibri"/>
              </a:rPr>
              <a:t> Reduction</a:t>
            </a:r>
            <a:endParaRPr sz="2600">
              <a:latin typeface="Calibri"/>
              <a:cs typeface="Calibri"/>
            </a:endParaRPr>
          </a:p>
          <a:p>
            <a:pPr marL="578485" lvl="1" indent="-188595">
              <a:lnSpc>
                <a:spcPts val="222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1. Beam </a:t>
            </a:r>
            <a:r>
              <a:rPr sz="2150" spc="-10" dirty="0">
                <a:latin typeface="Calibri"/>
                <a:cs typeface="Calibri"/>
              </a:rPr>
              <a:t>hardening </a:t>
            </a:r>
            <a:r>
              <a:rPr sz="2150" spc="-5" dirty="0">
                <a:latin typeface="Calibri"/>
                <a:cs typeface="Calibri"/>
              </a:rPr>
              <a:t>or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cupping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21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2. </a:t>
            </a:r>
            <a:r>
              <a:rPr sz="2150" spc="-10" dirty="0">
                <a:latin typeface="Calibri"/>
                <a:cs typeface="Calibri"/>
              </a:rPr>
              <a:t>Partial volume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averaging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21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3.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Motion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21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4.</a:t>
            </a:r>
            <a:r>
              <a:rPr sz="2150" spc="-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Metallic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21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5. </a:t>
            </a:r>
            <a:r>
              <a:rPr sz="2150" spc="-15" dirty="0">
                <a:latin typeface="Calibri"/>
                <a:cs typeface="Calibri"/>
              </a:rPr>
              <a:t>Edge</a:t>
            </a:r>
            <a:r>
              <a:rPr sz="2150" spc="-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gradient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21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6. </a:t>
            </a:r>
            <a:r>
              <a:rPr sz="2150" spc="-20" dirty="0">
                <a:latin typeface="Calibri"/>
                <a:cs typeface="Calibri"/>
              </a:rPr>
              <a:t>Patient </a:t>
            </a:r>
            <a:r>
              <a:rPr sz="2150" spc="-10" dirty="0">
                <a:latin typeface="Calibri"/>
                <a:cs typeface="Calibri"/>
              </a:rPr>
              <a:t>positioning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(out‐of‐field)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265"/>
              </a:lnSpc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7. </a:t>
            </a:r>
            <a:r>
              <a:rPr sz="2150" spc="-15" dirty="0">
                <a:latin typeface="Calibri"/>
                <a:cs typeface="Calibri"/>
              </a:rPr>
              <a:t>Equipment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induced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ts val="2070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Rings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07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Streaks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07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-20" dirty="0">
                <a:latin typeface="Calibri"/>
                <a:cs typeface="Calibri"/>
              </a:rPr>
              <a:t>Tube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arc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ts val="2075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10" dirty="0">
                <a:latin typeface="Calibri"/>
                <a:cs typeface="Calibri"/>
              </a:rPr>
              <a:t>Cone</a:t>
            </a:r>
            <a:r>
              <a:rPr sz="1950" spc="-8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beam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ts val="2210"/>
              </a:lnSpc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Capping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750" spc="-10" dirty="0">
                <a:latin typeface="Calibri"/>
                <a:cs typeface="Calibri"/>
              </a:rPr>
              <a:t>Informatics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73</a:t>
            </a:fld>
            <a:endParaRPr spc="2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466153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Sources </a:t>
            </a:r>
            <a:r>
              <a:rPr sz="3600" spc="10" dirty="0"/>
              <a:t>of Image</a:t>
            </a:r>
            <a:r>
              <a:rPr sz="3600" spc="-25" dirty="0"/>
              <a:t> </a:t>
            </a:r>
            <a:r>
              <a:rPr sz="3600" spc="-5" dirty="0"/>
              <a:t>Artifact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2702560" cy="229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The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patient</a:t>
            </a:r>
            <a:endParaRPr sz="23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The imaging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process</a:t>
            </a:r>
            <a:endParaRPr sz="23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Equipment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problems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Malfunctions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Imperfections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20" dirty="0">
                <a:latin typeface="Calibri"/>
                <a:cs typeface="Calibri"/>
              </a:rPr>
              <a:t>Technologist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error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74</a:t>
            </a:fld>
            <a:endParaRPr spc="2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461264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/>
              <a:t>Beam‐Hardening</a:t>
            </a:r>
            <a:r>
              <a:rPr sz="3600" spc="-65" dirty="0"/>
              <a:t> </a:t>
            </a:r>
            <a:r>
              <a:rPr sz="3600" spc="-5" dirty="0"/>
              <a:t>Artifact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6026150" cy="316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Appearance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Dark bands or</a:t>
            </a:r>
            <a:r>
              <a:rPr sz="1950" spc="-10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streaks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Cupping </a:t>
            </a:r>
            <a:r>
              <a:rPr sz="1950" dirty="0">
                <a:latin typeface="Calibri"/>
                <a:cs typeface="Calibri"/>
              </a:rPr>
              <a:t>at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center </a:t>
            </a:r>
            <a:r>
              <a:rPr sz="1950" spc="10" dirty="0">
                <a:latin typeface="Calibri"/>
                <a:cs typeface="Calibri"/>
              </a:rPr>
              <a:t>of the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image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Cause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Object </a:t>
            </a:r>
            <a:r>
              <a:rPr sz="1950" dirty="0">
                <a:latin typeface="Calibri"/>
                <a:cs typeface="Calibri"/>
              </a:rPr>
              <a:t>size </a:t>
            </a:r>
            <a:r>
              <a:rPr sz="1950" spc="5" dirty="0">
                <a:latin typeface="Calibri"/>
                <a:cs typeface="Calibri"/>
              </a:rPr>
              <a:t>increases, </a:t>
            </a:r>
            <a:r>
              <a:rPr sz="1950" spc="10" dirty="0">
                <a:latin typeface="Calibri"/>
                <a:cs typeface="Calibri"/>
              </a:rPr>
              <a:t>low </a:t>
            </a:r>
            <a:r>
              <a:rPr sz="1950" dirty="0">
                <a:latin typeface="Calibri"/>
                <a:cs typeface="Calibri"/>
              </a:rPr>
              <a:t>energy </a:t>
            </a:r>
            <a:r>
              <a:rPr sz="1950" spc="5" dirty="0">
                <a:latin typeface="Calibri"/>
                <a:cs typeface="Calibri"/>
              </a:rPr>
              <a:t>photons</a:t>
            </a:r>
            <a:r>
              <a:rPr sz="1950" spc="4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attenuated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Radiation </a:t>
            </a:r>
            <a:r>
              <a:rPr sz="1950" spc="10" dirty="0">
                <a:latin typeface="Calibri"/>
                <a:cs typeface="Calibri"/>
              </a:rPr>
              <a:t>beams </a:t>
            </a:r>
            <a:r>
              <a:rPr sz="1950" spc="-5" dirty="0">
                <a:latin typeface="Calibri"/>
                <a:cs typeface="Calibri"/>
              </a:rPr>
              <a:t>have different </a:t>
            </a:r>
            <a:r>
              <a:rPr sz="1950" spc="5" dirty="0">
                <a:latin typeface="Calibri"/>
                <a:cs typeface="Calibri"/>
              </a:rPr>
              <a:t>path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lengths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Correction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Filter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Software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75</a:t>
            </a:fld>
            <a:endParaRPr spc="2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374015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15" dirty="0">
                <a:latin typeface="Calibri"/>
                <a:cs typeface="Calibri"/>
              </a:rPr>
              <a:t>Beam </a:t>
            </a:r>
            <a:r>
              <a:rPr sz="2450" spc="5" dirty="0">
                <a:latin typeface="Calibri"/>
                <a:cs typeface="Calibri"/>
              </a:rPr>
              <a:t>hardening </a:t>
            </a:r>
            <a:r>
              <a:rPr sz="2450" spc="10" dirty="0">
                <a:latin typeface="Calibri"/>
                <a:cs typeface="Calibri"/>
              </a:rPr>
              <a:t>or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cupping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9810" y="2644901"/>
            <a:ext cx="3454908" cy="346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76</a:t>
            </a:fld>
            <a:endParaRPr spc="2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418719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Partial </a:t>
            </a:r>
            <a:r>
              <a:rPr sz="3600" spc="-10" dirty="0"/>
              <a:t>Volume</a:t>
            </a:r>
            <a:r>
              <a:rPr sz="3600" spc="-5" dirty="0"/>
              <a:t> Artifact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5911850" cy="312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Appearance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20" dirty="0">
                <a:latin typeface="Calibri"/>
                <a:cs typeface="Calibri"/>
              </a:rPr>
              <a:t>CT </a:t>
            </a:r>
            <a:r>
              <a:rPr sz="1950" spc="10" dirty="0">
                <a:latin typeface="Calibri"/>
                <a:cs typeface="Calibri"/>
              </a:rPr>
              <a:t>number </a:t>
            </a:r>
            <a:r>
              <a:rPr sz="1950" dirty="0">
                <a:latin typeface="Calibri"/>
                <a:cs typeface="Calibri"/>
              </a:rPr>
              <a:t>representing </a:t>
            </a:r>
            <a:r>
              <a:rPr sz="1950" spc="10" dirty="0">
                <a:latin typeface="Calibri"/>
                <a:cs typeface="Calibri"/>
              </a:rPr>
              <a:t>an </a:t>
            </a:r>
            <a:r>
              <a:rPr sz="1950" spc="5" dirty="0">
                <a:latin typeface="Calibri"/>
                <a:cs typeface="Calibri"/>
              </a:rPr>
              <a:t>object is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false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Cause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Object </a:t>
            </a:r>
            <a:r>
              <a:rPr sz="1950" spc="5" dirty="0">
                <a:latin typeface="Calibri"/>
                <a:cs typeface="Calibri"/>
              </a:rPr>
              <a:t>is </a:t>
            </a:r>
            <a:r>
              <a:rPr sz="1950" spc="10" dirty="0">
                <a:latin typeface="Calibri"/>
                <a:cs typeface="Calibri"/>
              </a:rPr>
              <a:t>not fully within a slice</a:t>
            </a:r>
            <a:r>
              <a:rPr sz="1950" spc="-9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thickness</a:t>
            </a:r>
            <a:endParaRPr sz="19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Multiple objects in a</a:t>
            </a:r>
            <a:r>
              <a:rPr sz="1950" spc="-9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slice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956310" algn="l"/>
              </a:tabLst>
            </a:pPr>
            <a:r>
              <a:rPr sz="1650" dirty="0">
                <a:latin typeface="Calibri"/>
                <a:cs typeface="Calibri"/>
              </a:rPr>
              <a:t>CT </a:t>
            </a:r>
            <a:r>
              <a:rPr sz="1650" spc="-5" dirty="0">
                <a:latin typeface="Calibri"/>
                <a:cs typeface="Calibri"/>
              </a:rPr>
              <a:t>number is </a:t>
            </a:r>
            <a:r>
              <a:rPr sz="1650" dirty="0">
                <a:latin typeface="Calibri"/>
                <a:cs typeface="Calibri"/>
              </a:rPr>
              <a:t>an </a:t>
            </a:r>
            <a:r>
              <a:rPr sz="1650" spc="-15" dirty="0">
                <a:latin typeface="Calibri"/>
                <a:cs typeface="Calibri"/>
              </a:rPr>
              <a:t>average </a:t>
            </a:r>
            <a:r>
              <a:rPr sz="1650" spc="-5" dirty="0">
                <a:latin typeface="Calibri"/>
                <a:cs typeface="Calibri"/>
              </a:rPr>
              <a:t>of </a:t>
            </a:r>
            <a:r>
              <a:rPr sz="1650" dirty="0">
                <a:latin typeface="Calibri"/>
                <a:cs typeface="Calibri"/>
              </a:rPr>
              <a:t>all tissue </a:t>
            </a:r>
            <a:r>
              <a:rPr sz="1650" spc="-5" dirty="0">
                <a:latin typeface="Calibri"/>
                <a:cs typeface="Calibri"/>
              </a:rPr>
              <a:t>types within the</a:t>
            </a:r>
            <a:r>
              <a:rPr sz="1650" spc="25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slice</a:t>
            </a:r>
            <a:endParaRPr sz="16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Correction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Thinner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slices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Computer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algorithms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77</a:t>
            </a:fld>
            <a:endParaRPr spc="2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335089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Partial </a:t>
            </a:r>
            <a:r>
              <a:rPr sz="2450" spc="5" dirty="0">
                <a:latin typeface="Calibri"/>
                <a:cs typeface="Calibri"/>
              </a:rPr>
              <a:t>volume</a:t>
            </a:r>
            <a:r>
              <a:rPr sz="2450" spc="-8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averaging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9632" y="2607564"/>
            <a:ext cx="4718303" cy="3537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6953" y="6178041"/>
            <a:ext cx="120523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Calibri"/>
                <a:cs typeface="Calibri"/>
              </a:rPr>
              <a:t>Image </a:t>
            </a:r>
            <a:r>
              <a:rPr sz="950" spc="10" dirty="0">
                <a:latin typeface="Calibri"/>
                <a:cs typeface="Calibri"/>
              </a:rPr>
              <a:t>from </a:t>
            </a:r>
            <a:r>
              <a:rPr sz="950" spc="15" dirty="0">
                <a:latin typeface="Calibri"/>
                <a:cs typeface="Calibri"/>
              </a:rPr>
              <a:t>Slide</a:t>
            </a:r>
            <a:r>
              <a:rPr sz="950" spc="-70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Share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78</a:t>
            </a:fld>
            <a:endParaRPr spc="2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286004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/>
              <a:t>Motion</a:t>
            </a:r>
            <a:r>
              <a:rPr sz="3600" spc="-40" dirty="0"/>
              <a:t> </a:t>
            </a:r>
            <a:r>
              <a:rPr sz="3600" spc="-5" dirty="0"/>
              <a:t>Artifact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7342505" cy="284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Appearance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Streaks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Cause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0" dirty="0">
                <a:latin typeface="Calibri"/>
                <a:cs typeface="Calibri"/>
              </a:rPr>
              <a:t>Inability of </a:t>
            </a:r>
            <a:r>
              <a:rPr sz="1950" spc="5" dirty="0">
                <a:latin typeface="Calibri"/>
                <a:cs typeface="Calibri"/>
              </a:rPr>
              <a:t>reconstruction algorithm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account </a:t>
            </a:r>
            <a:r>
              <a:rPr sz="1950" spc="-5" dirty="0">
                <a:latin typeface="Calibri"/>
                <a:cs typeface="Calibri"/>
              </a:rPr>
              <a:t>for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inconsistencies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Correction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Immobilize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patient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Short scan</a:t>
            </a:r>
            <a:r>
              <a:rPr sz="1950" spc="-6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times</a:t>
            </a:r>
            <a:endParaRPr sz="19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Software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80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7678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52446"/>
            <a:ext cx="3866515" cy="245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dirty="0">
                <a:latin typeface="Calibri"/>
                <a:cs typeface="Calibri"/>
              </a:rPr>
              <a:t>The </a:t>
            </a:r>
            <a:r>
              <a:rPr sz="2300" spc="10" dirty="0">
                <a:latin typeface="Calibri"/>
                <a:cs typeface="Calibri"/>
              </a:rPr>
              <a:t>CT </a:t>
            </a:r>
            <a:r>
              <a:rPr sz="2300" spc="-5" dirty="0">
                <a:latin typeface="Calibri"/>
                <a:cs typeface="Calibri"/>
              </a:rPr>
              <a:t>Scanner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System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20" dirty="0">
                <a:latin typeface="Calibri"/>
                <a:cs typeface="Calibri"/>
              </a:rPr>
              <a:t>x‐ray </a:t>
            </a:r>
            <a:r>
              <a:rPr sz="2150" spc="-5" dirty="0">
                <a:latin typeface="Calibri"/>
                <a:cs typeface="Calibri"/>
              </a:rPr>
              <a:t>tube</a:t>
            </a:r>
            <a:r>
              <a:rPr sz="2150" spc="-9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generator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20" dirty="0">
                <a:latin typeface="Calibri"/>
                <a:cs typeface="Calibri"/>
              </a:rPr>
              <a:t>x‐ray</a:t>
            </a:r>
            <a:r>
              <a:rPr sz="2150" spc="-1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tube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5" dirty="0">
                <a:latin typeface="Calibri"/>
                <a:cs typeface="Calibri"/>
              </a:rPr>
              <a:t>beam</a:t>
            </a:r>
            <a:r>
              <a:rPr sz="2150" spc="-114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filter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collimators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CT </a:t>
            </a:r>
            <a:r>
              <a:rPr sz="2150" spc="-15" dirty="0">
                <a:latin typeface="Calibri"/>
                <a:cs typeface="Calibri"/>
              </a:rPr>
              <a:t>detectors </a:t>
            </a:r>
            <a:r>
              <a:rPr sz="2150" spc="-5" dirty="0">
                <a:latin typeface="Calibri"/>
                <a:cs typeface="Calibri"/>
              </a:rPr>
              <a:t>and the</a:t>
            </a:r>
            <a:r>
              <a:rPr sz="2150" spc="-10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DAS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The</a:t>
            </a:r>
            <a:r>
              <a:rPr sz="2150" spc="-1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computer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2996" y="6387527"/>
            <a:ext cx="12338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30" dirty="0">
                <a:latin typeface="Calibri"/>
                <a:cs typeface="Calibri"/>
              </a:rPr>
              <a:t>© </a:t>
            </a:r>
            <a:r>
              <a:rPr sz="950" spc="20" dirty="0">
                <a:latin typeface="Calibri"/>
                <a:cs typeface="Calibri"/>
              </a:rPr>
              <a:t>2018</a:t>
            </a:r>
            <a:r>
              <a:rPr sz="950" spc="-75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OSRT_Gialousis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1346" y="6387527"/>
            <a:ext cx="1149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z="950" spc="20" dirty="0">
                <a:latin typeface="Calibri"/>
                <a:cs typeface="Calibri"/>
              </a:rPr>
              <a:t>8</a:t>
            </a:fld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115887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10" dirty="0">
                <a:latin typeface="Calibri"/>
                <a:cs typeface="Calibri"/>
              </a:rPr>
              <a:t>Motion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9023" y="2395727"/>
            <a:ext cx="3608832" cy="3608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80</a:t>
            </a:fld>
            <a:endParaRPr spc="2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297624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Metallic</a:t>
            </a:r>
            <a:r>
              <a:rPr sz="3600" spc="-40" dirty="0"/>
              <a:t> </a:t>
            </a:r>
            <a:r>
              <a:rPr sz="3600" spc="-5" dirty="0"/>
              <a:t>Artifact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8529955" cy="251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Appearance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Streak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spc="5" dirty="0">
                <a:latin typeface="Calibri"/>
                <a:cs typeface="Calibri"/>
              </a:rPr>
              <a:t>star‐shaped</a:t>
            </a:r>
            <a:r>
              <a:rPr sz="1950" spc="-7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artifact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Cause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Metallic </a:t>
            </a:r>
            <a:r>
              <a:rPr sz="1950" spc="5" dirty="0">
                <a:latin typeface="Calibri"/>
                <a:cs typeface="Calibri"/>
              </a:rPr>
              <a:t>object absorbs </a:t>
            </a:r>
            <a:r>
              <a:rPr sz="1950" dirty="0">
                <a:latin typeface="Calibri"/>
                <a:cs typeface="Calibri"/>
              </a:rPr>
              <a:t>radiation, </a:t>
            </a:r>
            <a:r>
              <a:rPr sz="1950" spc="5" dirty="0">
                <a:latin typeface="Calibri"/>
                <a:cs typeface="Calibri"/>
              </a:rPr>
              <a:t>resulting </a:t>
            </a:r>
            <a:r>
              <a:rPr sz="1950" spc="10" dirty="0">
                <a:latin typeface="Calibri"/>
                <a:cs typeface="Calibri"/>
              </a:rPr>
              <a:t>in an </a:t>
            </a:r>
            <a:r>
              <a:rPr sz="1950" spc="5" dirty="0">
                <a:latin typeface="Calibri"/>
                <a:cs typeface="Calibri"/>
              </a:rPr>
              <a:t>incomplete projection</a:t>
            </a:r>
            <a:r>
              <a:rPr sz="1950" spc="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profile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Correction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Remove </a:t>
            </a:r>
            <a:r>
              <a:rPr sz="1950" spc="5" dirty="0">
                <a:latin typeface="Calibri"/>
                <a:cs typeface="Calibri"/>
              </a:rPr>
              <a:t>all metallic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objects</a:t>
            </a:r>
            <a:endParaRPr sz="19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Software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81</a:t>
            </a:fld>
            <a:endParaRPr spc="2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123952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Metallic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8014" y="2644901"/>
            <a:ext cx="3712464" cy="3284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82</a:t>
            </a:fld>
            <a:endParaRPr spc="2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378714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/>
              <a:t>Edge </a:t>
            </a:r>
            <a:r>
              <a:rPr sz="3600" spc="-5" dirty="0"/>
              <a:t>Gradient</a:t>
            </a:r>
            <a:r>
              <a:rPr sz="3600" spc="-25" dirty="0"/>
              <a:t> </a:t>
            </a:r>
            <a:r>
              <a:rPr sz="3600" spc="-40" dirty="0"/>
              <a:t>Effect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8180070" cy="306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Appearance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Streaks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Cause</a:t>
            </a:r>
            <a:endParaRPr sz="2300">
              <a:latin typeface="Calibri"/>
              <a:cs typeface="Calibri"/>
            </a:endParaRPr>
          </a:p>
          <a:p>
            <a:pPr marL="578485" marR="5080" lvl="1" indent="-188595">
              <a:lnSpc>
                <a:spcPts val="2140"/>
              </a:lnSpc>
              <a:spcBef>
                <a:spcPts val="45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Imaging </a:t>
            </a:r>
            <a:r>
              <a:rPr sz="1950" spc="10" dirty="0">
                <a:latin typeface="Calibri"/>
                <a:cs typeface="Calibri"/>
              </a:rPr>
              <a:t>an </a:t>
            </a:r>
            <a:r>
              <a:rPr sz="1950" spc="5" dirty="0">
                <a:latin typeface="Calibri"/>
                <a:cs typeface="Calibri"/>
              </a:rPr>
              <a:t>object that </a:t>
            </a:r>
            <a:r>
              <a:rPr sz="1950" spc="10" dirty="0">
                <a:latin typeface="Calibri"/>
                <a:cs typeface="Calibri"/>
              </a:rPr>
              <a:t>with an </a:t>
            </a:r>
            <a:r>
              <a:rPr sz="1950" spc="5" dirty="0">
                <a:latin typeface="Calibri"/>
                <a:cs typeface="Calibri"/>
              </a:rPr>
              <a:t>irregular </a:t>
            </a:r>
            <a:r>
              <a:rPr sz="1950" spc="10" dirty="0">
                <a:latin typeface="Calibri"/>
                <a:cs typeface="Calibri"/>
              </a:rPr>
              <a:t>shape or with a </a:t>
            </a:r>
            <a:r>
              <a:rPr sz="1950" dirty="0">
                <a:latin typeface="Calibri"/>
                <a:cs typeface="Calibri"/>
              </a:rPr>
              <a:t>great difference </a:t>
            </a:r>
            <a:r>
              <a:rPr sz="1950" spc="10" dirty="0">
                <a:latin typeface="Calibri"/>
                <a:cs typeface="Calibri"/>
              </a:rPr>
              <a:t>in  </a:t>
            </a:r>
            <a:r>
              <a:rPr sz="1950" spc="5" dirty="0">
                <a:latin typeface="Calibri"/>
                <a:cs typeface="Calibri"/>
              </a:rPr>
              <a:t>density</a:t>
            </a:r>
            <a:endParaRPr sz="19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956310" algn="l"/>
              </a:tabLst>
            </a:pPr>
            <a:r>
              <a:rPr sz="1650" spc="-10" dirty="0">
                <a:latin typeface="Calibri"/>
                <a:cs typeface="Calibri"/>
              </a:rPr>
              <a:t>Inconsistent attenuation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information</a:t>
            </a:r>
            <a:endParaRPr sz="16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Correction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15" dirty="0">
                <a:latin typeface="Calibri"/>
                <a:cs typeface="Calibri"/>
              </a:rPr>
              <a:t>When </a:t>
            </a:r>
            <a:r>
              <a:rPr sz="1950" spc="5" dirty="0">
                <a:latin typeface="Calibri"/>
                <a:cs typeface="Calibri"/>
              </a:rPr>
              <a:t>applicable, over </a:t>
            </a:r>
            <a:r>
              <a:rPr sz="1950" spc="10" dirty="0">
                <a:latin typeface="Calibri"/>
                <a:cs typeface="Calibri"/>
              </a:rPr>
              <a:t>sample </a:t>
            </a:r>
            <a:r>
              <a:rPr sz="1950" dirty="0">
                <a:latin typeface="Calibri"/>
                <a:cs typeface="Calibri"/>
              </a:rPr>
              <a:t>data </a:t>
            </a:r>
            <a:r>
              <a:rPr sz="1950" spc="5" dirty="0">
                <a:latin typeface="Calibri"/>
                <a:cs typeface="Calibri"/>
              </a:rPr>
              <a:t>beyond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360</a:t>
            </a:r>
            <a:r>
              <a:rPr sz="1950" spc="10" dirty="0">
                <a:latin typeface="Arial"/>
                <a:cs typeface="Arial"/>
              </a:rPr>
              <a:t>°</a:t>
            </a:r>
            <a:endParaRPr sz="1950">
              <a:latin typeface="Arial"/>
              <a:cs typeface="Arial"/>
            </a:endParaRPr>
          </a:p>
          <a:p>
            <a:pPr marL="578485" lvl="1" indent="-18923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Thinner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slices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83</a:t>
            </a:fld>
            <a:endParaRPr spc="2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196405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5" dirty="0">
                <a:latin typeface="Calibri"/>
                <a:cs typeface="Calibri"/>
              </a:rPr>
              <a:t>Edge</a:t>
            </a:r>
            <a:r>
              <a:rPr sz="2450" spc="-7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gradient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339" y="2532888"/>
            <a:ext cx="5026152" cy="3774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84</a:t>
            </a:fld>
            <a:endParaRPr spc="2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76578"/>
            <a:ext cx="3659504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/>
              <a:t>Out‐of‐field</a:t>
            </a:r>
            <a:r>
              <a:rPr sz="3600" spc="-60" dirty="0"/>
              <a:t> </a:t>
            </a:r>
            <a:r>
              <a:rPr sz="3600" spc="-5" dirty="0"/>
              <a:t>Artifact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2348" y="2544064"/>
            <a:ext cx="8545195" cy="278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Appearance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Shading </a:t>
            </a:r>
            <a:r>
              <a:rPr sz="1950" spc="10" dirty="0">
                <a:latin typeface="Calibri"/>
                <a:cs typeface="Calibri"/>
              </a:rPr>
              <a:t>or</a:t>
            </a:r>
            <a:r>
              <a:rPr sz="1950" spc="-7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streaking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Cause</a:t>
            </a:r>
            <a:endParaRPr sz="2300">
              <a:latin typeface="Calibri"/>
              <a:cs typeface="Calibri"/>
            </a:endParaRPr>
          </a:p>
          <a:p>
            <a:pPr marL="578485" marR="5080" lvl="1" indent="-188595">
              <a:lnSpc>
                <a:spcPts val="2140"/>
              </a:lnSpc>
              <a:spcBef>
                <a:spcPts val="459"/>
              </a:spcBef>
              <a:buFont typeface="Arial"/>
              <a:buChar char="•"/>
              <a:tabLst>
                <a:tab pos="579120" algn="l"/>
              </a:tabLst>
            </a:pPr>
            <a:r>
              <a:rPr sz="1950" dirty="0">
                <a:latin typeface="Calibri"/>
                <a:cs typeface="Calibri"/>
              </a:rPr>
              <a:t>Anatomy </a:t>
            </a:r>
            <a:r>
              <a:rPr sz="1950" spc="10" dirty="0">
                <a:latin typeface="Calibri"/>
                <a:cs typeface="Calibri"/>
              </a:rPr>
              <a:t>out of the </a:t>
            </a:r>
            <a:r>
              <a:rPr sz="1950" spc="5" dirty="0">
                <a:latin typeface="Calibri"/>
                <a:cs typeface="Calibri"/>
              </a:rPr>
              <a:t>scan </a:t>
            </a:r>
            <a:r>
              <a:rPr sz="1950" spc="10" dirty="0">
                <a:latin typeface="Calibri"/>
                <a:cs typeface="Calibri"/>
              </a:rPr>
              <a:t>field of view </a:t>
            </a:r>
            <a:r>
              <a:rPr sz="1950" dirty="0">
                <a:latin typeface="Calibri"/>
                <a:cs typeface="Calibri"/>
              </a:rPr>
              <a:t>contributes </a:t>
            </a:r>
            <a:r>
              <a:rPr sz="1950" spc="-5" dirty="0">
                <a:latin typeface="Calibri"/>
                <a:cs typeface="Calibri"/>
              </a:rPr>
              <a:t>toward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attenuation </a:t>
            </a:r>
            <a:r>
              <a:rPr sz="1950" spc="10" dirty="0">
                <a:latin typeface="Calibri"/>
                <a:cs typeface="Calibri"/>
              </a:rPr>
              <a:t>and  </a:t>
            </a:r>
            <a:r>
              <a:rPr sz="1950" spc="5" dirty="0">
                <a:latin typeface="Calibri"/>
                <a:cs typeface="Calibri"/>
              </a:rPr>
              <a:t>hardening </a:t>
            </a:r>
            <a:r>
              <a:rPr sz="1950" spc="10" dirty="0">
                <a:latin typeface="Calibri"/>
                <a:cs typeface="Calibri"/>
              </a:rPr>
              <a:t>of the </a:t>
            </a:r>
            <a:r>
              <a:rPr sz="1950" spc="-5" dirty="0">
                <a:latin typeface="Calibri"/>
                <a:cs typeface="Calibri"/>
              </a:rPr>
              <a:t>x‐ray</a:t>
            </a:r>
            <a:r>
              <a:rPr sz="1950" spc="-6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beam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01930" algn="l"/>
              </a:tabLst>
            </a:pPr>
            <a:r>
              <a:rPr sz="2300" spc="-5" dirty="0">
                <a:latin typeface="Calibri"/>
                <a:cs typeface="Calibri"/>
              </a:rPr>
              <a:t>Correction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Ensure all </a:t>
            </a:r>
            <a:r>
              <a:rPr sz="1950" dirty="0">
                <a:latin typeface="Calibri"/>
                <a:cs typeface="Calibri"/>
              </a:rPr>
              <a:t>anatomy </a:t>
            </a:r>
            <a:r>
              <a:rPr sz="1950" spc="5" dirty="0">
                <a:latin typeface="Calibri"/>
                <a:cs typeface="Calibri"/>
              </a:rPr>
              <a:t>is contained </a:t>
            </a:r>
            <a:r>
              <a:rPr sz="1950" spc="10" dirty="0">
                <a:latin typeface="Calibri"/>
                <a:cs typeface="Calibri"/>
              </a:rPr>
              <a:t>within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SFOV</a:t>
            </a:r>
            <a:endParaRPr sz="19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79120" algn="l"/>
              </a:tabLst>
            </a:pPr>
            <a:r>
              <a:rPr sz="1950" spc="5" dirty="0">
                <a:latin typeface="Calibri"/>
                <a:cs typeface="Calibri"/>
              </a:rPr>
              <a:t>Increase </a:t>
            </a:r>
            <a:r>
              <a:rPr sz="1950" dirty="0">
                <a:latin typeface="Calibri"/>
                <a:cs typeface="Calibri"/>
              </a:rPr>
              <a:t>SFOV </a:t>
            </a:r>
            <a:r>
              <a:rPr sz="1950" spc="5" dirty="0">
                <a:latin typeface="Calibri"/>
                <a:cs typeface="Calibri"/>
              </a:rPr>
              <a:t>if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possible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85</a:t>
            </a:fld>
            <a:endParaRPr spc="2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432181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10" dirty="0">
                <a:latin typeface="Calibri"/>
                <a:cs typeface="Calibri"/>
              </a:rPr>
              <a:t>Patient </a:t>
            </a:r>
            <a:r>
              <a:rPr sz="2450" spc="5" dirty="0">
                <a:latin typeface="Calibri"/>
                <a:cs typeface="Calibri"/>
              </a:rPr>
              <a:t>positioning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(out‐of‐field)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7835" y="2586989"/>
            <a:ext cx="4169664" cy="3579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86</a:t>
            </a:fld>
            <a:endParaRPr spc="2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10" dirty="0"/>
              <a:t>Image </a:t>
            </a:r>
            <a:r>
              <a:rPr dirty="0"/>
              <a:t>Evaluation </a:t>
            </a:r>
            <a:r>
              <a:rPr spc="20" dirty="0"/>
              <a:t>and </a:t>
            </a:r>
            <a:r>
              <a:rPr spc="5" dirty="0"/>
              <a:t>Archiving:  </a:t>
            </a:r>
            <a:r>
              <a:rPr spc="-15" dirty="0"/>
              <a:t>Artifact Recognition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5" dirty="0"/>
              <a:t>Reduction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2695575" cy="233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Equipment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induced</a:t>
            </a:r>
            <a:endParaRPr sz="24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450" spc="5" dirty="0">
                <a:latin typeface="Calibri"/>
                <a:cs typeface="Calibri"/>
              </a:rPr>
              <a:t>Rings</a:t>
            </a:r>
            <a:endParaRPr sz="24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450" dirty="0">
                <a:latin typeface="Calibri"/>
                <a:cs typeface="Calibri"/>
              </a:rPr>
              <a:t>Streaks</a:t>
            </a:r>
            <a:endParaRPr sz="24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450" spc="-30" dirty="0">
                <a:latin typeface="Calibri"/>
                <a:cs typeface="Calibri"/>
              </a:rPr>
              <a:t>Tube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arc</a:t>
            </a:r>
            <a:endParaRPr sz="24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79120" algn="l"/>
              </a:tabLst>
            </a:pPr>
            <a:r>
              <a:rPr sz="2450" spc="10" dirty="0">
                <a:latin typeface="Calibri"/>
                <a:cs typeface="Calibri"/>
              </a:rPr>
              <a:t>Cone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beam</a:t>
            </a:r>
            <a:endParaRPr sz="2450">
              <a:latin typeface="Calibri"/>
              <a:cs typeface="Calibri"/>
            </a:endParaRPr>
          </a:p>
          <a:p>
            <a:pPr marL="578485" lvl="1" indent="-18923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79120" algn="l"/>
              </a:tabLst>
            </a:pPr>
            <a:r>
              <a:rPr sz="2450" spc="5" dirty="0">
                <a:latin typeface="Calibri"/>
                <a:cs typeface="Calibri"/>
              </a:rPr>
              <a:t>Capping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87</a:t>
            </a:fld>
            <a:endParaRPr spc="2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89408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Rings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8041" y="2665475"/>
            <a:ext cx="2835401" cy="2561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1525" y="2665475"/>
            <a:ext cx="2561082" cy="2561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88</a:t>
            </a:fld>
            <a:endParaRPr spc="2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114109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St</a:t>
            </a:r>
            <a:r>
              <a:rPr sz="2450" spc="-25" dirty="0">
                <a:latin typeface="Calibri"/>
                <a:cs typeface="Calibri"/>
              </a:rPr>
              <a:t>r</a:t>
            </a:r>
            <a:r>
              <a:rPr sz="2450" spc="5" dirty="0">
                <a:latin typeface="Calibri"/>
                <a:cs typeface="Calibri"/>
              </a:rPr>
              <a:t>e</a:t>
            </a:r>
            <a:r>
              <a:rPr sz="2450" spc="10" dirty="0">
                <a:latin typeface="Calibri"/>
                <a:cs typeface="Calibri"/>
              </a:rPr>
              <a:t>a</a:t>
            </a:r>
            <a:r>
              <a:rPr sz="2450" spc="-15" dirty="0">
                <a:latin typeface="Calibri"/>
                <a:cs typeface="Calibri"/>
              </a:rPr>
              <a:t>k</a:t>
            </a:r>
            <a:r>
              <a:rPr sz="2450" spc="10" dirty="0">
                <a:latin typeface="Calibri"/>
                <a:cs typeface="Calibri"/>
              </a:rPr>
              <a:t>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7010" y="2449830"/>
            <a:ext cx="3550158" cy="319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90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480820"/>
            <a:ext cx="6748145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pc="-15" dirty="0"/>
              <a:t>Image</a:t>
            </a:r>
            <a:r>
              <a:rPr spc="-30" dirty="0"/>
              <a:t> </a:t>
            </a:r>
            <a:r>
              <a:rPr spc="-15" dirty="0"/>
              <a:t>Formation:</a:t>
            </a:r>
          </a:p>
          <a:p>
            <a:pPr marL="12700">
              <a:lnSpc>
                <a:spcPts val="2980"/>
              </a:lnSpc>
            </a:pPr>
            <a:r>
              <a:rPr spc="20" dirty="0"/>
              <a:t>CT </a:t>
            </a:r>
            <a:r>
              <a:rPr spc="-5" dirty="0"/>
              <a:t>System </a:t>
            </a:r>
            <a:r>
              <a:rPr spc="10" dirty="0"/>
              <a:t>Principles, </a:t>
            </a:r>
            <a:r>
              <a:rPr spc="5" dirty="0"/>
              <a:t>Operation, </a:t>
            </a:r>
            <a:r>
              <a:rPr spc="20" dirty="0"/>
              <a:t>and </a:t>
            </a:r>
            <a:r>
              <a:rPr spc="1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538" y="2544064"/>
            <a:ext cx="7926070" cy="2315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300" spc="-10" dirty="0">
                <a:latin typeface="Calibri"/>
                <a:cs typeface="Calibri"/>
              </a:rPr>
              <a:t>Generator</a:t>
            </a:r>
            <a:endParaRPr sz="23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sz="2150" dirty="0">
                <a:latin typeface="Calibri"/>
                <a:cs typeface="Calibri"/>
              </a:rPr>
              <a:t>CT </a:t>
            </a:r>
            <a:r>
              <a:rPr sz="2150" spc="-15" dirty="0">
                <a:latin typeface="Calibri"/>
                <a:cs typeface="Calibri"/>
              </a:rPr>
              <a:t>scanners </a:t>
            </a:r>
            <a:r>
              <a:rPr sz="2150" spc="-5" dirty="0">
                <a:latin typeface="Calibri"/>
                <a:cs typeface="Calibri"/>
              </a:rPr>
              <a:t>use </a:t>
            </a:r>
            <a:r>
              <a:rPr sz="2150" spc="-10" dirty="0">
                <a:latin typeface="Calibri"/>
                <a:cs typeface="Calibri"/>
              </a:rPr>
              <a:t>three‐phase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power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High </a:t>
            </a:r>
            <a:r>
              <a:rPr sz="2150" spc="-10" dirty="0">
                <a:latin typeface="Calibri"/>
                <a:cs typeface="Calibri"/>
              </a:rPr>
              <a:t>frequency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generators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950" dirty="0">
                <a:latin typeface="Calibri"/>
                <a:cs typeface="Calibri"/>
              </a:rPr>
              <a:t>Located </a:t>
            </a:r>
            <a:r>
              <a:rPr sz="1950" spc="10" dirty="0">
                <a:latin typeface="Calibri"/>
                <a:cs typeface="Calibri"/>
              </a:rPr>
              <a:t>within the </a:t>
            </a:r>
            <a:r>
              <a:rPr sz="1950" spc="20" dirty="0">
                <a:latin typeface="Calibri"/>
                <a:cs typeface="Calibri"/>
              </a:rPr>
              <a:t>CT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gantry</a:t>
            </a:r>
            <a:endParaRPr sz="1950">
              <a:latin typeface="Calibri"/>
              <a:cs typeface="Calibri"/>
            </a:endParaRPr>
          </a:p>
          <a:p>
            <a:pPr marL="955675" marR="5080" lvl="2" indent="-188595">
              <a:lnSpc>
                <a:spcPts val="2140"/>
              </a:lnSpc>
              <a:spcBef>
                <a:spcPts val="445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5" dirty="0">
                <a:latin typeface="Calibri"/>
                <a:cs typeface="Calibri"/>
              </a:rPr>
              <a:t>Low‐voltage, </a:t>
            </a:r>
            <a:r>
              <a:rPr sz="1950" spc="10" dirty="0">
                <a:latin typeface="Calibri"/>
                <a:cs typeface="Calibri"/>
              </a:rPr>
              <a:t>low frequency </a:t>
            </a:r>
            <a:r>
              <a:rPr sz="1950" spc="5" dirty="0">
                <a:latin typeface="Calibri"/>
                <a:cs typeface="Calibri"/>
              </a:rPr>
              <a:t>AC </a:t>
            </a:r>
            <a:r>
              <a:rPr sz="1950" dirty="0">
                <a:latin typeface="Calibri"/>
                <a:cs typeface="Calibri"/>
              </a:rPr>
              <a:t>current </a:t>
            </a:r>
            <a:r>
              <a:rPr sz="1950" spc="5" dirty="0">
                <a:latin typeface="Calibri"/>
                <a:cs typeface="Calibri"/>
              </a:rPr>
              <a:t>is changed </a:t>
            </a:r>
            <a:r>
              <a:rPr sz="1950" dirty="0">
                <a:latin typeface="Calibri"/>
                <a:cs typeface="Calibri"/>
              </a:rPr>
              <a:t>to </a:t>
            </a:r>
            <a:r>
              <a:rPr sz="1950" spc="10" dirty="0">
                <a:latin typeface="Calibri"/>
                <a:cs typeface="Calibri"/>
              </a:rPr>
              <a:t>high‐frequency  DC </a:t>
            </a:r>
            <a:r>
              <a:rPr sz="1950" dirty="0">
                <a:latin typeface="Calibri"/>
                <a:cs typeface="Calibri"/>
              </a:rPr>
              <a:t>current </a:t>
            </a:r>
            <a:r>
              <a:rPr sz="1950" spc="-5" dirty="0">
                <a:latin typeface="Calibri"/>
                <a:cs typeface="Calibri"/>
              </a:rPr>
              <a:t>for </a:t>
            </a:r>
            <a:r>
              <a:rPr sz="1950" spc="10" dirty="0">
                <a:latin typeface="Calibri"/>
                <a:cs typeface="Calibri"/>
              </a:rPr>
              <a:t>use </a:t>
            </a:r>
            <a:r>
              <a:rPr sz="1950" spc="5" dirty="0">
                <a:latin typeface="Calibri"/>
                <a:cs typeface="Calibri"/>
              </a:rPr>
              <a:t>by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spc="20" dirty="0">
                <a:latin typeface="Calibri"/>
                <a:cs typeface="Calibri"/>
              </a:rPr>
              <a:t>CT </a:t>
            </a:r>
            <a:r>
              <a:rPr sz="1950" spc="-5" dirty="0">
                <a:latin typeface="Calibri"/>
                <a:cs typeface="Calibri"/>
              </a:rPr>
              <a:t>x‐ray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tube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956310" algn="l"/>
              </a:tabLst>
            </a:pPr>
            <a:r>
              <a:rPr sz="1950" spc="-5" dirty="0">
                <a:latin typeface="Calibri"/>
                <a:cs typeface="Calibri"/>
              </a:rPr>
              <a:t>Power </a:t>
            </a:r>
            <a:r>
              <a:rPr sz="1950" dirty="0">
                <a:latin typeface="Calibri"/>
                <a:cs typeface="Calibri"/>
              </a:rPr>
              <a:t>ratings </a:t>
            </a:r>
            <a:r>
              <a:rPr sz="1950" spc="-5" dirty="0">
                <a:latin typeface="Calibri"/>
                <a:cs typeface="Calibri"/>
              </a:rPr>
              <a:t>range </a:t>
            </a:r>
            <a:r>
              <a:rPr sz="1950" spc="5" dirty="0">
                <a:latin typeface="Calibri"/>
                <a:cs typeface="Calibri"/>
              </a:rPr>
              <a:t>from </a:t>
            </a:r>
            <a:r>
              <a:rPr sz="1950" spc="10" dirty="0">
                <a:latin typeface="Calibri"/>
                <a:cs typeface="Calibri"/>
              </a:rPr>
              <a:t>20 </a:t>
            </a:r>
            <a:r>
              <a:rPr sz="1950" dirty="0">
                <a:latin typeface="Calibri"/>
                <a:cs typeface="Calibri"/>
              </a:rPr>
              <a:t>to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100kW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0313" y="6387527"/>
            <a:ext cx="1536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spc="20" dirty="0">
                <a:latin typeface="Calibri"/>
                <a:cs typeface="Calibri"/>
              </a:rPr>
              <a:t>10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10" dirty="0"/>
              <a:t>Image </a:t>
            </a:r>
            <a:r>
              <a:rPr dirty="0"/>
              <a:t>Evaluation </a:t>
            </a:r>
            <a:r>
              <a:rPr spc="20" dirty="0"/>
              <a:t>and </a:t>
            </a:r>
            <a:r>
              <a:rPr spc="5" dirty="0"/>
              <a:t>Archiving:  </a:t>
            </a:r>
            <a:r>
              <a:rPr spc="-15" dirty="0"/>
              <a:t>Artifact Recognition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5" dirty="0"/>
              <a:t>Reduction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129413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30" dirty="0">
                <a:latin typeface="Calibri"/>
                <a:cs typeface="Calibri"/>
              </a:rPr>
              <a:t>Tube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arc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5327" y="5755640"/>
            <a:ext cx="449389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5" dirty="0">
                <a:latin typeface="Calibri"/>
                <a:cs typeface="Calibri"/>
              </a:rPr>
              <a:t>Image </a:t>
            </a:r>
            <a:r>
              <a:rPr sz="1450" spc="5" dirty="0">
                <a:latin typeface="Calibri"/>
                <a:cs typeface="Calibri"/>
              </a:rPr>
              <a:t>is </a:t>
            </a:r>
            <a:r>
              <a:rPr sz="1450" spc="10" dirty="0">
                <a:latin typeface="Calibri"/>
                <a:cs typeface="Calibri"/>
              </a:rPr>
              <a:t>from the </a:t>
            </a:r>
            <a:r>
              <a:rPr sz="1450" i="1" spc="15" dirty="0">
                <a:latin typeface="Calibri"/>
                <a:cs typeface="Calibri"/>
              </a:rPr>
              <a:t>Indian Journal </a:t>
            </a:r>
            <a:r>
              <a:rPr sz="1450" i="1" spc="10" dirty="0">
                <a:latin typeface="Calibri"/>
                <a:cs typeface="Calibri"/>
              </a:rPr>
              <a:t>of </a:t>
            </a:r>
            <a:r>
              <a:rPr sz="1450" i="1" spc="15" dirty="0">
                <a:latin typeface="Calibri"/>
                <a:cs typeface="Calibri"/>
              </a:rPr>
              <a:t>Radiology and</a:t>
            </a:r>
            <a:r>
              <a:rPr sz="1450" i="1" spc="-100" dirty="0">
                <a:latin typeface="Calibri"/>
                <a:cs typeface="Calibri"/>
              </a:rPr>
              <a:t> </a:t>
            </a:r>
            <a:r>
              <a:rPr sz="1450" i="1" spc="15" dirty="0">
                <a:latin typeface="Calibri"/>
                <a:cs typeface="Calibri"/>
              </a:rPr>
              <a:t>Imaging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7755" y="2528316"/>
            <a:ext cx="4248150" cy="3114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90</a:t>
            </a:fld>
            <a:endParaRPr spc="2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10" dirty="0"/>
              <a:t>Image </a:t>
            </a:r>
            <a:r>
              <a:rPr dirty="0"/>
              <a:t>Evaluation </a:t>
            </a:r>
            <a:r>
              <a:rPr spc="20" dirty="0"/>
              <a:t>and </a:t>
            </a:r>
            <a:r>
              <a:rPr spc="5" dirty="0"/>
              <a:t>Archiving:  </a:t>
            </a:r>
            <a:r>
              <a:rPr spc="-15" dirty="0"/>
              <a:t>Artifact Recognition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5" dirty="0"/>
              <a:t>Reduction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166370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10" dirty="0">
                <a:latin typeface="Calibri"/>
                <a:cs typeface="Calibri"/>
              </a:rPr>
              <a:t>Cone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beam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6177" y="2599182"/>
            <a:ext cx="4472940" cy="291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6097" y="5283230"/>
            <a:ext cx="8265159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00"/>
              </a:lnSpc>
            </a:pPr>
            <a:r>
              <a:rPr sz="1450" spc="10" dirty="0">
                <a:latin typeface="Calibri"/>
                <a:cs typeface="Calibri"/>
              </a:rPr>
              <a:t>Obtained from  http</a:t>
            </a:r>
            <a:r>
              <a:rPr sz="1450" spc="10" dirty="0">
                <a:latin typeface="Calibri"/>
                <a:cs typeface="Calibri"/>
                <a:hlinkClick r:id="rId4"/>
              </a:rPr>
              <a:t>s://www</a:t>
            </a:r>
            <a:r>
              <a:rPr sz="1450" spc="10" dirty="0">
                <a:latin typeface="Calibri"/>
                <a:cs typeface="Calibri"/>
              </a:rPr>
              <a:t>.g</a:t>
            </a:r>
            <a:r>
              <a:rPr sz="1450" spc="10" dirty="0">
                <a:latin typeface="Calibri"/>
                <a:cs typeface="Calibri"/>
                <a:hlinkClick r:id="rId4"/>
              </a:rPr>
              <a:t>oogle.com/url?sa=i&amp;r</a:t>
            </a:r>
            <a:r>
              <a:rPr sz="1450" spc="10" dirty="0">
                <a:latin typeface="Calibri"/>
                <a:cs typeface="Calibri"/>
              </a:rPr>
              <a:t>c</a:t>
            </a:r>
            <a:r>
              <a:rPr sz="1450" spc="10" dirty="0">
                <a:latin typeface="Calibri"/>
                <a:cs typeface="Calibri"/>
                <a:hlinkClick r:id="rId4"/>
              </a:rPr>
              <a:t>t=j&amp;q=&amp;esrc=s&amp;</a:t>
            </a:r>
            <a:r>
              <a:rPr sz="1450" spc="10" dirty="0">
                <a:latin typeface="Calibri"/>
                <a:cs typeface="Calibri"/>
              </a:rPr>
              <a:t>s</a:t>
            </a:r>
            <a:r>
              <a:rPr sz="1450" spc="10" dirty="0">
                <a:latin typeface="Calibri"/>
                <a:cs typeface="Calibri"/>
                <a:hlinkClick r:id="rId4"/>
              </a:rPr>
              <a:t>ource=images&amp;cd=&amp;cad=rja&amp;uact=8&amp;ved=2ahUKEw </a:t>
            </a:r>
            <a:r>
              <a:rPr sz="1450" spc="10" dirty="0">
                <a:latin typeface="Calibri"/>
                <a:cs typeface="Calibri"/>
              </a:rPr>
              <a:t> jPgrWP6OfaAhVL6YMKHXKFBJsQjB16BAgBEAQ&amp;url=https%3A%2F%2Fwww.auntminnie.com%2Findex.aspx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spc="10" dirty="0">
                <a:latin typeface="Calibri"/>
                <a:cs typeface="Calibri"/>
              </a:rPr>
              <a:t>%3Fsec%3Dlog%26itemID%3D76261&amp;psig=AOvVaw3Wv8W0Cnven2REmotFQ3vt&amp;ust=1525377448706539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91</a:t>
            </a:fld>
            <a:endParaRPr spc="2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1301495"/>
            <a:ext cx="470852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z="2600" b="0" spc="10" dirty="0">
                <a:latin typeface="Calibri Light"/>
                <a:cs typeface="Calibri Light"/>
              </a:rPr>
              <a:t>Image </a:t>
            </a:r>
            <a:r>
              <a:rPr sz="2600" b="0" dirty="0">
                <a:latin typeface="Calibri Light"/>
                <a:cs typeface="Calibri Light"/>
              </a:rPr>
              <a:t>Evaluation </a:t>
            </a:r>
            <a:r>
              <a:rPr sz="2600" b="0" spc="20" dirty="0">
                <a:latin typeface="Calibri Light"/>
                <a:cs typeface="Calibri Light"/>
              </a:rPr>
              <a:t>and </a:t>
            </a:r>
            <a:r>
              <a:rPr sz="2600" b="0" spc="5" dirty="0">
                <a:latin typeface="Calibri Light"/>
                <a:cs typeface="Calibri Light"/>
              </a:rPr>
              <a:t>Archiving:  </a:t>
            </a:r>
            <a:r>
              <a:rPr sz="2600" b="0" spc="-15" dirty="0">
                <a:latin typeface="Calibri Light"/>
                <a:cs typeface="Calibri Light"/>
              </a:rPr>
              <a:t>Artifact Recognition </a:t>
            </a:r>
            <a:r>
              <a:rPr sz="2600" b="0" spc="-5" dirty="0">
                <a:latin typeface="Calibri Light"/>
                <a:cs typeface="Calibri Light"/>
              </a:rPr>
              <a:t>and</a:t>
            </a:r>
            <a:r>
              <a:rPr sz="2600" b="0" spc="4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Reduction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073147"/>
            <a:ext cx="124968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Capping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2139" y="2699004"/>
            <a:ext cx="5495544" cy="2801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92</a:t>
            </a:fld>
            <a:endParaRPr spc="2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603247"/>
            <a:ext cx="526796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10" dirty="0"/>
              <a:t>Image </a:t>
            </a:r>
            <a:r>
              <a:rPr sz="3300" spc="-20" dirty="0"/>
              <a:t>Evaluation </a:t>
            </a:r>
            <a:r>
              <a:rPr sz="3300" dirty="0"/>
              <a:t>and</a:t>
            </a:r>
            <a:r>
              <a:rPr sz="3300" spc="-40" dirty="0"/>
              <a:t> </a:t>
            </a:r>
            <a:r>
              <a:rPr sz="3300" spc="-10" dirty="0"/>
              <a:t>Archiving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54633" y="2249932"/>
            <a:ext cx="1840864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Image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Display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10" dirty="0">
                <a:latin typeface="Calibri"/>
                <a:cs typeface="Calibri"/>
              </a:rPr>
              <a:t>Image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Quality</a:t>
            </a:r>
            <a:endParaRPr sz="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sz="800" spc="5" dirty="0">
                <a:latin typeface="Calibri"/>
                <a:cs typeface="Calibri"/>
              </a:rPr>
              <a:t>Artifact Reconstruction </a:t>
            </a:r>
            <a:r>
              <a:rPr sz="800" spc="10" dirty="0">
                <a:latin typeface="Calibri"/>
                <a:cs typeface="Calibri"/>
              </a:rPr>
              <a:t>and</a:t>
            </a:r>
            <a:r>
              <a:rPr sz="800" spc="-6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Reduction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633" y="2863341"/>
            <a:ext cx="5985510" cy="216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sz="2600" dirty="0">
                <a:latin typeface="Calibri"/>
                <a:cs typeface="Calibri"/>
              </a:rPr>
              <a:t>Informatics</a:t>
            </a:r>
            <a:endParaRPr sz="260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1. </a:t>
            </a:r>
            <a:r>
              <a:rPr sz="2150" spc="-10" dirty="0">
                <a:latin typeface="Calibri"/>
                <a:cs typeface="Calibri"/>
              </a:rPr>
              <a:t>Hard/Electronic </a:t>
            </a:r>
            <a:r>
              <a:rPr sz="2150" spc="-5" dirty="0">
                <a:latin typeface="Calibri"/>
                <a:cs typeface="Calibri"/>
              </a:rPr>
              <a:t>Copy </a:t>
            </a:r>
            <a:r>
              <a:rPr sz="2150" dirty="0">
                <a:latin typeface="Calibri"/>
                <a:cs typeface="Calibri"/>
              </a:rPr>
              <a:t>(e.g., </a:t>
            </a:r>
            <a:r>
              <a:rPr sz="2150" spc="-10" dirty="0">
                <a:latin typeface="Calibri"/>
                <a:cs typeface="Calibri"/>
              </a:rPr>
              <a:t>DICOM </a:t>
            </a:r>
            <a:r>
              <a:rPr sz="2150" spc="-5" dirty="0">
                <a:latin typeface="Calibri"/>
                <a:cs typeface="Calibri"/>
              </a:rPr>
              <a:t>file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format)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2.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Archive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3. </a:t>
            </a:r>
            <a:r>
              <a:rPr sz="2150" spc="-45" dirty="0">
                <a:latin typeface="Calibri"/>
                <a:cs typeface="Calibri"/>
              </a:rPr>
              <a:t>PACS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10" dirty="0">
                <a:latin typeface="Calibri"/>
                <a:cs typeface="Calibri"/>
              </a:rPr>
              <a:t>electronic medical </a:t>
            </a:r>
            <a:r>
              <a:rPr sz="2150" spc="-20" dirty="0">
                <a:latin typeface="Calibri"/>
                <a:cs typeface="Calibri"/>
              </a:rPr>
              <a:t>record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(EMR)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4. </a:t>
            </a:r>
            <a:r>
              <a:rPr sz="2150" spc="-10" dirty="0">
                <a:latin typeface="Calibri"/>
                <a:cs typeface="Calibri"/>
              </a:rPr>
              <a:t>Security </a:t>
            </a:r>
            <a:r>
              <a:rPr sz="2150" spc="-5" dirty="0">
                <a:latin typeface="Calibri"/>
                <a:cs typeface="Calibri"/>
              </a:rPr>
              <a:t>and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confidentiality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5.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Networking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93</a:t>
            </a:fld>
            <a:endParaRPr spc="2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</a:t>
            </a:r>
            <a:r>
              <a:rPr dirty="0"/>
              <a:t>Informatics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251694"/>
            <a:ext cx="8308340" cy="287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625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Hard/Electronic Copy (e.g., DICOM file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format)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Imaging facilities </a:t>
            </a:r>
            <a:r>
              <a:rPr sz="2150" spc="-20" dirty="0">
                <a:latin typeface="Calibri"/>
                <a:cs typeface="Calibri"/>
              </a:rPr>
              <a:t>have </a:t>
            </a:r>
            <a:r>
              <a:rPr sz="2150" spc="-15" dirty="0">
                <a:latin typeface="Calibri"/>
                <a:cs typeface="Calibri"/>
              </a:rPr>
              <a:t>large </a:t>
            </a:r>
            <a:r>
              <a:rPr sz="2150" spc="-10" dirty="0">
                <a:latin typeface="Calibri"/>
                <a:cs typeface="Calibri"/>
              </a:rPr>
              <a:t>servers that </a:t>
            </a:r>
            <a:r>
              <a:rPr sz="2150" spc="-20" dirty="0">
                <a:latin typeface="Calibri"/>
                <a:cs typeface="Calibri"/>
              </a:rPr>
              <a:t>store </a:t>
            </a:r>
            <a:r>
              <a:rPr sz="2150" spc="-5" dirty="0">
                <a:latin typeface="Calibri"/>
                <a:cs typeface="Calibri"/>
              </a:rPr>
              <a:t>an </a:t>
            </a:r>
            <a:r>
              <a:rPr sz="2150" spc="-10" dirty="0">
                <a:latin typeface="Calibri"/>
                <a:cs typeface="Calibri"/>
              </a:rPr>
              <a:t>electronic </a:t>
            </a:r>
            <a:r>
              <a:rPr sz="2150" spc="-15" dirty="0">
                <a:latin typeface="Calibri"/>
                <a:cs typeface="Calibri"/>
              </a:rPr>
              <a:t>copy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all  </a:t>
            </a:r>
            <a:r>
              <a:rPr sz="2150" spc="-20" dirty="0">
                <a:latin typeface="Calibri"/>
                <a:cs typeface="Calibri"/>
              </a:rPr>
              <a:t>exams </a:t>
            </a:r>
            <a:r>
              <a:rPr sz="2150" spc="-10" dirty="0">
                <a:latin typeface="Calibri"/>
                <a:cs typeface="Calibri"/>
              </a:rPr>
              <a:t>performed </a:t>
            </a:r>
            <a:r>
              <a:rPr sz="2150" spc="-15" dirty="0">
                <a:latin typeface="Calibri"/>
                <a:cs typeface="Calibri"/>
              </a:rPr>
              <a:t>at </a:t>
            </a:r>
            <a:r>
              <a:rPr sz="2150" spc="-10" dirty="0">
                <a:latin typeface="Calibri"/>
                <a:cs typeface="Calibri"/>
              </a:rPr>
              <a:t>that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30" dirty="0">
                <a:latin typeface="Calibri"/>
                <a:cs typeface="Calibri"/>
              </a:rPr>
              <a:t>facility.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DICOM </a:t>
            </a:r>
            <a:r>
              <a:rPr sz="2150" spc="-5" dirty="0">
                <a:latin typeface="Calibri"/>
                <a:cs typeface="Calibri"/>
              </a:rPr>
              <a:t>is a special </a:t>
            </a:r>
            <a:r>
              <a:rPr sz="2150" spc="-20" dirty="0">
                <a:latin typeface="Calibri"/>
                <a:cs typeface="Calibri"/>
              </a:rPr>
              <a:t>storage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10" dirty="0">
                <a:latin typeface="Calibri"/>
                <a:cs typeface="Calibri"/>
              </a:rPr>
              <a:t>sending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format.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DICOM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10" dirty="0">
                <a:latin typeface="Calibri"/>
                <a:cs typeface="Calibri"/>
              </a:rPr>
              <a:t>D </a:t>
            </a:r>
            <a:r>
              <a:rPr sz="1800" spc="5" dirty="0">
                <a:latin typeface="Calibri"/>
                <a:cs typeface="Calibri"/>
              </a:rPr>
              <a:t>–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Digital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I </a:t>
            </a:r>
            <a:r>
              <a:rPr sz="1800" spc="5" dirty="0">
                <a:latin typeface="Calibri"/>
                <a:cs typeface="Calibri"/>
              </a:rPr>
              <a:t>– Imaging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CO </a:t>
            </a:r>
            <a:r>
              <a:rPr sz="1800" spc="5" dirty="0">
                <a:latin typeface="Calibri"/>
                <a:cs typeface="Calibri"/>
              </a:rPr>
              <a:t>– </a:t>
            </a:r>
            <a:r>
              <a:rPr sz="1800" dirty="0">
                <a:latin typeface="Calibri"/>
                <a:cs typeface="Calibri"/>
              </a:rPr>
              <a:t>Communications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15" dirty="0">
                <a:latin typeface="Calibri"/>
                <a:cs typeface="Calibri"/>
              </a:rPr>
              <a:t>M </a:t>
            </a:r>
            <a:r>
              <a:rPr sz="1800" spc="5" dirty="0">
                <a:latin typeface="Calibri"/>
                <a:cs typeface="Calibri"/>
              </a:rPr>
              <a:t>‐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94</a:t>
            </a:fld>
            <a:endParaRPr spc="2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</a:t>
            </a:r>
            <a:r>
              <a:rPr dirty="0"/>
              <a:t>Informatics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251694"/>
            <a:ext cx="8200390" cy="132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625"/>
              </a:lnSpc>
              <a:buFont typeface="Arial"/>
              <a:buChar char="•"/>
              <a:tabLst>
                <a:tab pos="201930" algn="l"/>
              </a:tabLst>
            </a:pPr>
            <a:r>
              <a:rPr sz="2450" dirty="0">
                <a:latin typeface="Calibri"/>
                <a:cs typeface="Calibri"/>
              </a:rPr>
              <a:t>Archive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Images </a:t>
            </a:r>
            <a:r>
              <a:rPr sz="2150" spc="-15" dirty="0">
                <a:latin typeface="Calibri"/>
                <a:cs typeface="Calibri"/>
              </a:rPr>
              <a:t>are stored </a:t>
            </a:r>
            <a:r>
              <a:rPr sz="2150" spc="-10" dirty="0">
                <a:latin typeface="Calibri"/>
                <a:cs typeface="Calibri"/>
              </a:rPr>
              <a:t>temporarily </a:t>
            </a:r>
            <a:r>
              <a:rPr sz="2150" spc="-5" dirty="0">
                <a:latin typeface="Calibri"/>
                <a:cs typeface="Calibri"/>
              </a:rPr>
              <a:t>on the </a:t>
            </a:r>
            <a:r>
              <a:rPr sz="2150" spc="-10" dirty="0">
                <a:latin typeface="Calibri"/>
                <a:cs typeface="Calibri"/>
              </a:rPr>
              <a:t>machine that acquired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them.</a:t>
            </a:r>
            <a:endParaRPr sz="21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39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Images </a:t>
            </a:r>
            <a:r>
              <a:rPr sz="2150" spc="-15" dirty="0">
                <a:latin typeface="Calibri"/>
                <a:cs typeface="Calibri"/>
              </a:rPr>
              <a:t>are </a:t>
            </a:r>
            <a:r>
              <a:rPr sz="2150" spc="-5" dirty="0">
                <a:latin typeface="Calibri"/>
                <a:cs typeface="Calibri"/>
              </a:rPr>
              <a:t>then </a:t>
            </a:r>
            <a:r>
              <a:rPr sz="2150" spc="-15" dirty="0">
                <a:latin typeface="Calibri"/>
                <a:cs typeface="Calibri"/>
              </a:rPr>
              <a:t>archived </a:t>
            </a:r>
            <a:r>
              <a:rPr sz="2150" spc="-10" dirty="0">
                <a:latin typeface="Calibri"/>
                <a:cs typeface="Calibri"/>
              </a:rPr>
              <a:t>more permanently </a:t>
            </a:r>
            <a:r>
              <a:rPr sz="2150" spc="-5" dirty="0">
                <a:latin typeface="Calibri"/>
                <a:cs typeface="Calibri"/>
              </a:rPr>
              <a:t>on </a:t>
            </a:r>
            <a:r>
              <a:rPr sz="2150" spc="-30" dirty="0">
                <a:latin typeface="Calibri"/>
                <a:cs typeface="Calibri"/>
              </a:rPr>
              <a:t>CD’s, </a:t>
            </a:r>
            <a:r>
              <a:rPr sz="2150" spc="-25" dirty="0">
                <a:latin typeface="Calibri"/>
                <a:cs typeface="Calibri"/>
              </a:rPr>
              <a:t>DVD‐R’s,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10" dirty="0">
                <a:latin typeface="Calibri"/>
                <a:cs typeface="Calibri"/>
              </a:rPr>
              <a:t>in  </a:t>
            </a:r>
            <a:r>
              <a:rPr sz="2150" spc="-5" dirty="0">
                <a:latin typeface="Calibri"/>
                <a:cs typeface="Calibri"/>
              </a:rPr>
              <a:t>the</a:t>
            </a:r>
            <a:r>
              <a:rPr sz="2150" spc="-9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cloud.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95</a:t>
            </a:fld>
            <a:endParaRPr spc="2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</a:t>
            </a:r>
            <a:r>
              <a:rPr dirty="0"/>
              <a:t>Informatics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02" y="2251694"/>
            <a:ext cx="7934959" cy="325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625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-40" dirty="0">
                <a:latin typeface="Calibri"/>
                <a:cs typeface="Calibri"/>
              </a:rPr>
              <a:t>PACS </a:t>
            </a:r>
            <a:r>
              <a:rPr sz="2450" spc="10" dirty="0">
                <a:latin typeface="Calibri"/>
                <a:cs typeface="Calibri"/>
              </a:rPr>
              <a:t>and </a:t>
            </a:r>
            <a:r>
              <a:rPr sz="2450" dirty="0">
                <a:latin typeface="Calibri"/>
                <a:cs typeface="Calibri"/>
              </a:rPr>
              <a:t>electronic </a:t>
            </a:r>
            <a:r>
              <a:rPr sz="2450" spc="5" dirty="0">
                <a:latin typeface="Calibri"/>
                <a:cs typeface="Calibri"/>
              </a:rPr>
              <a:t>medical </a:t>
            </a:r>
            <a:r>
              <a:rPr sz="2450" spc="-5" dirty="0">
                <a:latin typeface="Calibri"/>
                <a:cs typeface="Calibri"/>
              </a:rPr>
              <a:t>record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(EMR)</a:t>
            </a:r>
            <a:endParaRPr sz="24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01930" algn="l"/>
              </a:tabLst>
            </a:pPr>
            <a:r>
              <a:rPr sz="2450" spc="-40" dirty="0">
                <a:latin typeface="Calibri"/>
                <a:cs typeface="Calibri"/>
              </a:rPr>
              <a:t>PACS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P –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Picture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A – </a:t>
            </a:r>
            <a:r>
              <a:rPr sz="2150" spc="-10" dirty="0">
                <a:latin typeface="Calibri"/>
                <a:cs typeface="Calibri"/>
              </a:rPr>
              <a:t>Archiving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and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C –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Communication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S –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System</a:t>
            </a:r>
            <a:endParaRPr sz="21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01930" algn="l"/>
              </a:tabLst>
            </a:pPr>
            <a:r>
              <a:rPr sz="2450" spc="15" dirty="0">
                <a:latin typeface="Calibri"/>
                <a:cs typeface="Calibri"/>
              </a:rPr>
              <a:t>EMR</a:t>
            </a:r>
            <a:endParaRPr sz="2450">
              <a:latin typeface="Calibri"/>
              <a:cs typeface="Calibri"/>
            </a:endParaRPr>
          </a:p>
          <a:p>
            <a:pPr marL="578485" marR="5080" lvl="1" indent="-188595">
              <a:lnSpc>
                <a:spcPts val="2320"/>
              </a:lnSpc>
              <a:spcBef>
                <a:spcPts val="46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This is a </a:t>
            </a:r>
            <a:r>
              <a:rPr sz="2150" spc="-10" dirty="0">
                <a:latin typeface="Calibri"/>
                <a:cs typeface="Calibri"/>
              </a:rPr>
              <a:t>secure medical </a:t>
            </a:r>
            <a:r>
              <a:rPr sz="2150" spc="-20" dirty="0">
                <a:latin typeface="Calibri"/>
                <a:cs typeface="Calibri"/>
              </a:rPr>
              <a:t>record </a:t>
            </a:r>
            <a:r>
              <a:rPr sz="2150" spc="-15" dirty="0">
                <a:latin typeface="Calibri"/>
                <a:cs typeface="Calibri"/>
              </a:rPr>
              <a:t>stored </a:t>
            </a:r>
            <a:r>
              <a:rPr sz="2150" spc="-10" dirty="0">
                <a:latin typeface="Calibri"/>
                <a:cs typeface="Calibri"/>
              </a:rPr>
              <a:t>electronically </a:t>
            </a:r>
            <a:r>
              <a:rPr sz="2150" spc="-5" dirty="0">
                <a:latin typeface="Calibri"/>
                <a:cs typeface="Calibri"/>
              </a:rPr>
              <a:t>of the </a:t>
            </a:r>
            <a:r>
              <a:rPr sz="2150" spc="-15" dirty="0">
                <a:latin typeface="Calibri"/>
                <a:cs typeface="Calibri"/>
              </a:rPr>
              <a:t>patients  </a:t>
            </a:r>
            <a:r>
              <a:rPr sz="2150" spc="-5" dirty="0">
                <a:latin typeface="Calibri"/>
                <a:cs typeface="Calibri"/>
              </a:rPr>
              <a:t>health</a:t>
            </a:r>
            <a:r>
              <a:rPr sz="2150" spc="-1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information.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96</a:t>
            </a:fld>
            <a:endParaRPr spc="2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</a:t>
            </a:r>
            <a:r>
              <a:rPr dirty="0"/>
              <a:t>Informatics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251694"/>
            <a:ext cx="8409940" cy="375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625"/>
              </a:lnSpc>
              <a:buFont typeface="Arial"/>
              <a:buChar char="•"/>
              <a:tabLst>
                <a:tab pos="201930" algn="l"/>
              </a:tabLst>
            </a:pPr>
            <a:r>
              <a:rPr sz="2450" spc="5" dirty="0">
                <a:latin typeface="Calibri"/>
                <a:cs typeface="Calibri"/>
              </a:rPr>
              <a:t>Security </a:t>
            </a:r>
            <a:r>
              <a:rPr sz="2450" spc="10" dirty="0">
                <a:latin typeface="Calibri"/>
                <a:cs typeface="Calibri"/>
              </a:rPr>
              <a:t>and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confidentiality</a:t>
            </a:r>
            <a:endParaRPr sz="24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01930" algn="l"/>
              </a:tabLst>
            </a:pPr>
            <a:r>
              <a:rPr sz="2450" spc="-25" dirty="0">
                <a:latin typeface="Calibri"/>
                <a:cs typeface="Calibri"/>
              </a:rPr>
              <a:t>HIPAA</a:t>
            </a:r>
            <a:endParaRPr sz="24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H –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Health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I –</a:t>
            </a:r>
            <a:r>
              <a:rPr sz="2150" spc="-9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Insurance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P – </a:t>
            </a:r>
            <a:r>
              <a:rPr sz="2150" spc="-15" dirty="0">
                <a:latin typeface="Calibri"/>
                <a:cs typeface="Calibri"/>
              </a:rPr>
              <a:t>Portability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and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A –</a:t>
            </a:r>
            <a:r>
              <a:rPr sz="2150" spc="-8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Accountability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5" dirty="0">
                <a:latin typeface="Calibri"/>
                <a:cs typeface="Calibri"/>
              </a:rPr>
              <a:t>A –</a:t>
            </a:r>
            <a:r>
              <a:rPr sz="2150" spc="-9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Act</a:t>
            </a:r>
            <a:endParaRPr sz="2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578485" marR="5080" lvl="1" indent="-188595">
              <a:lnSpc>
                <a:spcPts val="2140"/>
              </a:lnSpc>
              <a:buFont typeface="Arial"/>
              <a:buChar char="•"/>
              <a:tabLst>
                <a:tab pos="579120" algn="l"/>
              </a:tabLst>
            </a:pPr>
            <a:r>
              <a:rPr sz="1950" b="1" spc="-15" dirty="0">
                <a:latin typeface="Calibri"/>
                <a:cs typeface="Calibri"/>
              </a:rPr>
              <a:t>HIPAA </a:t>
            </a:r>
            <a:r>
              <a:rPr sz="1950" spc="10" dirty="0">
                <a:latin typeface="Calibri"/>
                <a:cs typeface="Calibri"/>
              </a:rPr>
              <a:t>(Health </a:t>
            </a:r>
            <a:r>
              <a:rPr sz="1950" dirty="0">
                <a:latin typeface="Calibri"/>
                <a:cs typeface="Calibri"/>
              </a:rPr>
              <a:t>Insurance Portability </a:t>
            </a:r>
            <a:r>
              <a:rPr sz="1950" spc="10" dirty="0">
                <a:latin typeface="Calibri"/>
                <a:cs typeface="Calibri"/>
              </a:rPr>
              <a:t>and </a:t>
            </a:r>
            <a:r>
              <a:rPr sz="1950" dirty="0">
                <a:latin typeface="Calibri"/>
                <a:cs typeface="Calibri"/>
              </a:rPr>
              <a:t>Accountability </a:t>
            </a:r>
            <a:r>
              <a:rPr sz="1950" spc="10" dirty="0">
                <a:latin typeface="Calibri"/>
                <a:cs typeface="Calibri"/>
              </a:rPr>
              <a:t>Act of 1996) </a:t>
            </a:r>
            <a:r>
              <a:rPr sz="1950" spc="5" dirty="0">
                <a:latin typeface="Calibri"/>
                <a:cs typeface="Calibri"/>
              </a:rPr>
              <a:t>is United  </a:t>
            </a:r>
            <a:r>
              <a:rPr sz="1950" dirty="0">
                <a:latin typeface="Calibri"/>
                <a:cs typeface="Calibri"/>
              </a:rPr>
              <a:t>States </a:t>
            </a:r>
            <a:r>
              <a:rPr sz="1950" spc="5" dirty="0">
                <a:latin typeface="Calibri"/>
                <a:cs typeface="Calibri"/>
              </a:rPr>
              <a:t>legislation that provides </a:t>
            </a:r>
            <a:r>
              <a:rPr sz="1950" dirty="0">
                <a:latin typeface="Calibri"/>
                <a:cs typeface="Calibri"/>
              </a:rPr>
              <a:t>data </a:t>
            </a:r>
            <a:r>
              <a:rPr sz="1950" spc="5" dirty="0">
                <a:latin typeface="Calibri"/>
                <a:cs typeface="Calibri"/>
              </a:rPr>
              <a:t>privacy </a:t>
            </a:r>
            <a:r>
              <a:rPr sz="1950" spc="10" dirty="0">
                <a:latin typeface="Calibri"/>
                <a:cs typeface="Calibri"/>
              </a:rPr>
              <a:t>and security </a:t>
            </a:r>
            <a:r>
              <a:rPr sz="1950" spc="5" dirty="0">
                <a:latin typeface="Calibri"/>
                <a:cs typeface="Calibri"/>
              </a:rPr>
              <a:t>provisions </a:t>
            </a:r>
            <a:r>
              <a:rPr sz="1950" spc="-5" dirty="0">
                <a:latin typeface="Calibri"/>
                <a:cs typeface="Calibri"/>
              </a:rPr>
              <a:t>for  </a:t>
            </a:r>
            <a:r>
              <a:rPr sz="1950" dirty="0">
                <a:latin typeface="Calibri"/>
                <a:cs typeface="Calibri"/>
              </a:rPr>
              <a:t>safeguarding </a:t>
            </a:r>
            <a:r>
              <a:rPr sz="1950" spc="10" dirty="0">
                <a:latin typeface="Calibri"/>
                <a:cs typeface="Calibri"/>
              </a:rPr>
              <a:t>medical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information.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97</a:t>
            </a:fld>
            <a:endParaRPr spc="2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850"/>
              </a:lnSpc>
            </a:pPr>
            <a:r>
              <a:rPr spc="-15" dirty="0"/>
              <a:t>Image </a:t>
            </a:r>
            <a:r>
              <a:rPr spc="-20" dirty="0"/>
              <a:t>Evaluation </a:t>
            </a:r>
            <a:r>
              <a:rPr spc="-5" dirty="0"/>
              <a:t>and </a:t>
            </a:r>
            <a:r>
              <a:rPr spc="-15" dirty="0"/>
              <a:t>Archiving:  </a:t>
            </a:r>
            <a:r>
              <a:rPr dirty="0"/>
              <a:t>Informatics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2625"/>
              </a:lnSpc>
              <a:buFont typeface="Arial"/>
              <a:buChar char="•"/>
              <a:tabLst>
                <a:tab pos="201930" algn="l"/>
              </a:tabLst>
            </a:pPr>
            <a:r>
              <a:rPr spc="5" dirty="0"/>
              <a:t>Networking</a:t>
            </a:r>
          </a:p>
          <a:p>
            <a:pPr marL="578485" lvl="1" indent="-18859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sz="2150" spc="-10" dirty="0">
                <a:latin typeface="Calibri"/>
                <a:cs typeface="Calibri"/>
              </a:rPr>
              <a:t>Network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topologies</a:t>
            </a:r>
            <a:endParaRPr sz="215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sz="1800" dirty="0">
                <a:latin typeface="Calibri"/>
                <a:cs typeface="Calibri"/>
              </a:rPr>
              <a:t>Local Area Network </a:t>
            </a:r>
            <a:r>
              <a:rPr sz="1800" spc="5" dirty="0">
                <a:latin typeface="Calibri"/>
                <a:cs typeface="Calibri"/>
              </a:rPr>
              <a:t>–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LAN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-5" dirty="0">
                <a:latin typeface="Calibri"/>
                <a:cs typeface="Calibri"/>
              </a:rPr>
              <a:t>Metropolitan </a:t>
            </a:r>
            <a:r>
              <a:rPr sz="1800" dirty="0">
                <a:latin typeface="Calibri"/>
                <a:cs typeface="Calibri"/>
              </a:rPr>
              <a:t>Area Network </a:t>
            </a:r>
            <a:r>
              <a:rPr sz="1800" spc="5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MAN</a:t>
            </a:r>
            <a:endParaRPr sz="1800">
              <a:latin typeface="Calibri"/>
              <a:cs typeface="Calibri"/>
            </a:endParaRPr>
          </a:p>
          <a:p>
            <a:pPr marL="955675" lvl="2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956310" algn="l"/>
              </a:tabLst>
            </a:pPr>
            <a:r>
              <a:rPr sz="1800" spc="5" dirty="0">
                <a:latin typeface="Calibri"/>
                <a:cs typeface="Calibri"/>
              </a:rPr>
              <a:t>Wide </a:t>
            </a:r>
            <a:r>
              <a:rPr sz="1800" dirty="0">
                <a:latin typeface="Calibri"/>
                <a:cs typeface="Calibri"/>
              </a:rPr>
              <a:t>Area network </a:t>
            </a:r>
            <a:r>
              <a:rPr sz="1800" spc="5" dirty="0">
                <a:latin typeface="Calibri"/>
                <a:cs typeface="Calibri"/>
              </a:rPr>
              <a:t>‐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5642" y="5438394"/>
            <a:ext cx="1343405" cy="86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pc="30" dirty="0"/>
              <a:t>© </a:t>
            </a:r>
            <a:r>
              <a:rPr spc="20" dirty="0"/>
              <a:t>2018</a:t>
            </a:r>
            <a:r>
              <a:rPr spc="-75" dirty="0"/>
              <a:t> </a:t>
            </a:r>
            <a:r>
              <a:rPr spc="15" dirty="0"/>
              <a:t>OSRT_Gialousis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30"/>
              </a:lnSpc>
            </a:pPr>
            <a:fld id="{81D60167-4931-47E6-BA6A-407CBD079E47}" type="slidenum">
              <a:rPr spc="20" dirty="0"/>
              <a:t>98</a:t>
            </a:fld>
            <a:endParaRPr spc="2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" y="5303520"/>
            <a:ext cx="10058400" cy="141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20" dirty="0">
                <a:latin typeface="Calibri"/>
                <a:cs typeface="Calibri"/>
              </a:rPr>
              <a:t>100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" y="1057655"/>
            <a:ext cx="10058018" cy="56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4251</Words>
  <Application>Microsoft Office PowerPoint</Application>
  <PresentationFormat>Custom</PresentationFormat>
  <Paragraphs>884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CT Registry Review February 23 and 24, 2019</vt:lpstr>
      <vt:lpstr>CT Image Production (Physics)</vt:lpstr>
      <vt:lpstr>Computed Tomography Content Specifications:</vt:lpstr>
      <vt:lpstr>Objectives</vt:lpstr>
      <vt:lpstr>Image Formation</vt:lpstr>
      <vt:lpstr>Image Formation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Formation: CT System Principles, Operation, and Components</vt:lpstr>
      <vt:lpstr>Image Formation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Formation: Imaging Parameters and Data Acquisition</vt:lpstr>
      <vt:lpstr>Image Formation</vt:lpstr>
      <vt:lpstr>Image Formation: Imaging Processing ‐ Reconstruction</vt:lpstr>
      <vt:lpstr>Image Formation: Imaging Processing ‐ Reconstruction</vt:lpstr>
      <vt:lpstr>Image Formation: Imaging Processing ‐ Reconstruction</vt:lpstr>
      <vt:lpstr>Image Formation: Imaging Processing ‐ Reconstruction</vt:lpstr>
      <vt:lpstr>Image Formation: Imaging Processing ‐ Reconstruction</vt:lpstr>
      <vt:lpstr>Image Formation: Imaging Processing ‐ Reconstruction</vt:lpstr>
      <vt:lpstr>Image Formation: Imaging Processing ‐ Reconstruction</vt:lpstr>
      <vt:lpstr>Image Formation: Imaging Processing ‐ Reconstruction</vt:lpstr>
      <vt:lpstr>Image Formation: Imaging Processing ‐ Reconstruction</vt:lpstr>
      <vt:lpstr>Image Formation: Imaging Processing – Post Processing</vt:lpstr>
      <vt:lpstr>Image Formation: Imaging Processing – Post Processing</vt:lpstr>
      <vt:lpstr>Image Formation: Imaging Processing – Post Processing</vt:lpstr>
      <vt:lpstr>Image Formation: Imaging Processing – Post Processing</vt:lpstr>
      <vt:lpstr>PowerPoint Presentation</vt:lpstr>
      <vt:lpstr>Image Evaluation and Archiving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Archiving:  Image Display</vt:lpstr>
      <vt:lpstr>Image Evaluation and Archiving</vt:lpstr>
      <vt:lpstr>Image Evaluation and Archiving:  Image Quality</vt:lpstr>
      <vt:lpstr>Image Evaluation and Archiving:  Image Quality</vt:lpstr>
      <vt:lpstr>Image Evaluation and Archiving:  Image Quality</vt:lpstr>
      <vt:lpstr>Image Evaluation and Archiving:  Image Quality</vt:lpstr>
      <vt:lpstr>Image Evaluation and Archiving:  Image Quality</vt:lpstr>
      <vt:lpstr>Image Evaluation and Archiving:  Image Quality</vt:lpstr>
      <vt:lpstr>PowerPoint Presentation</vt:lpstr>
      <vt:lpstr>Image Evaluation and Archiving</vt:lpstr>
      <vt:lpstr>Sources of Image Artifact</vt:lpstr>
      <vt:lpstr>Beam‐Hardening Artifact</vt:lpstr>
      <vt:lpstr>PowerPoint Presentation</vt:lpstr>
      <vt:lpstr>Partial Volume Artifact</vt:lpstr>
      <vt:lpstr>PowerPoint Presentation</vt:lpstr>
      <vt:lpstr>Motion Artifact</vt:lpstr>
      <vt:lpstr>PowerPoint Presentation</vt:lpstr>
      <vt:lpstr>Metallic Artifact</vt:lpstr>
      <vt:lpstr>PowerPoint Presentation</vt:lpstr>
      <vt:lpstr>Edge Gradient Effect</vt:lpstr>
      <vt:lpstr>PowerPoint Presentation</vt:lpstr>
      <vt:lpstr>Out‐of‐field Artifact</vt:lpstr>
      <vt:lpstr>PowerPoint Presentation</vt:lpstr>
      <vt:lpstr>Image Evaluation and Archiving:  Artifact Recognition and Reduction</vt:lpstr>
      <vt:lpstr>PowerPoint Presentation</vt:lpstr>
      <vt:lpstr>PowerPoint Presentation</vt:lpstr>
      <vt:lpstr>Image Evaluation and Archiving:  Artifact Recognition and Reduction</vt:lpstr>
      <vt:lpstr>Image Evaluation and Archiving:  Artifact Recognition and Reduction</vt:lpstr>
      <vt:lpstr>PowerPoint Presentation</vt:lpstr>
      <vt:lpstr>Image Evaluation and Archiving</vt:lpstr>
      <vt:lpstr>Image Evaluation and Archiving:  Informatics</vt:lpstr>
      <vt:lpstr>Image Evaluation and Archiving:  Informatics</vt:lpstr>
      <vt:lpstr>Image Evaluation and Archiving:  Informatics</vt:lpstr>
      <vt:lpstr>Image Evaluation and Archiving:  Informatics</vt:lpstr>
      <vt:lpstr>Image Evaluation and Archiving:  Informatics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OSRT CT Registry Review - Image Production.pptx</dc:title>
  <dc:creator>cgialous</dc:creator>
  <cp:lastModifiedBy>Shappell, Andy</cp:lastModifiedBy>
  <cp:revision>8</cp:revision>
  <dcterms:created xsi:type="dcterms:W3CDTF">2019-01-22T15:50:54Z</dcterms:created>
  <dcterms:modified xsi:type="dcterms:W3CDTF">2019-02-04T22:35:55Z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2019-01-22T00:00:00Z</vt:filetime>
  </property>
</Properties>
</file>