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7"/>
  </p:sldMasterIdLst>
  <p:notesMasterIdLst>
    <p:notesMasterId r:id="rId72"/>
  </p:notesMasterIdLst>
  <p:handoutMasterIdLst>
    <p:handoutMasterId r:id="rId73"/>
  </p:handoutMasterIdLst>
  <p:sldIdLst>
    <p:sldId id="256" r:id="rId8"/>
    <p:sldId id="336" r:id="rId9"/>
    <p:sldId id="348" r:id="rId10"/>
    <p:sldId id="347" r:id="rId11"/>
    <p:sldId id="295" r:id="rId12"/>
    <p:sldId id="335" r:id="rId13"/>
    <p:sldId id="301" r:id="rId14"/>
    <p:sldId id="302" r:id="rId15"/>
    <p:sldId id="320" r:id="rId16"/>
    <p:sldId id="321" r:id="rId17"/>
    <p:sldId id="322" r:id="rId18"/>
    <p:sldId id="324" r:id="rId19"/>
    <p:sldId id="325" r:id="rId20"/>
    <p:sldId id="326" r:id="rId21"/>
    <p:sldId id="323" r:id="rId22"/>
    <p:sldId id="303" r:id="rId23"/>
    <p:sldId id="327" r:id="rId24"/>
    <p:sldId id="328" r:id="rId25"/>
    <p:sldId id="353" r:id="rId26"/>
    <p:sldId id="329" r:id="rId27"/>
    <p:sldId id="304" r:id="rId28"/>
    <p:sldId id="330" r:id="rId29"/>
    <p:sldId id="354" r:id="rId30"/>
    <p:sldId id="331" r:id="rId31"/>
    <p:sldId id="305" r:id="rId32"/>
    <p:sldId id="306" r:id="rId33"/>
    <p:sldId id="307" r:id="rId34"/>
    <p:sldId id="355" r:id="rId35"/>
    <p:sldId id="356" r:id="rId36"/>
    <p:sldId id="308" r:id="rId37"/>
    <p:sldId id="292" r:id="rId38"/>
    <p:sldId id="315" r:id="rId39"/>
    <p:sldId id="300" r:id="rId40"/>
    <p:sldId id="293" r:id="rId41"/>
    <p:sldId id="309" r:id="rId42"/>
    <p:sldId id="310" r:id="rId43"/>
    <p:sldId id="311" r:id="rId44"/>
    <p:sldId id="313" r:id="rId45"/>
    <p:sldId id="332" r:id="rId46"/>
    <p:sldId id="349" r:id="rId47"/>
    <p:sldId id="333" r:id="rId48"/>
    <p:sldId id="334" r:id="rId49"/>
    <p:sldId id="314" r:id="rId50"/>
    <p:sldId id="316" r:id="rId51"/>
    <p:sldId id="317" r:id="rId52"/>
    <p:sldId id="357" r:id="rId53"/>
    <p:sldId id="358" r:id="rId54"/>
    <p:sldId id="350" r:id="rId55"/>
    <p:sldId id="337" r:id="rId56"/>
    <p:sldId id="338" r:id="rId57"/>
    <p:sldId id="339" r:id="rId58"/>
    <p:sldId id="341" r:id="rId59"/>
    <p:sldId id="351" r:id="rId60"/>
    <p:sldId id="352" r:id="rId61"/>
    <p:sldId id="340" r:id="rId62"/>
    <p:sldId id="346" r:id="rId63"/>
    <p:sldId id="342" r:id="rId64"/>
    <p:sldId id="359" r:id="rId65"/>
    <p:sldId id="360" r:id="rId66"/>
    <p:sldId id="361" r:id="rId67"/>
    <p:sldId id="362" r:id="rId68"/>
    <p:sldId id="343" r:id="rId69"/>
    <p:sldId id="344" r:id="rId70"/>
    <p:sldId id="283" r:id="rId71"/>
  </p:sldIdLst>
  <p:sldSz cx="9144000" cy="6858000" type="screen4x3"/>
  <p:notesSz cx="6858000" cy="9296400"/>
  <p:defaultTextStyle>
    <a:defPPr>
      <a:defRPr lang="en-US"/>
    </a:defPPr>
    <a:lvl1pPr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285" autoAdjust="0"/>
  </p:normalViewPr>
  <p:slideViewPr>
    <p:cSldViewPr>
      <p:cViewPr varScale="1">
        <p:scale>
          <a:sx n="85" d="100"/>
          <a:sy n="85" d="100"/>
        </p:scale>
        <p:origin x="7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heme" Target="theme/theme1.xml"/><Relationship Id="rId7" Type="http://schemas.openxmlformats.org/officeDocument/2006/relationships/slideMaster" Target="slideMasters/slideMaster1.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A36740A2-346D-4C18-A957-F033BA922F27}" type="datetimeFigureOut">
              <a:rPr lang="en-US" smtClean="0"/>
              <a:t>2/12/2019</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1B921F66-34EC-46B3-9E98-C9EDE1CD4476}" type="slidenum">
              <a:rPr lang="en-US" smtClean="0"/>
              <a:t>‹#›</a:t>
            </a:fld>
            <a:endParaRPr lang="en-US"/>
          </a:p>
        </p:txBody>
      </p:sp>
    </p:spTree>
    <p:extLst>
      <p:ext uri="{BB962C8B-B14F-4D97-AF65-F5344CB8AC3E}">
        <p14:creationId xmlns:p14="http://schemas.microsoft.com/office/powerpoint/2010/main" val="3284398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eaLnBrk="1" hangingPunct="1">
              <a:defRPr sz="1200"/>
            </a:lvl1pPr>
          </a:lstStyle>
          <a:p>
            <a:pPr>
              <a:defRPr/>
            </a:pPr>
            <a:fld id="{114FDF9F-55B8-4980-A2F9-3DBA2903AEAC}" type="datetimeFigureOut">
              <a:rPr lang="en-US"/>
              <a:pPr>
                <a:defRPr/>
              </a:pPr>
              <a:t>2/12/2019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mtClean="0"/>
            </a:lvl1pPr>
          </a:lstStyle>
          <a:p>
            <a:pPr>
              <a:defRPr/>
            </a:pPr>
            <a:fld id="{36722282-287B-4FE5-9B33-4B99D0306146}" type="slidenum">
              <a:rPr lang="en-US" altLang="en-US"/>
              <a:pPr>
                <a:defRPr/>
              </a:pPr>
              <a:t>‹#›</a:t>
            </a:fld>
            <a:endParaRPr lang="en-US" altLang="en-US"/>
          </a:p>
        </p:txBody>
      </p:sp>
    </p:spTree>
    <p:extLst>
      <p:ext uri="{BB962C8B-B14F-4D97-AF65-F5344CB8AC3E}">
        <p14:creationId xmlns:p14="http://schemas.microsoft.com/office/powerpoint/2010/main" val="1106684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B5F7523D-4364-4BBE-AA0B-1CE36FADBB4E}" type="slidenum">
              <a:rPr lang="en-US" altLang="en-US"/>
              <a:pPr/>
              <a:t>1</a:t>
            </a:fld>
            <a:endParaRPr lang="en-US" altLang="en-US"/>
          </a:p>
        </p:txBody>
      </p:sp>
    </p:spTree>
    <p:extLst>
      <p:ext uri="{BB962C8B-B14F-4D97-AF65-F5344CB8AC3E}">
        <p14:creationId xmlns:p14="http://schemas.microsoft.com/office/powerpoint/2010/main" val="348844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11</a:t>
            </a:fld>
            <a:endParaRPr lang="en-US" altLang="en-US"/>
          </a:p>
        </p:txBody>
      </p:sp>
    </p:spTree>
    <p:extLst>
      <p:ext uri="{BB962C8B-B14F-4D97-AF65-F5344CB8AC3E}">
        <p14:creationId xmlns:p14="http://schemas.microsoft.com/office/powerpoint/2010/main" val="139509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12</a:t>
            </a:fld>
            <a:endParaRPr lang="en-US" altLang="en-US"/>
          </a:p>
        </p:txBody>
      </p:sp>
    </p:spTree>
    <p:extLst>
      <p:ext uri="{BB962C8B-B14F-4D97-AF65-F5344CB8AC3E}">
        <p14:creationId xmlns:p14="http://schemas.microsoft.com/office/powerpoint/2010/main" val="269767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13</a:t>
            </a:fld>
            <a:endParaRPr lang="en-US" altLang="en-US"/>
          </a:p>
        </p:txBody>
      </p:sp>
    </p:spTree>
    <p:extLst>
      <p:ext uri="{BB962C8B-B14F-4D97-AF65-F5344CB8AC3E}">
        <p14:creationId xmlns:p14="http://schemas.microsoft.com/office/powerpoint/2010/main" val="144120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14</a:t>
            </a:fld>
            <a:endParaRPr lang="en-US" altLang="en-US"/>
          </a:p>
        </p:txBody>
      </p:sp>
    </p:spTree>
    <p:extLst>
      <p:ext uri="{BB962C8B-B14F-4D97-AF65-F5344CB8AC3E}">
        <p14:creationId xmlns:p14="http://schemas.microsoft.com/office/powerpoint/2010/main" val="93922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15</a:t>
            </a:fld>
            <a:endParaRPr lang="en-US" altLang="en-US"/>
          </a:p>
        </p:txBody>
      </p:sp>
    </p:spTree>
    <p:extLst>
      <p:ext uri="{BB962C8B-B14F-4D97-AF65-F5344CB8AC3E}">
        <p14:creationId xmlns:p14="http://schemas.microsoft.com/office/powerpoint/2010/main" val="279926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3F02C209-520B-442D-A297-17A9B5C8BF06}" type="slidenum">
              <a:rPr lang="en-US" altLang="en-US"/>
              <a:pPr/>
              <a:t>16</a:t>
            </a:fld>
            <a:endParaRPr lang="en-US" altLang="en-US"/>
          </a:p>
        </p:txBody>
      </p:sp>
    </p:spTree>
    <p:extLst>
      <p:ext uri="{BB962C8B-B14F-4D97-AF65-F5344CB8AC3E}">
        <p14:creationId xmlns:p14="http://schemas.microsoft.com/office/powerpoint/2010/main" val="122348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17</a:t>
            </a:fld>
            <a:endParaRPr lang="en-US" altLang="en-US"/>
          </a:p>
        </p:txBody>
      </p:sp>
    </p:spTree>
    <p:extLst>
      <p:ext uri="{BB962C8B-B14F-4D97-AF65-F5344CB8AC3E}">
        <p14:creationId xmlns:p14="http://schemas.microsoft.com/office/powerpoint/2010/main" val="2432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18</a:t>
            </a:fld>
            <a:endParaRPr lang="en-US" altLang="en-US"/>
          </a:p>
        </p:txBody>
      </p:sp>
    </p:spTree>
    <p:extLst>
      <p:ext uri="{BB962C8B-B14F-4D97-AF65-F5344CB8AC3E}">
        <p14:creationId xmlns:p14="http://schemas.microsoft.com/office/powerpoint/2010/main" val="2660088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19</a:t>
            </a:fld>
            <a:endParaRPr lang="en-US" altLang="en-US"/>
          </a:p>
        </p:txBody>
      </p:sp>
    </p:spTree>
    <p:extLst>
      <p:ext uri="{BB962C8B-B14F-4D97-AF65-F5344CB8AC3E}">
        <p14:creationId xmlns:p14="http://schemas.microsoft.com/office/powerpoint/2010/main" val="1401724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20</a:t>
            </a:fld>
            <a:endParaRPr lang="en-US" altLang="en-US"/>
          </a:p>
        </p:txBody>
      </p:sp>
    </p:spTree>
    <p:extLst>
      <p:ext uri="{BB962C8B-B14F-4D97-AF65-F5344CB8AC3E}">
        <p14:creationId xmlns:p14="http://schemas.microsoft.com/office/powerpoint/2010/main" val="95047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2</a:t>
            </a:fld>
            <a:endParaRPr lang="en-US" altLang="en-US"/>
          </a:p>
        </p:txBody>
      </p:sp>
    </p:spTree>
    <p:extLst>
      <p:ext uri="{BB962C8B-B14F-4D97-AF65-F5344CB8AC3E}">
        <p14:creationId xmlns:p14="http://schemas.microsoft.com/office/powerpoint/2010/main" val="2638420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dirty="0" smtClean="0"/>
          </a:p>
          <a:p>
            <a:endParaRPr lang="en-US" altLang="en-US" sz="1200" dirty="0" smtClean="0"/>
          </a:p>
          <a:p>
            <a:endParaRPr lang="en-US" altLang="en-US" sz="1200"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434ACADC-E9CC-492D-BF03-9452B919E9A3}" type="slidenum">
              <a:rPr lang="en-US" altLang="en-US"/>
              <a:pPr/>
              <a:t>21</a:t>
            </a:fld>
            <a:endParaRPr lang="en-US" altLang="en-US"/>
          </a:p>
        </p:txBody>
      </p:sp>
    </p:spTree>
    <p:extLst>
      <p:ext uri="{BB962C8B-B14F-4D97-AF65-F5344CB8AC3E}">
        <p14:creationId xmlns:p14="http://schemas.microsoft.com/office/powerpoint/2010/main" val="92335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22</a:t>
            </a:fld>
            <a:endParaRPr lang="en-US" altLang="en-US"/>
          </a:p>
        </p:txBody>
      </p:sp>
    </p:spTree>
    <p:extLst>
      <p:ext uri="{BB962C8B-B14F-4D97-AF65-F5344CB8AC3E}">
        <p14:creationId xmlns:p14="http://schemas.microsoft.com/office/powerpoint/2010/main" val="4054754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23</a:t>
            </a:fld>
            <a:endParaRPr lang="en-US" altLang="en-US"/>
          </a:p>
        </p:txBody>
      </p:sp>
    </p:spTree>
    <p:extLst>
      <p:ext uri="{BB962C8B-B14F-4D97-AF65-F5344CB8AC3E}">
        <p14:creationId xmlns:p14="http://schemas.microsoft.com/office/powerpoint/2010/main" val="2029514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24</a:t>
            </a:fld>
            <a:endParaRPr lang="en-US" altLang="en-US"/>
          </a:p>
        </p:txBody>
      </p:sp>
    </p:spTree>
    <p:extLst>
      <p:ext uri="{BB962C8B-B14F-4D97-AF65-F5344CB8AC3E}">
        <p14:creationId xmlns:p14="http://schemas.microsoft.com/office/powerpoint/2010/main" val="397421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p>
          <a:p>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F346010C-D5FA-4357-AE1B-4A0505A5614D}" type="slidenum">
              <a:rPr lang="en-US" altLang="en-US"/>
              <a:pPr/>
              <a:t>25</a:t>
            </a:fld>
            <a:endParaRPr lang="en-US" altLang="en-US"/>
          </a:p>
        </p:txBody>
      </p:sp>
    </p:spTree>
    <p:extLst>
      <p:ext uri="{BB962C8B-B14F-4D97-AF65-F5344CB8AC3E}">
        <p14:creationId xmlns:p14="http://schemas.microsoft.com/office/powerpoint/2010/main" val="1927201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3200" dirty="0" smtClean="0">
              <a:solidFill>
                <a:srgbClr val="FF0000"/>
              </a:solidFill>
            </a:endParaRPr>
          </a:p>
          <a:p>
            <a:pPr eaLnBrk="1" hangingPunct="1"/>
            <a:endParaRPr lang="en-US" altLang="en-US" sz="3200" dirty="0" smtClean="0">
              <a:solidFill>
                <a:srgbClr val="FF0000"/>
              </a:solidFill>
            </a:endParaRPr>
          </a:p>
          <a:p>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67F42E21-74CB-414E-85F0-0FC6DB747FBB}" type="slidenum">
              <a:rPr lang="en-US" altLang="en-US"/>
              <a:pPr/>
              <a:t>26</a:t>
            </a:fld>
            <a:endParaRPr lang="en-US" altLang="en-US"/>
          </a:p>
        </p:txBody>
      </p:sp>
    </p:spTree>
    <p:extLst>
      <p:ext uri="{BB962C8B-B14F-4D97-AF65-F5344CB8AC3E}">
        <p14:creationId xmlns:p14="http://schemas.microsoft.com/office/powerpoint/2010/main" val="228878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421A5D58-45D6-4C0A-9F67-85D09A644086}" type="slidenum">
              <a:rPr lang="en-US" altLang="en-US"/>
              <a:pPr/>
              <a:t>27</a:t>
            </a:fld>
            <a:endParaRPr lang="en-US" altLang="en-US"/>
          </a:p>
        </p:txBody>
      </p:sp>
    </p:spTree>
    <p:extLst>
      <p:ext uri="{BB962C8B-B14F-4D97-AF65-F5344CB8AC3E}">
        <p14:creationId xmlns:p14="http://schemas.microsoft.com/office/powerpoint/2010/main" val="233755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C353A98C-40F5-402B-9C43-D9129B6FC446}" type="slidenum">
              <a:rPr lang="en-US" altLang="en-US"/>
              <a:pPr/>
              <a:t>30</a:t>
            </a:fld>
            <a:endParaRPr lang="en-US" altLang="en-US"/>
          </a:p>
        </p:txBody>
      </p:sp>
    </p:spTree>
    <p:extLst>
      <p:ext uri="{BB962C8B-B14F-4D97-AF65-F5344CB8AC3E}">
        <p14:creationId xmlns:p14="http://schemas.microsoft.com/office/powerpoint/2010/main" val="3587237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91A38592-51C4-4BE0-8A34-E7AF4839F991}" type="slidenum">
              <a:rPr lang="en-US" altLang="en-US"/>
              <a:pPr/>
              <a:t>31</a:t>
            </a:fld>
            <a:endParaRPr lang="en-US" altLang="en-US"/>
          </a:p>
        </p:txBody>
      </p:sp>
    </p:spTree>
    <p:extLst>
      <p:ext uri="{BB962C8B-B14F-4D97-AF65-F5344CB8AC3E}">
        <p14:creationId xmlns:p14="http://schemas.microsoft.com/office/powerpoint/2010/main" val="2498744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32</a:t>
            </a:fld>
            <a:endParaRPr lang="en-US" altLang="en-US"/>
          </a:p>
        </p:txBody>
      </p:sp>
    </p:spTree>
    <p:extLst>
      <p:ext uri="{BB962C8B-B14F-4D97-AF65-F5344CB8AC3E}">
        <p14:creationId xmlns:p14="http://schemas.microsoft.com/office/powerpoint/2010/main" val="73269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3</a:t>
            </a:fld>
            <a:endParaRPr lang="en-US" altLang="en-US"/>
          </a:p>
        </p:txBody>
      </p:sp>
    </p:spTree>
    <p:extLst>
      <p:ext uri="{BB962C8B-B14F-4D97-AF65-F5344CB8AC3E}">
        <p14:creationId xmlns:p14="http://schemas.microsoft.com/office/powerpoint/2010/main" val="3958423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50880C5D-EDFA-4E03-B3BE-ED6ECFDDF85D}" type="slidenum">
              <a:rPr lang="en-US" altLang="en-US"/>
              <a:pPr/>
              <a:t>33</a:t>
            </a:fld>
            <a:endParaRPr lang="en-US" altLang="en-US"/>
          </a:p>
        </p:txBody>
      </p:sp>
    </p:spTree>
    <p:extLst>
      <p:ext uri="{BB962C8B-B14F-4D97-AF65-F5344CB8AC3E}">
        <p14:creationId xmlns:p14="http://schemas.microsoft.com/office/powerpoint/2010/main" val="3841191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C2F26D4B-7C53-4B4A-8327-5DF1B4DB9DFD}" type="slidenum">
              <a:rPr lang="en-US" altLang="en-US"/>
              <a:pPr/>
              <a:t>34</a:t>
            </a:fld>
            <a:endParaRPr lang="en-US" altLang="en-US"/>
          </a:p>
        </p:txBody>
      </p:sp>
    </p:spTree>
    <p:extLst>
      <p:ext uri="{BB962C8B-B14F-4D97-AF65-F5344CB8AC3E}">
        <p14:creationId xmlns:p14="http://schemas.microsoft.com/office/powerpoint/2010/main" val="1483607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48C69349-C128-4C00-B571-47F1D10BB0BB}" type="slidenum">
              <a:rPr lang="en-US" altLang="en-US"/>
              <a:pPr/>
              <a:t>35</a:t>
            </a:fld>
            <a:endParaRPr lang="en-US" altLang="en-US"/>
          </a:p>
        </p:txBody>
      </p:sp>
    </p:spTree>
    <p:extLst>
      <p:ext uri="{BB962C8B-B14F-4D97-AF65-F5344CB8AC3E}">
        <p14:creationId xmlns:p14="http://schemas.microsoft.com/office/powerpoint/2010/main" val="2297855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514350" indent="-514350" eaLnBrk="1" hangingPunct="1">
              <a:buFontTx/>
              <a:buAutoNum type="arabicPeriod" startAt="2"/>
            </a:pPr>
            <a:endParaRPr lang="en-US" altLang="en-US" smtClean="0"/>
          </a:p>
          <a:p>
            <a:pPr marL="514350" indent="-514350"/>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78CDA9CA-0FBC-42E6-8345-F9ED7A632810}" type="slidenum">
              <a:rPr lang="en-US" altLang="en-US"/>
              <a:pPr/>
              <a:t>36</a:t>
            </a:fld>
            <a:endParaRPr lang="en-US" altLang="en-US"/>
          </a:p>
        </p:txBody>
      </p:sp>
    </p:spTree>
    <p:extLst>
      <p:ext uri="{BB962C8B-B14F-4D97-AF65-F5344CB8AC3E}">
        <p14:creationId xmlns:p14="http://schemas.microsoft.com/office/powerpoint/2010/main" val="1499217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88633DE8-4F50-441D-8F4E-B31E3F46DFF2}" type="slidenum">
              <a:rPr lang="en-US" altLang="en-US"/>
              <a:pPr/>
              <a:t>37</a:t>
            </a:fld>
            <a:endParaRPr lang="en-US" altLang="en-US"/>
          </a:p>
        </p:txBody>
      </p:sp>
    </p:spTree>
    <p:extLst>
      <p:ext uri="{BB962C8B-B14F-4D97-AF65-F5344CB8AC3E}">
        <p14:creationId xmlns:p14="http://schemas.microsoft.com/office/powerpoint/2010/main" val="3092268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0" lvl="2" indent="-228600">
              <a:buFontTx/>
              <a:buAutoNum type="arabicPeriod"/>
            </a:pP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2B3C1DFC-1F99-49B3-A843-5B8808D525F1}" type="slidenum">
              <a:rPr lang="en-US" altLang="en-US"/>
              <a:pPr/>
              <a:t>38</a:t>
            </a:fld>
            <a:endParaRPr lang="en-US" altLang="en-US"/>
          </a:p>
        </p:txBody>
      </p:sp>
    </p:spTree>
    <p:extLst>
      <p:ext uri="{BB962C8B-B14F-4D97-AF65-F5344CB8AC3E}">
        <p14:creationId xmlns:p14="http://schemas.microsoft.com/office/powerpoint/2010/main" val="4058284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39</a:t>
            </a:fld>
            <a:endParaRPr lang="en-US" altLang="en-US"/>
          </a:p>
        </p:txBody>
      </p:sp>
    </p:spTree>
    <p:extLst>
      <p:ext uri="{BB962C8B-B14F-4D97-AF65-F5344CB8AC3E}">
        <p14:creationId xmlns:p14="http://schemas.microsoft.com/office/powerpoint/2010/main" val="182842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40</a:t>
            </a:fld>
            <a:endParaRPr lang="en-US" altLang="en-US"/>
          </a:p>
        </p:txBody>
      </p:sp>
    </p:spTree>
    <p:extLst>
      <p:ext uri="{BB962C8B-B14F-4D97-AF65-F5344CB8AC3E}">
        <p14:creationId xmlns:p14="http://schemas.microsoft.com/office/powerpoint/2010/main" val="780828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41</a:t>
            </a:fld>
            <a:endParaRPr lang="en-US" altLang="en-US"/>
          </a:p>
        </p:txBody>
      </p:sp>
    </p:spTree>
    <p:extLst>
      <p:ext uri="{BB962C8B-B14F-4D97-AF65-F5344CB8AC3E}">
        <p14:creationId xmlns:p14="http://schemas.microsoft.com/office/powerpoint/2010/main" val="4093449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42</a:t>
            </a:fld>
            <a:endParaRPr lang="en-US" altLang="en-US"/>
          </a:p>
        </p:txBody>
      </p:sp>
    </p:spTree>
    <p:extLst>
      <p:ext uri="{BB962C8B-B14F-4D97-AF65-F5344CB8AC3E}">
        <p14:creationId xmlns:p14="http://schemas.microsoft.com/office/powerpoint/2010/main" val="304317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altLang="en-US" sz="120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894E591D-791E-4822-B6E2-E2BEB40B33C4}" type="slidenum">
              <a:rPr lang="en-US" altLang="en-US"/>
              <a:pPr/>
              <a:t>5</a:t>
            </a:fld>
            <a:endParaRPr lang="en-US" altLang="en-US"/>
          </a:p>
        </p:txBody>
      </p:sp>
    </p:spTree>
    <p:extLst>
      <p:ext uri="{BB962C8B-B14F-4D97-AF65-F5344CB8AC3E}">
        <p14:creationId xmlns:p14="http://schemas.microsoft.com/office/powerpoint/2010/main" val="3073108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6664100B-6E77-4DA1-BA4B-EF7B1B3B4760}" type="slidenum">
              <a:rPr lang="en-US" altLang="en-US"/>
              <a:pPr/>
              <a:t>43</a:t>
            </a:fld>
            <a:endParaRPr lang="en-US" altLang="en-US"/>
          </a:p>
        </p:txBody>
      </p:sp>
    </p:spTree>
    <p:extLst>
      <p:ext uri="{BB962C8B-B14F-4D97-AF65-F5344CB8AC3E}">
        <p14:creationId xmlns:p14="http://schemas.microsoft.com/office/powerpoint/2010/main" val="503256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3B36F68A-BD5D-4FCA-A0BF-4C7D408BBB47}" type="slidenum">
              <a:rPr lang="en-US" altLang="en-US"/>
              <a:pPr/>
              <a:t>44</a:t>
            </a:fld>
            <a:endParaRPr lang="en-US" altLang="en-US"/>
          </a:p>
        </p:txBody>
      </p:sp>
    </p:spTree>
    <p:extLst>
      <p:ext uri="{BB962C8B-B14F-4D97-AF65-F5344CB8AC3E}">
        <p14:creationId xmlns:p14="http://schemas.microsoft.com/office/powerpoint/2010/main" val="2980297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C47E8E42-0616-4277-885D-B36E1172D8F7}" type="slidenum">
              <a:rPr lang="en-US" altLang="en-US"/>
              <a:pPr/>
              <a:t>45</a:t>
            </a:fld>
            <a:endParaRPr lang="en-US" altLang="en-US"/>
          </a:p>
        </p:txBody>
      </p:sp>
    </p:spTree>
    <p:extLst>
      <p:ext uri="{BB962C8B-B14F-4D97-AF65-F5344CB8AC3E}">
        <p14:creationId xmlns:p14="http://schemas.microsoft.com/office/powerpoint/2010/main" val="933404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49</a:t>
            </a:fld>
            <a:endParaRPr lang="en-US" altLang="en-US"/>
          </a:p>
        </p:txBody>
      </p:sp>
    </p:spTree>
    <p:extLst>
      <p:ext uri="{BB962C8B-B14F-4D97-AF65-F5344CB8AC3E}">
        <p14:creationId xmlns:p14="http://schemas.microsoft.com/office/powerpoint/2010/main" val="3718602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50</a:t>
            </a:fld>
            <a:endParaRPr lang="en-US" altLang="en-US"/>
          </a:p>
        </p:txBody>
      </p:sp>
    </p:spTree>
    <p:extLst>
      <p:ext uri="{BB962C8B-B14F-4D97-AF65-F5344CB8AC3E}">
        <p14:creationId xmlns:p14="http://schemas.microsoft.com/office/powerpoint/2010/main" val="3176968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51</a:t>
            </a:fld>
            <a:endParaRPr lang="en-US" altLang="en-US"/>
          </a:p>
        </p:txBody>
      </p:sp>
    </p:spTree>
    <p:extLst>
      <p:ext uri="{BB962C8B-B14F-4D97-AF65-F5344CB8AC3E}">
        <p14:creationId xmlns:p14="http://schemas.microsoft.com/office/powerpoint/2010/main" val="1950130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52</a:t>
            </a:fld>
            <a:endParaRPr lang="en-US" altLang="en-US"/>
          </a:p>
        </p:txBody>
      </p:sp>
    </p:spTree>
    <p:extLst>
      <p:ext uri="{BB962C8B-B14F-4D97-AF65-F5344CB8AC3E}">
        <p14:creationId xmlns:p14="http://schemas.microsoft.com/office/powerpoint/2010/main" val="941819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55</a:t>
            </a:fld>
            <a:endParaRPr lang="en-US" altLang="en-US"/>
          </a:p>
        </p:txBody>
      </p:sp>
    </p:spTree>
    <p:extLst>
      <p:ext uri="{BB962C8B-B14F-4D97-AF65-F5344CB8AC3E}">
        <p14:creationId xmlns:p14="http://schemas.microsoft.com/office/powerpoint/2010/main" val="147540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56</a:t>
            </a:fld>
            <a:endParaRPr lang="en-US" altLang="en-US"/>
          </a:p>
        </p:txBody>
      </p:sp>
    </p:spTree>
    <p:extLst>
      <p:ext uri="{BB962C8B-B14F-4D97-AF65-F5344CB8AC3E}">
        <p14:creationId xmlns:p14="http://schemas.microsoft.com/office/powerpoint/2010/main" val="571956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57</a:t>
            </a:fld>
            <a:endParaRPr lang="en-US" altLang="en-US"/>
          </a:p>
        </p:txBody>
      </p:sp>
    </p:spTree>
    <p:extLst>
      <p:ext uri="{BB962C8B-B14F-4D97-AF65-F5344CB8AC3E}">
        <p14:creationId xmlns:p14="http://schemas.microsoft.com/office/powerpoint/2010/main" val="390579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6</a:t>
            </a:fld>
            <a:endParaRPr lang="en-US" altLang="en-US"/>
          </a:p>
        </p:txBody>
      </p:sp>
    </p:spTree>
    <p:extLst>
      <p:ext uri="{BB962C8B-B14F-4D97-AF65-F5344CB8AC3E}">
        <p14:creationId xmlns:p14="http://schemas.microsoft.com/office/powerpoint/2010/main" val="4291897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62</a:t>
            </a:fld>
            <a:endParaRPr lang="en-US" altLang="en-US"/>
          </a:p>
        </p:txBody>
      </p:sp>
    </p:spTree>
    <p:extLst>
      <p:ext uri="{BB962C8B-B14F-4D97-AF65-F5344CB8AC3E}">
        <p14:creationId xmlns:p14="http://schemas.microsoft.com/office/powerpoint/2010/main" val="3419823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63</a:t>
            </a:fld>
            <a:endParaRPr lang="en-US" altLang="en-US"/>
          </a:p>
        </p:txBody>
      </p:sp>
    </p:spTree>
    <p:extLst>
      <p:ext uri="{BB962C8B-B14F-4D97-AF65-F5344CB8AC3E}">
        <p14:creationId xmlns:p14="http://schemas.microsoft.com/office/powerpoint/2010/main" val="17325984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64</a:t>
            </a:fld>
            <a:endParaRPr lang="en-US" altLang="en-US"/>
          </a:p>
        </p:txBody>
      </p:sp>
    </p:spTree>
    <p:extLst>
      <p:ext uri="{BB962C8B-B14F-4D97-AF65-F5344CB8AC3E}">
        <p14:creationId xmlns:p14="http://schemas.microsoft.com/office/powerpoint/2010/main" val="394928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F813E214-9791-477F-866D-79DFD9B4F6F4}" type="slidenum">
              <a:rPr lang="en-US" altLang="en-US"/>
              <a:pPr/>
              <a:t>7</a:t>
            </a:fld>
            <a:endParaRPr lang="en-US" altLang="en-US"/>
          </a:p>
        </p:txBody>
      </p:sp>
    </p:spTree>
    <p:extLst>
      <p:ext uri="{BB962C8B-B14F-4D97-AF65-F5344CB8AC3E}">
        <p14:creationId xmlns:p14="http://schemas.microsoft.com/office/powerpoint/2010/main" val="118539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800"/>
              </a:spcBef>
            </a:pPr>
            <a:endParaRPr lang="en-US" altLang="en-US" sz="1200" dirty="0" smtClean="0">
              <a:solidFill>
                <a:srgbClr val="000000"/>
              </a:solidFill>
            </a:endParaRPr>
          </a:p>
          <a:p>
            <a:pPr eaLnBrk="1" hangingPunct="1">
              <a:spcBef>
                <a:spcPts val="800"/>
              </a:spcBef>
              <a:buFontTx/>
              <a:buChar char="•"/>
            </a:pPr>
            <a:endParaRPr lang="en-US" altLang="en-US" sz="1200" dirty="0" smtClean="0">
              <a:solidFill>
                <a:srgbClr val="000000"/>
              </a:solidFill>
            </a:endParaRPr>
          </a:p>
          <a:p>
            <a:pPr>
              <a:spcBef>
                <a:spcPts val="800"/>
              </a:spcBef>
              <a:buFontTx/>
              <a:buChar char="•"/>
            </a:pPr>
            <a:endParaRPr lang="en-US" altLang="en-US" sz="1200"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402400A2-2ABE-4818-8322-ED4C86BE7ACD}" type="slidenum">
              <a:rPr lang="en-US" altLang="en-US"/>
              <a:pPr/>
              <a:t>8</a:t>
            </a:fld>
            <a:endParaRPr lang="en-US" altLang="en-US"/>
          </a:p>
        </p:txBody>
      </p:sp>
    </p:spTree>
    <p:extLst>
      <p:ext uri="{BB962C8B-B14F-4D97-AF65-F5344CB8AC3E}">
        <p14:creationId xmlns:p14="http://schemas.microsoft.com/office/powerpoint/2010/main" val="69349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9</a:t>
            </a:fld>
            <a:endParaRPr lang="en-US" altLang="en-US"/>
          </a:p>
        </p:txBody>
      </p:sp>
    </p:spTree>
    <p:extLst>
      <p:ext uri="{BB962C8B-B14F-4D97-AF65-F5344CB8AC3E}">
        <p14:creationId xmlns:p14="http://schemas.microsoft.com/office/powerpoint/2010/main" val="3747061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722282-287B-4FE5-9B33-4B99D0306146}" type="slidenum">
              <a:rPr lang="en-US" altLang="en-US" smtClean="0"/>
              <a:pPr>
                <a:defRPr/>
              </a:pPr>
              <a:t>10</a:t>
            </a:fld>
            <a:endParaRPr lang="en-US" altLang="en-US"/>
          </a:p>
        </p:txBody>
      </p:sp>
    </p:spTree>
    <p:extLst>
      <p:ext uri="{BB962C8B-B14F-4D97-AF65-F5344CB8AC3E}">
        <p14:creationId xmlns:p14="http://schemas.microsoft.com/office/powerpoint/2010/main" val="99314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dirty="0">
                <a:solidFill>
                  <a:srgbClr val="FFFFFF"/>
                </a:solidFill>
              </a:defRPr>
            </a:lvl1pPr>
          </a:lstStyle>
          <a:p>
            <a:pPr>
              <a:defRPr/>
            </a:pPr>
            <a:fld id="{4D7C1678-680C-4BEB-8EBC-6022734C8F78}" type="datetimeFigureOut">
              <a:rPr lang="en-US"/>
              <a:pPr>
                <a:defRPr/>
              </a:pPr>
              <a:t>2/12/2019</a:t>
            </a:fld>
            <a:endParaRPr lang="en-US"/>
          </a:p>
        </p:txBody>
      </p:sp>
      <p:sp>
        <p:nvSpPr>
          <p:cNvPr id="7" name="Footer Placeholder 4"/>
          <p:cNvSpPr>
            <a:spLocks noGrp="1"/>
          </p:cNvSpPr>
          <p:nvPr>
            <p:ph type="ftr" sz="quarter" idx="11"/>
          </p:nvPr>
        </p:nvSpPr>
        <p:spPr/>
        <p:txBody>
          <a:bodyPr/>
          <a:lstStyle>
            <a:lvl1pPr>
              <a:defRPr dirty="0">
                <a:solidFill>
                  <a:srgbClr val="FFFFFF"/>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1919BF88-D750-4EDF-9461-DD3E96579434}" type="slidenum">
              <a:rPr lang="en-US" altLang="en-US"/>
              <a:pPr>
                <a:defRPr/>
              </a:pPr>
              <a:t>‹#›</a:t>
            </a:fld>
            <a:endParaRPr lang="en-US" altLang="en-US"/>
          </a:p>
        </p:txBody>
      </p:sp>
    </p:spTree>
    <p:extLst>
      <p:ext uri="{BB962C8B-B14F-4D97-AF65-F5344CB8AC3E}">
        <p14:creationId xmlns:p14="http://schemas.microsoft.com/office/powerpoint/2010/main" val="29523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A62EA42-A833-4366-BAB4-426587CDF3B4}" type="datetimeFigureOut">
              <a:rPr lang="en-US"/>
              <a:pPr>
                <a:defRPr/>
              </a:pPr>
              <a:t>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578627-7FCA-4719-B490-AA9937100E21}" type="slidenum">
              <a:rPr lang="en-US" altLang="en-US"/>
              <a:pPr>
                <a:defRPr/>
              </a:pPr>
              <a:t>‹#›</a:t>
            </a:fld>
            <a:endParaRPr lang="en-US" altLang="en-US"/>
          </a:p>
        </p:txBody>
      </p:sp>
    </p:spTree>
    <p:extLst>
      <p:ext uri="{BB962C8B-B14F-4D97-AF65-F5344CB8AC3E}">
        <p14:creationId xmlns:p14="http://schemas.microsoft.com/office/powerpoint/2010/main" val="167723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104658A-4508-42E1-87A0-81D7910DEB8B}" type="datetimeFigureOut">
              <a:rPr lang="en-US"/>
              <a:pPr>
                <a:defRPr/>
              </a:pPr>
              <a:t>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30F0E4-3B16-4B5B-9460-00139C790296}" type="slidenum">
              <a:rPr lang="en-US" altLang="en-US"/>
              <a:pPr>
                <a:defRPr/>
              </a:pPr>
              <a:t>‹#›</a:t>
            </a:fld>
            <a:endParaRPr lang="en-US" altLang="en-US"/>
          </a:p>
        </p:txBody>
      </p:sp>
    </p:spTree>
    <p:extLst>
      <p:ext uri="{BB962C8B-B14F-4D97-AF65-F5344CB8AC3E}">
        <p14:creationId xmlns:p14="http://schemas.microsoft.com/office/powerpoint/2010/main" val="61570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E979037-7AFA-4553-8CE7-730073C6E8D5}" type="datetimeFigureOut">
              <a:rPr lang="en-US"/>
              <a:pPr>
                <a:defRPr/>
              </a:pPr>
              <a:t>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13787F-0770-483C-871E-18EAB4406594}" type="slidenum">
              <a:rPr lang="en-US" altLang="en-US"/>
              <a:pPr>
                <a:defRPr/>
              </a:pPr>
              <a:t>‹#›</a:t>
            </a:fld>
            <a:endParaRPr lang="en-US" altLang="en-US"/>
          </a:p>
        </p:txBody>
      </p:sp>
    </p:spTree>
    <p:extLst>
      <p:ext uri="{BB962C8B-B14F-4D97-AF65-F5344CB8AC3E}">
        <p14:creationId xmlns:p14="http://schemas.microsoft.com/office/powerpoint/2010/main" val="399566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BBF2CB-FAE4-4488-9DC5-2EAA026C3E41}"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CB6362-7E3F-4049-B35B-B016C9A69FA8}" type="slidenum">
              <a:rPr lang="en-US" altLang="en-US"/>
              <a:pPr>
                <a:defRPr/>
              </a:pPr>
              <a:t>‹#›</a:t>
            </a:fld>
            <a:endParaRPr lang="en-US" altLang="en-US"/>
          </a:p>
        </p:txBody>
      </p:sp>
    </p:spTree>
    <p:extLst>
      <p:ext uri="{BB962C8B-B14F-4D97-AF65-F5344CB8AC3E}">
        <p14:creationId xmlns:p14="http://schemas.microsoft.com/office/powerpoint/2010/main" val="284369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C73E111-DB7F-4D0F-8EC6-F35EC6B6C67B}"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6B8273-EE53-4B83-A926-7A4B771919C6}" type="slidenum">
              <a:rPr lang="en-US" altLang="en-US"/>
              <a:pPr>
                <a:defRPr/>
              </a:pPr>
              <a:t>‹#›</a:t>
            </a:fld>
            <a:endParaRPr lang="en-US" altLang="en-US"/>
          </a:p>
        </p:txBody>
      </p:sp>
    </p:spTree>
    <p:extLst>
      <p:ext uri="{BB962C8B-B14F-4D97-AF65-F5344CB8AC3E}">
        <p14:creationId xmlns:p14="http://schemas.microsoft.com/office/powerpoint/2010/main" val="41001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04A9911-B399-4862-A7F1-A819ECDE7E3D}" type="datetimeFigureOut">
              <a:rPr lang="en-US"/>
              <a:pPr>
                <a:defRPr/>
              </a:pPr>
              <a:t>2/12/2019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053980-39B5-4925-A9C3-DE855ED85976}" type="slidenum">
              <a:rPr lang="en-US" altLang="en-US"/>
              <a:pPr>
                <a:defRPr/>
              </a:pPr>
              <a:t>‹#›</a:t>
            </a:fld>
            <a:endParaRPr lang="en-US" altLang="en-US"/>
          </a:p>
        </p:txBody>
      </p:sp>
    </p:spTree>
    <p:extLst>
      <p:ext uri="{BB962C8B-B14F-4D97-AF65-F5344CB8AC3E}">
        <p14:creationId xmlns:p14="http://schemas.microsoft.com/office/powerpoint/2010/main" val="290060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74DF069-F1E2-40F5-B23C-E30346723E13}" type="datetimeFigureOut">
              <a:rPr lang="en-US"/>
              <a:pPr>
                <a:defRPr/>
              </a:pPr>
              <a:t>2/12/2019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38DBE5-6C3A-4F73-8478-A028116BECC9}" type="slidenum">
              <a:rPr lang="en-US" altLang="en-US"/>
              <a:pPr>
                <a:defRPr/>
              </a:pPr>
              <a:t>‹#›</a:t>
            </a:fld>
            <a:endParaRPr lang="en-US" altLang="en-US"/>
          </a:p>
        </p:txBody>
      </p:sp>
    </p:spTree>
    <p:extLst>
      <p:ext uri="{BB962C8B-B14F-4D97-AF65-F5344CB8AC3E}">
        <p14:creationId xmlns:p14="http://schemas.microsoft.com/office/powerpoint/2010/main" val="8553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53A8E2-783B-4F90-94C5-F40CB5ABAA4B}" type="datetimeFigureOut">
              <a:rPr lang="en-US"/>
              <a:pPr>
                <a:defRPr/>
              </a:pPr>
              <a:t>2/12/2019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E6B7CE-9452-4BB4-93B8-61AB27F32E82}" type="slidenum">
              <a:rPr lang="en-US" altLang="en-US"/>
              <a:pPr>
                <a:defRPr/>
              </a:pPr>
              <a:t>‹#›</a:t>
            </a:fld>
            <a:endParaRPr lang="en-US" altLang="en-US"/>
          </a:p>
        </p:txBody>
      </p:sp>
    </p:spTree>
    <p:extLst>
      <p:ext uri="{BB962C8B-B14F-4D97-AF65-F5344CB8AC3E}">
        <p14:creationId xmlns:p14="http://schemas.microsoft.com/office/powerpoint/2010/main" val="405979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D3F580-2056-4CAC-BFC9-08D61CE9C6FD}"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D8E246-A0AA-4390-BF86-6485339AE228}" type="slidenum">
              <a:rPr lang="en-US" altLang="en-US"/>
              <a:pPr>
                <a:defRPr/>
              </a:pPr>
              <a:t>‹#›</a:t>
            </a:fld>
            <a:endParaRPr lang="en-US" altLang="en-US"/>
          </a:p>
        </p:txBody>
      </p:sp>
    </p:spTree>
    <p:extLst>
      <p:ext uri="{BB962C8B-B14F-4D97-AF65-F5344CB8AC3E}">
        <p14:creationId xmlns:p14="http://schemas.microsoft.com/office/powerpoint/2010/main" val="20200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743C9-F249-401B-82FA-5FB8CF88EBA8}"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68D42D-FEBA-4349-9AAA-005CADC7948F}" type="slidenum">
              <a:rPr lang="en-US" altLang="en-US"/>
              <a:pPr>
                <a:defRPr/>
              </a:pPr>
              <a:t>‹#›</a:t>
            </a:fld>
            <a:endParaRPr lang="en-US" altLang="en-US"/>
          </a:p>
        </p:txBody>
      </p:sp>
    </p:spTree>
    <p:extLst>
      <p:ext uri="{BB962C8B-B14F-4D97-AF65-F5344CB8AC3E}">
        <p14:creationId xmlns:p14="http://schemas.microsoft.com/office/powerpoint/2010/main" val="103971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hangingPunct="1">
              <a:defRPr sz="1000" dirty="0">
                <a:solidFill>
                  <a:schemeClr val="accent1"/>
                </a:solidFill>
              </a:defRPr>
            </a:lvl1pPr>
          </a:lstStyle>
          <a:p>
            <a:pPr>
              <a:defRPr/>
            </a:pPr>
            <a:fld id="{D83CAB38-8CA9-4FDE-8429-0722BA10209E}" type="datetimeFigureOut">
              <a:rPr lang="en-US"/>
              <a:pPr>
                <a:defRPr/>
              </a:pPr>
              <a:t>2/12/2019</a:t>
            </a:fld>
            <a:endParaRPr lang="en-US"/>
          </a:p>
        </p:txBody>
      </p:sp>
      <p:sp>
        <p:nvSpPr>
          <p:cNvPr id="5" name="Footer Placeholder 4"/>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hangingPunct="1">
              <a:defRPr sz="1000" dirty="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700" y="6224588"/>
            <a:ext cx="1279525" cy="365125"/>
          </a:xfrm>
          <a:prstGeom prst="rect">
            <a:avLst/>
          </a:prstGeom>
        </p:spPr>
        <p:txBody>
          <a:bodyPr vert="horz" lIns="91440" tIns="45720" rIns="91440" bIns="45720" rtlCol="0" anchor="ctr"/>
          <a:lstStyle>
            <a:lvl1pPr algn="r" eaLnBrk="1" hangingPunct="1">
              <a:defRPr sz="1000" smtClean="0">
                <a:solidFill>
                  <a:schemeClr val="accent1"/>
                </a:solidFill>
              </a:defRPr>
            </a:lvl1pPr>
          </a:lstStyle>
          <a:p>
            <a:pPr>
              <a:defRPr/>
            </a:pPr>
            <a:fld id="{2E1F2308-C6C9-4E13-9BD8-12EC69F869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685800" rtl="0" fontAlgn="base">
        <a:lnSpc>
          <a:spcPct val="90000"/>
        </a:lnSpc>
        <a:spcBef>
          <a:spcPct val="0"/>
        </a:spcBef>
        <a:spcAft>
          <a:spcPct val="0"/>
        </a:spcAft>
        <a:defRPr sz="4000" kern="1200">
          <a:solidFill>
            <a:schemeClr val="accent1"/>
          </a:solidFill>
          <a:latin typeface="+mj-lt"/>
          <a:ea typeface="+mj-ea"/>
          <a:cs typeface="+mj-cs"/>
        </a:defRPr>
      </a:lvl1pPr>
      <a:lvl2pPr algn="l" defTabSz="685800" rtl="0" fontAlgn="base">
        <a:lnSpc>
          <a:spcPct val="90000"/>
        </a:lnSpc>
        <a:spcBef>
          <a:spcPct val="0"/>
        </a:spcBef>
        <a:spcAft>
          <a:spcPct val="0"/>
        </a:spcAft>
        <a:defRPr sz="4000">
          <a:solidFill>
            <a:schemeClr val="accent1"/>
          </a:solidFill>
          <a:latin typeface="Corbel" panose="020B0503020204020204" pitchFamily="34" charset="0"/>
        </a:defRPr>
      </a:lvl2pPr>
      <a:lvl3pPr algn="l" defTabSz="685800" rtl="0" fontAlgn="base">
        <a:lnSpc>
          <a:spcPct val="90000"/>
        </a:lnSpc>
        <a:spcBef>
          <a:spcPct val="0"/>
        </a:spcBef>
        <a:spcAft>
          <a:spcPct val="0"/>
        </a:spcAft>
        <a:defRPr sz="4000">
          <a:solidFill>
            <a:schemeClr val="accent1"/>
          </a:solidFill>
          <a:latin typeface="Corbel" panose="020B0503020204020204" pitchFamily="34" charset="0"/>
        </a:defRPr>
      </a:lvl3pPr>
      <a:lvl4pPr algn="l" defTabSz="685800" rtl="0" fontAlgn="base">
        <a:lnSpc>
          <a:spcPct val="90000"/>
        </a:lnSpc>
        <a:spcBef>
          <a:spcPct val="0"/>
        </a:spcBef>
        <a:spcAft>
          <a:spcPct val="0"/>
        </a:spcAft>
        <a:defRPr sz="4000">
          <a:solidFill>
            <a:schemeClr val="accent1"/>
          </a:solidFill>
          <a:latin typeface="Corbel" panose="020B0503020204020204" pitchFamily="34" charset="0"/>
        </a:defRPr>
      </a:lvl4pPr>
      <a:lvl5pPr algn="l" defTabSz="685800" rtl="0" fontAlgn="base">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fontAlgn="base">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fontAlgn="base">
        <a:lnSpc>
          <a:spcPct val="90000"/>
        </a:lnSpc>
        <a:spcBef>
          <a:spcPts val="150"/>
        </a:spcBef>
        <a:spcAft>
          <a:spcPts val="300"/>
        </a:spcAft>
        <a:buClr>
          <a:schemeClr val="accent1"/>
        </a:buClr>
        <a:buSzPct val="80000"/>
        <a:buFont typeface="Corbel" pitchFamily="34" charset="0"/>
        <a:buChar char="•"/>
        <a:defRPr kern="1200">
          <a:solidFill>
            <a:schemeClr val="accent1"/>
          </a:solidFill>
          <a:latin typeface="+mn-lt"/>
          <a:ea typeface="+mn-ea"/>
          <a:cs typeface="+mn-cs"/>
        </a:defRPr>
      </a:lvl2pPr>
      <a:lvl3pPr marL="547688" indent="-136525" algn="l" defTabSz="685800" rtl="0" fontAlgn="base">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063" indent="-136525" algn="l" defTabSz="685800" rtl="0" fontAlgn="base">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19163" indent="-136525" algn="l" defTabSz="685800" rtl="0" fontAlgn="base">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ustomXml" Target="../../customXml/item5.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idney.org/blog/kidney-cars/what-are-stages-chronic-kidney-diseas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customXml" Target="../../customXml/item2.xml"/><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customXml" Target="../../customXml/item6.xml"/><Relationship Id="rId6" Type="http://schemas.microsoft.com/office/2007/relationships/media" Target="../media/media1.mp4"/><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hyperlink" Target="https://www.pinterest.com/source/resourcenurse.org" TargetMode="External"/><Relationship Id="rId4" Type="http://schemas.openxmlformats.org/officeDocument/2006/relationships/customXml" Target="../../customXml/item4.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video" Target="NULL" TargetMode="Externa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customXml" Target="../../customXml/item1.xml"/><Relationship Id="rId6" Type="http://schemas.microsoft.com/office/2007/relationships/media" Target="../media/media2.mp4"/><Relationship Id="rId5" Type="http://schemas.openxmlformats.org/officeDocument/2006/relationships/tags" Target="../tags/tag6.xml"/><Relationship Id="rId4" Type="http://schemas.openxmlformats.org/officeDocument/2006/relationships/customXml" Target="../../customXml/item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85800" y="3276600"/>
            <a:ext cx="7407275" cy="1355725"/>
          </a:xfrm>
        </p:spPr>
        <p:txBody>
          <a:bodyPr/>
          <a:lstStyle/>
          <a:p>
            <a:r>
              <a:rPr lang="en-US" altLang="en-US" sz="4800" smtClean="0"/>
              <a:t>Patient Care and Safety</a:t>
            </a:r>
          </a:p>
        </p:txBody>
      </p:sp>
    </p:spTree>
    <p:custDataLst>
      <p:custData r:id="rId1"/>
      <p:tags r:id="rId2"/>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304800"/>
            <a:ext cx="7426325" cy="838200"/>
          </a:xfrm>
        </p:spPr>
        <p:txBody>
          <a:bodyPr/>
          <a:lstStyle/>
          <a:p>
            <a:r>
              <a:rPr lang="en-US" sz="5400" dirty="0" smtClean="0"/>
              <a:t>Pulse Rate</a:t>
            </a:r>
            <a:endParaRPr lang="en-US" sz="5400"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10</a:t>
            </a:fld>
            <a:endParaRPr lang="en-US" altLang="en-US"/>
          </a:p>
        </p:txBody>
      </p:sp>
      <p:sp>
        <p:nvSpPr>
          <p:cNvPr id="6" name="Content Placeholder 5"/>
          <p:cNvSpPr>
            <a:spLocks noGrp="1"/>
          </p:cNvSpPr>
          <p:nvPr>
            <p:ph idx="1"/>
          </p:nvPr>
        </p:nvSpPr>
        <p:spPr>
          <a:xfrm>
            <a:off x="304800" y="1132840"/>
            <a:ext cx="8305799" cy="5406608"/>
          </a:xfrm>
          <a:prstGeom prst="rect">
            <a:avLst/>
          </a:prstGeom>
        </p:spPr>
        <p:txBody>
          <a:bodyPr wrap="square">
            <a:spAutoFit/>
          </a:bodyPr>
          <a:lstStyle/>
          <a:p>
            <a:pPr>
              <a:spcBef>
                <a:spcPts val="800"/>
              </a:spcBef>
            </a:pPr>
            <a:r>
              <a:rPr lang="en-US" altLang="en-US" sz="3600" dirty="0" smtClean="0">
                <a:solidFill>
                  <a:srgbClr val="000000"/>
                </a:solidFill>
              </a:rPr>
              <a:t> </a:t>
            </a:r>
            <a:r>
              <a:rPr lang="en-US" altLang="en-US" sz="3200" dirty="0" smtClean="0">
                <a:solidFill>
                  <a:srgbClr val="000000"/>
                </a:solidFill>
              </a:rPr>
              <a:t>Adult: 60-100 beats/minute on average</a:t>
            </a:r>
          </a:p>
          <a:p>
            <a:pPr>
              <a:spcBef>
                <a:spcPts val="800"/>
              </a:spcBef>
            </a:pPr>
            <a:r>
              <a:rPr lang="en-US" altLang="en-US" sz="3200" dirty="0" smtClean="0">
                <a:solidFill>
                  <a:srgbClr val="000000"/>
                </a:solidFill>
              </a:rPr>
              <a:t>Pediatric: 70-120 beats/minute </a:t>
            </a:r>
            <a:endParaRPr lang="en-US" altLang="en-US" sz="3200" dirty="0">
              <a:solidFill>
                <a:srgbClr val="000000"/>
              </a:solidFill>
            </a:endParaRPr>
          </a:p>
          <a:p>
            <a:pPr>
              <a:spcBef>
                <a:spcPts val="800"/>
              </a:spcBef>
            </a:pPr>
            <a:r>
              <a:rPr lang="en-US" altLang="en-US" sz="3200" dirty="0" smtClean="0"/>
              <a:t>Pulse Locations: </a:t>
            </a:r>
          </a:p>
          <a:p>
            <a:pPr marL="947738" lvl="2" indent="-571500">
              <a:spcBef>
                <a:spcPts val="800"/>
              </a:spcBef>
            </a:pPr>
            <a:r>
              <a:rPr lang="en-US" altLang="en-US" sz="2000" dirty="0"/>
              <a:t>Apical</a:t>
            </a:r>
          </a:p>
          <a:p>
            <a:pPr marL="947738" lvl="2" indent="-571500">
              <a:spcBef>
                <a:spcPts val="800"/>
              </a:spcBef>
            </a:pPr>
            <a:r>
              <a:rPr lang="en-US" altLang="en-US" sz="2000" dirty="0"/>
              <a:t> Radial</a:t>
            </a:r>
          </a:p>
          <a:p>
            <a:pPr marL="947738" lvl="2" indent="-571500">
              <a:spcBef>
                <a:spcPts val="800"/>
              </a:spcBef>
            </a:pPr>
            <a:r>
              <a:rPr lang="en-US" altLang="en-US" sz="2000" dirty="0"/>
              <a:t>Carotid</a:t>
            </a:r>
          </a:p>
          <a:p>
            <a:pPr marL="947738" lvl="2" indent="-571500">
              <a:spcBef>
                <a:spcPts val="800"/>
              </a:spcBef>
            </a:pPr>
            <a:r>
              <a:rPr lang="en-US" altLang="en-US" sz="2000" dirty="0"/>
              <a:t>Femoral</a:t>
            </a:r>
          </a:p>
          <a:p>
            <a:pPr marL="947738" lvl="2" indent="-571500">
              <a:spcBef>
                <a:spcPts val="800"/>
              </a:spcBef>
            </a:pPr>
            <a:r>
              <a:rPr lang="en-US" altLang="en-US" sz="2000" dirty="0"/>
              <a:t>Popliteal</a:t>
            </a:r>
          </a:p>
          <a:p>
            <a:pPr marL="947738" lvl="2" indent="-571500">
              <a:spcBef>
                <a:spcPts val="800"/>
              </a:spcBef>
            </a:pPr>
            <a:r>
              <a:rPr lang="en-US" altLang="en-US" sz="2000" dirty="0"/>
              <a:t>Temporal</a:t>
            </a:r>
          </a:p>
          <a:p>
            <a:pPr marL="947738" lvl="2" indent="-571500">
              <a:spcBef>
                <a:spcPts val="800"/>
              </a:spcBef>
            </a:pPr>
            <a:r>
              <a:rPr lang="en-US" altLang="en-US" sz="2000" dirty="0"/>
              <a:t>Dorsalis </a:t>
            </a:r>
            <a:r>
              <a:rPr lang="en-US" altLang="en-US" sz="2000" dirty="0" err="1"/>
              <a:t>pedis</a:t>
            </a:r>
            <a:endParaRPr lang="en-US" altLang="en-US" sz="2000" dirty="0"/>
          </a:p>
          <a:p>
            <a:pPr marL="947738" lvl="2" indent="-571500">
              <a:spcBef>
                <a:spcPts val="800"/>
              </a:spcBef>
            </a:pPr>
            <a:r>
              <a:rPr lang="en-US" altLang="en-US" sz="2000" dirty="0"/>
              <a:t>Posterior </a:t>
            </a:r>
            <a:r>
              <a:rPr lang="en-US" altLang="en-US" sz="2000" dirty="0" err="1"/>
              <a:t>tibial</a:t>
            </a:r>
            <a:endParaRPr lang="en-US" altLang="en-US" sz="2000" dirty="0"/>
          </a:p>
          <a:p>
            <a:pPr marL="947738" lvl="2" indent="-571500">
              <a:spcBef>
                <a:spcPts val="800"/>
              </a:spcBef>
            </a:pPr>
            <a:r>
              <a:rPr lang="en-US" altLang="en-US" sz="2000" dirty="0"/>
              <a:t>Brachial</a:t>
            </a:r>
          </a:p>
        </p:txBody>
      </p:sp>
    </p:spTree>
    <p:extLst>
      <p:ext uri="{BB962C8B-B14F-4D97-AF65-F5344CB8AC3E}">
        <p14:creationId xmlns:p14="http://schemas.microsoft.com/office/powerpoint/2010/main" val="96311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07275" cy="990600"/>
          </a:xfrm>
        </p:spPr>
        <p:txBody>
          <a:bodyPr/>
          <a:lstStyle/>
          <a:p>
            <a:r>
              <a:rPr lang="en-US" dirty="0" smtClean="0"/>
              <a:t>Respiratory Rate</a:t>
            </a:r>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11</a:t>
            </a:fld>
            <a:endParaRPr lang="en-US" altLang="en-US"/>
          </a:p>
        </p:txBody>
      </p:sp>
      <p:sp>
        <p:nvSpPr>
          <p:cNvPr id="6" name="Content Placeholder 5"/>
          <p:cNvSpPr>
            <a:spLocks noGrp="1"/>
          </p:cNvSpPr>
          <p:nvPr>
            <p:ph idx="1"/>
          </p:nvPr>
        </p:nvSpPr>
        <p:spPr>
          <a:xfrm>
            <a:off x="609599" y="1524000"/>
            <a:ext cx="7667625" cy="4518160"/>
          </a:xfrm>
          <a:prstGeom prst="rect">
            <a:avLst/>
          </a:prstGeom>
        </p:spPr>
        <p:txBody>
          <a:bodyPr wrap="square">
            <a:spAutoFit/>
          </a:bodyPr>
          <a:lstStyle/>
          <a:p>
            <a:pPr eaLnBrk="1" hangingPunct="1">
              <a:spcBef>
                <a:spcPts val="800"/>
              </a:spcBef>
              <a:buFontTx/>
              <a:buChar char="•"/>
            </a:pPr>
            <a:r>
              <a:rPr lang="en-US" altLang="en-US" sz="3200" dirty="0">
                <a:solidFill>
                  <a:srgbClr val="000000"/>
                </a:solidFill>
              </a:rPr>
              <a:t>Respiratory Rate: </a:t>
            </a:r>
          </a:p>
          <a:p>
            <a:pPr lvl="5">
              <a:spcBef>
                <a:spcPts val="800"/>
              </a:spcBef>
              <a:buFontTx/>
              <a:buChar char="•"/>
            </a:pPr>
            <a:r>
              <a:rPr lang="en-US" altLang="en-US" sz="3200" dirty="0">
                <a:solidFill>
                  <a:srgbClr val="000000"/>
                </a:solidFill>
              </a:rPr>
              <a:t>Normal adult: 12 to 20 breaths/minute</a:t>
            </a:r>
          </a:p>
          <a:p>
            <a:pPr lvl="5">
              <a:spcBef>
                <a:spcPts val="800"/>
              </a:spcBef>
              <a:buFontTx/>
              <a:buChar char="•"/>
            </a:pPr>
            <a:r>
              <a:rPr lang="en-US" altLang="en-US" sz="3200" dirty="0">
                <a:solidFill>
                  <a:srgbClr val="000000"/>
                </a:solidFill>
              </a:rPr>
              <a:t>Child under 10: 20 to 30 breaths/minute</a:t>
            </a:r>
          </a:p>
          <a:p>
            <a:pPr>
              <a:spcBef>
                <a:spcPts val="800"/>
              </a:spcBef>
              <a:buFontTx/>
              <a:buChar char="•"/>
            </a:pPr>
            <a:r>
              <a:rPr lang="en-US" altLang="en-US" sz="3200" dirty="0" smtClean="0">
                <a:solidFill>
                  <a:srgbClr val="000000"/>
                </a:solidFill>
              </a:rPr>
              <a:t>Medical Terms relating to breathing: </a:t>
            </a:r>
            <a:endParaRPr lang="en-US" altLang="en-US" sz="3200" dirty="0">
              <a:solidFill>
                <a:srgbClr val="000000"/>
              </a:solidFill>
            </a:endParaRPr>
          </a:p>
          <a:p>
            <a:pPr lvl="5">
              <a:spcBef>
                <a:spcPts val="800"/>
              </a:spcBef>
              <a:buFontTx/>
              <a:buChar char="•"/>
            </a:pPr>
            <a:r>
              <a:rPr lang="en-US" altLang="en-US" sz="2400" dirty="0" err="1">
                <a:solidFill>
                  <a:srgbClr val="000000"/>
                </a:solidFill>
              </a:rPr>
              <a:t>Bradypnea</a:t>
            </a:r>
            <a:r>
              <a:rPr lang="en-US" altLang="en-US" sz="2400" dirty="0">
                <a:solidFill>
                  <a:srgbClr val="000000"/>
                </a:solidFill>
              </a:rPr>
              <a:t> - decrease in breathing</a:t>
            </a:r>
          </a:p>
          <a:p>
            <a:pPr lvl="5">
              <a:spcBef>
                <a:spcPts val="800"/>
              </a:spcBef>
              <a:buFontTx/>
              <a:buChar char="•"/>
            </a:pPr>
            <a:r>
              <a:rPr lang="en-US" altLang="en-US" sz="2400" dirty="0">
                <a:solidFill>
                  <a:srgbClr val="000000"/>
                </a:solidFill>
              </a:rPr>
              <a:t>Dyspnea - difficult breathing</a:t>
            </a:r>
          </a:p>
          <a:p>
            <a:pPr lvl="5">
              <a:spcBef>
                <a:spcPts val="800"/>
              </a:spcBef>
              <a:buFontTx/>
              <a:buChar char="•"/>
            </a:pPr>
            <a:r>
              <a:rPr lang="en-US" altLang="en-US" sz="2400" dirty="0">
                <a:solidFill>
                  <a:srgbClr val="000000"/>
                </a:solidFill>
              </a:rPr>
              <a:t>Tachypnea - rapid breathing</a:t>
            </a:r>
          </a:p>
        </p:txBody>
      </p:sp>
    </p:spTree>
    <p:extLst>
      <p:ext uri="{BB962C8B-B14F-4D97-AF65-F5344CB8AC3E}">
        <p14:creationId xmlns:p14="http://schemas.microsoft.com/office/powerpoint/2010/main" val="40088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07275" cy="914400"/>
          </a:xfrm>
        </p:spPr>
        <p:txBody>
          <a:bodyPr/>
          <a:lstStyle/>
          <a:p>
            <a:r>
              <a:rPr lang="en-US" dirty="0" smtClean="0"/>
              <a:t>Blood Pressure</a:t>
            </a:r>
            <a:endParaRPr lang="en-US" dirty="0"/>
          </a:p>
        </p:txBody>
      </p:sp>
      <p:sp>
        <p:nvSpPr>
          <p:cNvPr id="3" name="Content Placeholder 2"/>
          <p:cNvSpPr>
            <a:spLocks noGrp="1"/>
          </p:cNvSpPr>
          <p:nvPr>
            <p:ph idx="1"/>
          </p:nvPr>
        </p:nvSpPr>
        <p:spPr>
          <a:xfrm>
            <a:off x="228600" y="1143000"/>
            <a:ext cx="8686800" cy="5446713"/>
          </a:xfrm>
        </p:spPr>
        <p:txBody>
          <a:bodyPr/>
          <a:lstStyle/>
          <a:p>
            <a:pPr marL="206375" lvl="1" indent="0">
              <a:spcBef>
                <a:spcPts val="800"/>
              </a:spcBef>
              <a:buNone/>
            </a:pPr>
            <a:endParaRPr lang="en-US" altLang="en-US" sz="1200" dirty="0">
              <a:solidFill>
                <a:srgbClr val="000000"/>
              </a:solidFill>
            </a:endParaRPr>
          </a:p>
          <a:p>
            <a:pPr>
              <a:spcBef>
                <a:spcPts val="800"/>
              </a:spcBef>
              <a:buFontTx/>
              <a:buChar char="•"/>
            </a:pPr>
            <a:r>
              <a:rPr lang="en-US" altLang="en-US" sz="4000" dirty="0">
                <a:solidFill>
                  <a:srgbClr val="000000"/>
                </a:solidFill>
              </a:rPr>
              <a:t>BP: </a:t>
            </a:r>
            <a:endParaRPr lang="en-US" altLang="en-US" sz="4000" dirty="0" smtClean="0">
              <a:solidFill>
                <a:srgbClr val="000000"/>
              </a:solidFill>
            </a:endParaRPr>
          </a:p>
          <a:p>
            <a:pPr lvl="1">
              <a:spcBef>
                <a:spcPts val="800"/>
              </a:spcBef>
              <a:buFontTx/>
              <a:buChar char="•"/>
            </a:pPr>
            <a:r>
              <a:rPr lang="en-US" altLang="en-US" sz="3200" dirty="0">
                <a:solidFill>
                  <a:srgbClr val="000000"/>
                </a:solidFill>
              </a:rPr>
              <a:t>S</a:t>
            </a:r>
            <a:r>
              <a:rPr lang="en-US" altLang="en-US" sz="3200" dirty="0" smtClean="0">
                <a:solidFill>
                  <a:srgbClr val="000000"/>
                </a:solidFill>
              </a:rPr>
              <a:t>ystolic</a:t>
            </a:r>
            <a:r>
              <a:rPr lang="en-US" altLang="en-US" sz="3200" dirty="0">
                <a:solidFill>
                  <a:srgbClr val="000000"/>
                </a:solidFill>
              </a:rPr>
              <a:t>:</a:t>
            </a:r>
            <a:r>
              <a:rPr lang="en-US" altLang="en-US" sz="3800" dirty="0">
                <a:solidFill>
                  <a:srgbClr val="000000"/>
                </a:solidFill>
              </a:rPr>
              <a:t> </a:t>
            </a:r>
            <a:endParaRPr lang="en-US" altLang="en-US" sz="3800" dirty="0" smtClean="0">
              <a:solidFill>
                <a:srgbClr val="000000"/>
              </a:solidFill>
            </a:endParaRPr>
          </a:p>
          <a:p>
            <a:pPr lvl="3">
              <a:spcBef>
                <a:spcPts val="800"/>
              </a:spcBef>
              <a:buFontTx/>
              <a:buChar char="•"/>
            </a:pPr>
            <a:r>
              <a:rPr lang="en-US" altLang="en-US" sz="3400" dirty="0" smtClean="0">
                <a:solidFill>
                  <a:srgbClr val="000000"/>
                </a:solidFill>
              </a:rPr>
              <a:t> </a:t>
            </a:r>
            <a:r>
              <a:rPr lang="en-US" altLang="en-US" sz="2400" dirty="0">
                <a:solidFill>
                  <a:srgbClr val="000000"/>
                </a:solidFill>
              </a:rPr>
              <a:t>The highest pressure reached during </a:t>
            </a:r>
            <a:r>
              <a:rPr lang="en-US" altLang="en-US" sz="2400" dirty="0">
                <a:solidFill>
                  <a:srgbClr val="FF0000"/>
                </a:solidFill>
              </a:rPr>
              <a:t>contraction </a:t>
            </a:r>
            <a:r>
              <a:rPr lang="en-US" altLang="en-US" sz="2400" dirty="0">
                <a:solidFill>
                  <a:srgbClr val="000000"/>
                </a:solidFill>
              </a:rPr>
              <a:t>of the left ventricle of the heart as it pumps blood into the </a:t>
            </a:r>
            <a:r>
              <a:rPr lang="en-US" altLang="en-US" sz="2400" dirty="0" smtClean="0">
                <a:solidFill>
                  <a:srgbClr val="000000"/>
                </a:solidFill>
              </a:rPr>
              <a:t>aorta.</a:t>
            </a:r>
          </a:p>
          <a:p>
            <a:pPr lvl="3">
              <a:spcBef>
                <a:spcPts val="800"/>
              </a:spcBef>
              <a:buFontTx/>
              <a:buChar char="•"/>
            </a:pPr>
            <a:r>
              <a:rPr lang="en-US" altLang="en-US" sz="2400" dirty="0" smtClean="0">
                <a:solidFill>
                  <a:srgbClr val="000000"/>
                </a:solidFill>
              </a:rPr>
              <a:t>Normal </a:t>
            </a:r>
            <a:r>
              <a:rPr lang="en-US" altLang="en-US" sz="2400" dirty="0">
                <a:solidFill>
                  <a:srgbClr val="000000"/>
                </a:solidFill>
              </a:rPr>
              <a:t>ranges from </a:t>
            </a:r>
            <a:r>
              <a:rPr lang="en-US" altLang="en-US" sz="2400" dirty="0" smtClean="0">
                <a:solidFill>
                  <a:srgbClr val="000000"/>
                </a:solidFill>
              </a:rPr>
              <a:t>90 </a:t>
            </a:r>
            <a:r>
              <a:rPr lang="en-US" altLang="en-US" sz="2400" dirty="0">
                <a:solidFill>
                  <a:srgbClr val="000000"/>
                </a:solidFill>
              </a:rPr>
              <a:t>– 140 mm Hg</a:t>
            </a:r>
          </a:p>
          <a:p>
            <a:pPr>
              <a:spcBef>
                <a:spcPts val="800"/>
              </a:spcBef>
            </a:pPr>
            <a:r>
              <a:rPr lang="en-US" altLang="en-US" sz="3800" dirty="0" smtClean="0">
                <a:solidFill>
                  <a:srgbClr val="000000"/>
                </a:solidFill>
              </a:rPr>
              <a:t>  </a:t>
            </a:r>
            <a:r>
              <a:rPr lang="en-US" altLang="en-US" sz="3200" dirty="0" smtClean="0">
                <a:solidFill>
                  <a:srgbClr val="000000"/>
                </a:solidFill>
              </a:rPr>
              <a:t>Diastolic</a:t>
            </a:r>
            <a:r>
              <a:rPr lang="en-US" altLang="en-US" sz="3200" dirty="0">
                <a:solidFill>
                  <a:srgbClr val="000000"/>
                </a:solidFill>
              </a:rPr>
              <a:t>: </a:t>
            </a:r>
            <a:endParaRPr lang="en-US" altLang="en-US" sz="3200" dirty="0" smtClean="0">
              <a:solidFill>
                <a:srgbClr val="000000"/>
              </a:solidFill>
            </a:endParaRPr>
          </a:p>
          <a:p>
            <a:pPr lvl="3">
              <a:spcBef>
                <a:spcPts val="800"/>
              </a:spcBef>
              <a:buFontTx/>
              <a:buChar char="•"/>
            </a:pPr>
            <a:r>
              <a:rPr lang="en-US" altLang="en-US" sz="2400" dirty="0">
                <a:solidFill>
                  <a:srgbClr val="000000"/>
                </a:solidFill>
              </a:rPr>
              <a:t>The lowest point to which the pressure drops during relaxation of the ventricles and indicates the minimal pressure exerted against the arterial walls continuously.  </a:t>
            </a:r>
            <a:endParaRPr lang="en-US" altLang="en-US" sz="2400" dirty="0" smtClean="0">
              <a:solidFill>
                <a:srgbClr val="000000"/>
              </a:solidFill>
            </a:endParaRPr>
          </a:p>
          <a:p>
            <a:pPr lvl="3">
              <a:spcBef>
                <a:spcPts val="800"/>
              </a:spcBef>
              <a:buFontTx/>
              <a:buChar char="•"/>
            </a:pPr>
            <a:r>
              <a:rPr lang="en-US" altLang="en-US" sz="2400" dirty="0" smtClean="0">
                <a:solidFill>
                  <a:srgbClr val="000000"/>
                </a:solidFill>
              </a:rPr>
              <a:t>Ranges </a:t>
            </a:r>
            <a:r>
              <a:rPr lang="en-US" altLang="en-US" sz="2400" dirty="0">
                <a:solidFill>
                  <a:srgbClr val="000000"/>
                </a:solidFill>
              </a:rPr>
              <a:t>from 60 – </a:t>
            </a:r>
            <a:r>
              <a:rPr lang="en-US" altLang="en-US" sz="2400" dirty="0" smtClean="0">
                <a:solidFill>
                  <a:srgbClr val="000000"/>
                </a:solidFill>
              </a:rPr>
              <a:t>90 mm Hg</a:t>
            </a:r>
            <a:endParaRPr lang="en-US" altLang="en-US" sz="2400" dirty="0">
              <a:solidFill>
                <a:srgbClr val="000000"/>
              </a:solidFill>
            </a:endParaRP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12</a:t>
            </a:fld>
            <a:endParaRPr lang="en-US" altLang="en-US"/>
          </a:p>
        </p:txBody>
      </p:sp>
    </p:spTree>
    <p:extLst>
      <p:ext uri="{BB962C8B-B14F-4D97-AF65-F5344CB8AC3E}">
        <p14:creationId xmlns:p14="http://schemas.microsoft.com/office/powerpoint/2010/main" val="118813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07275" cy="923607"/>
          </a:xfrm>
        </p:spPr>
        <p:txBody>
          <a:bodyPr/>
          <a:lstStyle/>
          <a:p>
            <a:r>
              <a:rPr lang="en-US" dirty="0" smtClean="0"/>
              <a:t>ECG</a:t>
            </a:r>
            <a:endParaRPr lang="en-US" dirty="0"/>
          </a:p>
        </p:txBody>
      </p:sp>
      <p:sp>
        <p:nvSpPr>
          <p:cNvPr id="3" name="Content Placeholder 2"/>
          <p:cNvSpPr>
            <a:spLocks noGrp="1"/>
          </p:cNvSpPr>
          <p:nvPr>
            <p:ph idx="1"/>
          </p:nvPr>
        </p:nvSpPr>
        <p:spPr>
          <a:xfrm>
            <a:off x="685800" y="1341523"/>
            <a:ext cx="7404100" cy="4038600"/>
          </a:xfrm>
        </p:spPr>
        <p:txBody>
          <a:bodyPr/>
          <a:lstStyle/>
          <a:p>
            <a:pPr>
              <a:spcBef>
                <a:spcPts val="750"/>
              </a:spcBef>
            </a:pPr>
            <a:r>
              <a:rPr lang="en-US" altLang="en-US" sz="2800" dirty="0">
                <a:solidFill>
                  <a:srgbClr val="000000"/>
                </a:solidFill>
              </a:rPr>
              <a:t>ECG: Graphic record of electrical activity only</a:t>
            </a:r>
          </a:p>
          <a:p>
            <a:pPr>
              <a:spcBef>
                <a:spcPts val="750"/>
              </a:spcBef>
            </a:pPr>
            <a:r>
              <a:rPr lang="en-US" altLang="en-US" sz="2800" dirty="0">
                <a:solidFill>
                  <a:srgbClr val="000000"/>
                </a:solidFill>
              </a:rPr>
              <a:t>Tells nothing about pumping action</a:t>
            </a:r>
          </a:p>
          <a:p>
            <a:pPr>
              <a:spcBef>
                <a:spcPts val="750"/>
              </a:spcBef>
            </a:pPr>
            <a:r>
              <a:rPr lang="en-US" altLang="en-US" sz="2800" dirty="0">
                <a:solidFill>
                  <a:srgbClr val="000000"/>
                </a:solidFill>
              </a:rPr>
              <a:t>Electrodes sense electrical impulse from the skin</a:t>
            </a:r>
          </a:p>
          <a:p>
            <a:pPr>
              <a:spcBef>
                <a:spcPts val="750"/>
              </a:spcBef>
            </a:pPr>
            <a:r>
              <a:rPr lang="en-US" altLang="en-US" sz="2800" dirty="0">
                <a:solidFill>
                  <a:srgbClr val="000000"/>
                </a:solidFill>
              </a:rPr>
              <a:t>ECG machine records positive and negative impulses as positive (upward) or negative (downward) deflections on oscilloscope</a:t>
            </a:r>
          </a:p>
          <a:p>
            <a:pPr>
              <a:spcBef>
                <a:spcPts val="750"/>
              </a:spcBef>
            </a:pPr>
            <a:r>
              <a:rPr lang="en-US" altLang="en-US" sz="2800" dirty="0">
                <a:solidFill>
                  <a:srgbClr val="000000"/>
                </a:solidFill>
              </a:rPr>
              <a:t>Isoelectric line is the flat baseline = no impulses</a:t>
            </a:r>
          </a:p>
          <a:p>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13</a:t>
            </a:fld>
            <a:endParaRPr lang="en-US" altLang="en-US"/>
          </a:p>
        </p:txBody>
      </p:sp>
    </p:spTree>
    <p:extLst>
      <p:ext uri="{BB962C8B-B14F-4D97-AF65-F5344CB8AC3E}">
        <p14:creationId xmlns:p14="http://schemas.microsoft.com/office/powerpoint/2010/main" val="37474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407275" cy="762000"/>
          </a:xfrm>
        </p:spPr>
        <p:txBody>
          <a:bodyPr/>
          <a:lstStyle/>
          <a:p>
            <a:r>
              <a:rPr lang="en-US" dirty="0" smtClean="0"/>
              <a:t>ECG</a:t>
            </a:r>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14</a:t>
            </a:fld>
            <a:endParaRPr lang="en-US" altLang="en-US"/>
          </a:p>
        </p:txBody>
      </p:sp>
      <p:pic>
        <p:nvPicPr>
          <p:cNvPr id="6" name="Picture 5"/>
          <p:cNvPicPr>
            <a:picLocks noChangeAspect="1"/>
          </p:cNvPicPr>
          <p:nvPr/>
        </p:nvPicPr>
        <p:blipFill>
          <a:blip r:embed="rId3"/>
          <a:stretch>
            <a:fillRect/>
          </a:stretch>
        </p:blipFill>
        <p:spPr>
          <a:xfrm>
            <a:off x="990599" y="1066800"/>
            <a:ext cx="6950075" cy="5212556"/>
          </a:xfrm>
          <a:prstGeom prst="rect">
            <a:avLst/>
          </a:prstGeom>
        </p:spPr>
      </p:pic>
    </p:spTree>
    <p:extLst>
      <p:ext uri="{BB962C8B-B14F-4D97-AF65-F5344CB8AC3E}">
        <p14:creationId xmlns:p14="http://schemas.microsoft.com/office/powerpoint/2010/main" val="3130148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07275" cy="990600"/>
          </a:xfrm>
        </p:spPr>
        <p:txBody>
          <a:bodyPr/>
          <a:lstStyle/>
          <a:p>
            <a:r>
              <a:rPr lang="en-US" dirty="0" smtClean="0"/>
              <a:t>Pulse Oximetry</a:t>
            </a:r>
            <a:endParaRPr lang="en-US" dirty="0"/>
          </a:p>
        </p:txBody>
      </p:sp>
      <p:sp>
        <p:nvSpPr>
          <p:cNvPr id="3" name="Content Placeholder 2"/>
          <p:cNvSpPr>
            <a:spLocks noGrp="1"/>
          </p:cNvSpPr>
          <p:nvPr>
            <p:ph idx="1"/>
          </p:nvPr>
        </p:nvSpPr>
        <p:spPr>
          <a:xfrm>
            <a:off x="409575" y="1795727"/>
            <a:ext cx="7404100" cy="4038600"/>
          </a:xfrm>
        </p:spPr>
        <p:txBody>
          <a:bodyPr/>
          <a:lstStyle/>
          <a:p>
            <a:pPr marL="34925" indent="0">
              <a:spcBef>
                <a:spcPts val="750"/>
              </a:spcBef>
              <a:buNone/>
            </a:pPr>
            <a:r>
              <a:rPr lang="en-US" altLang="en-US" sz="3600" dirty="0">
                <a:solidFill>
                  <a:srgbClr val="000000"/>
                </a:solidFill>
              </a:rPr>
              <a:t>Pulse </a:t>
            </a:r>
            <a:r>
              <a:rPr lang="en-US" altLang="en-US" sz="3600" dirty="0" smtClean="0">
                <a:solidFill>
                  <a:srgbClr val="000000"/>
                </a:solidFill>
              </a:rPr>
              <a:t>oximetry:</a:t>
            </a:r>
          </a:p>
          <a:p>
            <a:pPr lvl="5">
              <a:spcBef>
                <a:spcPts val="750"/>
              </a:spcBef>
              <a:buFontTx/>
              <a:buChar char="•"/>
            </a:pPr>
            <a:r>
              <a:rPr lang="en-US" altLang="en-US" sz="3000" dirty="0" smtClean="0">
                <a:solidFill>
                  <a:schemeClr val="tx1">
                    <a:lumMod val="75000"/>
                    <a:lumOff val="25000"/>
                  </a:schemeClr>
                </a:solidFill>
              </a:rPr>
              <a:t>adequate </a:t>
            </a:r>
            <a:r>
              <a:rPr lang="en-US" altLang="en-US" sz="3000" dirty="0">
                <a:solidFill>
                  <a:schemeClr val="tx1">
                    <a:lumMod val="75000"/>
                    <a:lumOff val="25000"/>
                  </a:schemeClr>
                </a:solidFill>
              </a:rPr>
              <a:t>95% - 100%</a:t>
            </a:r>
          </a:p>
          <a:p>
            <a:pPr>
              <a:spcBef>
                <a:spcPts val="750"/>
              </a:spcBef>
              <a:buFontTx/>
              <a:buChar char="•"/>
            </a:pPr>
            <a:endParaRPr lang="en-US" altLang="en-US" dirty="0" smtClean="0">
              <a:solidFill>
                <a:srgbClr val="000000"/>
              </a:solidFill>
            </a:endParaRPr>
          </a:p>
          <a:p>
            <a:pPr marL="34925" indent="0">
              <a:spcBef>
                <a:spcPts val="750"/>
              </a:spcBef>
              <a:buNone/>
            </a:pPr>
            <a:r>
              <a:rPr lang="en-US" altLang="en-US" sz="3600" dirty="0">
                <a:solidFill>
                  <a:srgbClr val="000000"/>
                </a:solidFill>
              </a:rPr>
              <a:t>Saturation: </a:t>
            </a:r>
          </a:p>
          <a:p>
            <a:pPr lvl="5">
              <a:spcBef>
                <a:spcPts val="750"/>
              </a:spcBef>
              <a:buFontTx/>
              <a:buChar char="•"/>
            </a:pPr>
            <a:r>
              <a:rPr lang="en-US" altLang="en-US" sz="3000" dirty="0">
                <a:solidFill>
                  <a:schemeClr val="tx1">
                    <a:lumMod val="75000"/>
                    <a:lumOff val="25000"/>
                  </a:schemeClr>
                </a:solidFill>
              </a:rPr>
              <a:t>test for measuring blood oxygen level; inadequate under 90%</a:t>
            </a:r>
          </a:p>
          <a:p>
            <a:endParaRPr lang="en-US" sz="3600" dirty="0">
              <a:solidFill>
                <a:srgbClr val="000000"/>
              </a:solidFill>
            </a:endParaRP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15</a:t>
            </a:fld>
            <a:endParaRPr lang="en-US" altLang="en-US"/>
          </a:p>
        </p:txBody>
      </p:sp>
    </p:spTree>
    <p:extLst>
      <p:ext uri="{BB962C8B-B14F-4D97-AF65-F5344CB8AC3E}">
        <p14:creationId xmlns:p14="http://schemas.microsoft.com/office/powerpoint/2010/main" val="30817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457200"/>
            <a:ext cx="7407275" cy="974725"/>
          </a:xfrm>
        </p:spPr>
        <p:txBody>
          <a:bodyPr rtlCol="0">
            <a:normAutofit fontScale="90000"/>
          </a:bodyPr>
          <a:lstStyle/>
          <a:p>
            <a:pPr fontAlgn="auto">
              <a:spcAft>
                <a:spcPts val="0"/>
              </a:spcAft>
              <a:defRPr/>
            </a:pPr>
            <a:r>
              <a:rPr lang="en-US" altLang="en-US" dirty="0" smtClean="0"/>
              <a:t>Management of Accessory Medical Device</a:t>
            </a:r>
          </a:p>
        </p:txBody>
      </p:sp>
      <p:sp>
        <p:nvSpPr>
          <p:cNvPr id="13315" name="Content Placeholder 2"/>
          <p:cNvSpPr>
            <a:spLocks noGrp="1"/>
          </p:cNvSpPr>
          <p:nvPr>
            <p:ph idx="1"/>
          </p:nvPr>
        </p:nvSpPr>
        <p:spPr>
          <a:xfrm>
            <a:off x="567403" y="1851043"/>
            <a:ext cx="5795963" cy="1539875"/>
          </a:xfrm>
        </p:spPr>
        <p:txBody>
          <a:bodyPr/>
          <a:lstStyle/>
          <a:p>
            <a:pPr marL="171450" lvl="1">
              <a:spcBef>
                <a:spcPts val="1000"/>
              </a:spcBef>
              <a:spcAft>
                <a:spcPct val="0"/>
              </a:spcAft>
            </a:pPr>
            <a:r>
              <a:rPr lang="en-US" altLang="en-US" sz="2400" dirty="0" smtClean="0"/>
              <a:t>Oxygen delivery systems</a:t>
            </a:r>
          </a:p>
          <a:p>
            <a:pPr marL="171450" lvl="1">
              <a:spcBef>
                <a:spcPts val="1000"/>
              </a:spcBef>
              <a:spcAft>
                <a:spcPct val="0"/>
              </a:spcAft>
            </a:pPr>
            <a:r>
              <a:rPr lang="en-US" altLang="en-US" sz="2400" dirty="0" smtClean="0"/>
              <a:t>Chest Tubes</a:t>
            </a:r>
          </a:p>
          <a:p>
            <a:pPr marL="171450" lvl="1">
              <a:spcBef>
                <a:spcPts val="1000"/>
              </a:spcBef>
              <a:spcAft>
                <a:spcPct val="0"/>
              </a:spcAft>
            </a:pPr>
            <a:r>
              <a:rPr lang="en-US" altLang="en-US" sz="2400" dirty="0" smtClean="0"/>
              <a:t>In-dwelling catheters</a:t>
            </a:r>
          </a:p>
        </p:txBody>
      </p:sp>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9C3CFF2C-F153-49CB-90F8-03457BB7CD00}" type="slidenum">
              <a:rPr lang="en-US" altLang="en-US">
                <a:solidFill>
                  <a:schemeClr val="tx1"/>
                </a:solidFill>
                <a:latin typeface="Lucida Grande" charset="0"/>
                <a:ea typeface="Lucida Grande" charset="0"/>
                <a:cs typeface="Lucida Grande" charset="0"/>
                <a:sym typeface="Lucida Grande" charset="0"/>
              </a:rPr>
              <a:pPr/>
              <a:t>16</a:t>
            </a:fld>
            <a:endParaRPr lang="en-US" altLang="en-US">
              <a:solidFill>
                <a:schemeClr val="tx1"/>
              </a:solidFill>
              <a:latin typeface="Lucida Grande" charset="0"/>
              <a:ea typeface="Lucida Grande" charset="0"/>
              <a:cs typeface="Lucida Grande" charset="0"/>
              <a:sym typeface="Lucida Grande" charset="0"/>
            </a:endParaRPr>
          </a:p>
        </p:txBody>
      </p:sp>
      <p:pic>
        <p:nvPicPr>
          <p:cNvPr id="133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1189038"/>
            <a:ext cx="292735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5748338"/>
            <a:ext cx="29702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5870575"/>
            <a:ext cx="33702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1709" y="3263107"/>
            <a:ext cx="30638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76575" y="5111750"/>
            <a:ext cx="31003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Oxygen delivery systems</a:t>
            </a:r>
            <a:br>
              <a:rPr lang="en-US" altLang="en-US" dirty="0"/>
            </a:br>
            <a:endParaRPr lang="en-US" dirty="0"/>
          </a:p>
        </p:txBody>
      </p:sp>
      <p:sp>
        <p:nvSpPr>
          <p:cNvPr id="3" name="Content Placeholder 2"/>
          <p:cNvSpPr>
            <a:spLocks noGrp="1"/>
          </p:cNvSpPr>
          <p:nvPr>
            <p:ph idx="1"/>
          </p:nvPr>
        </p:nvSpPr>
        <p:spPr>
          <a:xfrm>
            <a:off x="2903936" y="1478279"/>
            <a:ext cx="3437262" cy="4624388"/>
          </a:xfrm>
        </p:spPr>
        <p:txBody>
          <a:bodyPr/>
          <a:lstStyle/>
          <a:p>
            <a:r>
              <a:rPr lang="en-US" sz="3200" dirty="0" smtClean="0"/>
              <a:t>Nasal cannula</a:t>
            </a:r>
          </a:p>
          <a:p>
            <a:r>
              <a:rPr lang="en-US" sz="3200" dirty="0" smtClean="0"/>
              <a:t>Nasal catheter</a:t>
            </a:r>
          </a:p>
          <a:p>
            <a:r>
              <a:rPr lang="en-US" sz="3200" dirty="0" smtClean="0"/>
              <a:t>Face mask</a:t>
            </a:r>
          </a:p>
          <a:p>
            <a:r>
              <a:rPr lang="en-US" sz="3200" dirty="0" err="1" smtClean="0"/>
              <a:t>Nonrebreathing</a:t>
            </a:r>
            <a:r>
              <a:rPr lang="en-US" sz="3200" dirty="0" smtClean="0"/>
              <a:t> mask</a:t>
            </a:r>
            <a:endParaRPr lang="en-US" sz="3200" dirty="0"/>
          </a:p>
          <a:p>
            <a:r>
              <a:rPr lang="en-US" sz="3200" dirty="0"/>
              <a:t>Oxygen </a:t>
            </a:r>
            <a:r>
              <a:rPr lang="en-US" sz="3200" dirty="0" smtClean="0"/>
              <a:t>tent</a:t>
            </a:r>
          </a:p>
          <a:p>
            <a:r>
              <a:rPr lang="en-US" sz="3200" dirty="0" smtClean="0"/>
              <a:t>Endotracheal</a:t>
            </a:r>
          </a:p>
          <a:p>
            <a:pPr marL="34925" indent="0">
              <a:buNone/>
            </a:pPr>
            <a:r>
              <a:rPr lang="en-US" sz="3200" dirty="0" smtClean="0"/>
              <a:t>tube</a:t>
            </a:r>
            <a:endParaRPr lang="en-US" sz="3200" dirty="0"/>
          </a:p>
          <a:p>
            <a:pPr marL="411163" lvl="2" indent="0">
              <a:buNone/>
            </a:pPr>
            <a:endParaRPr lang="en-US" dirty="0"/>
          </a:p>
        </p:txBody>
      </p:sp>
      <p:sp>
        <p:nvSpPr>
          <p:cNvPr id="4" name="Slide Number Placeholder 3"/>
          <p:cNvSpPr>
            <a:spLocks noGrp="1"/>
          </p:cNvSpPr>
          <p:nvPr>
            <p:ph type="sldNum" sz="quarter" idx="12"/>
          </p:nvPr>
        </p:nvSpPr>
        <p:spPr>
          <a:xfrm>
            <a:off x="6423910" y="5789090"/>
            <a:ext cx="1800225" cy="800623"/>
          </a:xfrm>
        </p:spPr>
        <p:txBody>
          <a:bodyPr/>
          <a:lstStyle/>
          <a:p>
            <a:pPr>
              <a:defRPr/>
            </a:pPr>
            <a:r>
              <a:rPr lang="en-US" altLang="en-US"/>
              <a:t>http://www.slideshare.net/sachuchauhan/oxygen-administration-procedure</a:t>
            </a:r>
          </a:p>
        </p:txBody>
      </p:sp>
      <p:pic>
        <p:nvPicPr>
          <p:cNvPr id="5" name="Picture 4"/>
          <p:cNvPicPr>
            <a:picLocks noChangeAspect="1"/>
          </p:cNvPicPr>
          <p:nvPr/>
        </p:nvPicPr>
        <p:blipFill>
          <a:blip r:embed="rId3"/>
          <a:stretch>
            <a:fillRect/>
          </a:stretch>
        </p:blipFill>
        <p:spPr>
          <a:xfrm>
            <a:off x="6812300" y="389472"/>
            <a:ext cx="2089150" cy="1965107"/>
          </a:xfrm>
          <a:prstGeom prst="rect">
            <a:avLst/>
          </a:prstGeom>
        </p:spPr>
      </p:pic>
      <p:sp>
        <p:nvSpPr>
          <p:cNvPr id="6" name="Rectangle 5"/>
          <p:cNvSpPr/>
          <p:nvPr/>
        </p:nvSpPr>
        <p:spPr>
          <a:xfrm>
            <a:off x="7078643" y="2464403"/>
            <a:ext cx="1556463" cy="1015663"/>
          </a:xfrm>
          <a:prstGeom prst="rect">
            <a:avLst/>
          </a:prstGeom>
        </p:spPr>
        <p:txBody>
          <a:bodyPr wrap="square">
            <a:spAutoFit/>
          </a:bodyPr>
          <a:lstStyle/>
          <a:p>
            <a:r>
              <a:rPr lang="en-US" dirty="0"/>
              <a:t>http://</a:t>
            </a:r>
            <a:r>
              <a:rPr lang="en-US" dirty="0">
                <a:solidFill>
                  <a:schemeClr val="tx1">
                    <a:lumMod val="75000"/>
                    <a:lumOff val="25000"/>
                  </a:schemeClr>
                </a:solidFill>
              </a:rPr>
              <a:t>respiratorytherapycave.blogspot.com/2011/12/no-more-mist-tents.html</a:t>
            </a:r>
          </a:p>
        </p:txBody>
      </p:sp>
      <p:pic>
        <p:nvPicPr>
          <p:cNvPr id="7" name="Picture 6"/>
          <p:cNvPicPr>
            <a:picLocks noChangeAspect="1"/>
          </p:cNvPicPr>
          <p:nvPr/>
        </p:nvPicPr>
        <p:blipFill>
          <a:blip r:embed="rId4"/>
          <a:stretch>
            <a:fillRect/>
          </a:stretch>
        </p:blipFill>
        <p:spPr>
          <a:xfrm>
            <a:off x="691826" y="1504473"/>
            <a:ext cx="2162175" cy="2286000"/>
          </a:xfrm>
          <a:prstGeom prst="rect">
            <a:avLst/>
          </a:prstGeom>
        </p:spPr>
      </p:pic>
      <p:sp>
        <p:nvSpPr>
          <p:cNvPr id="8" name="Rectangle 7"/>
          <p:cNvSpPr/>
          <p:nvPr/>
        </p:nvSpPr>
        <p:spPr>
          <a:xfrm>
            <a:off x="691826" y="3979144"/>
            <a:ext cx="2034474" cy="646331"/>
          </a:xfrm>
          <a:prstGeom prst="rect">
            <a:avLst/>
          </a:prstGeom>
        </p:spPr>
        <p:txBody>
          <a:bodyPr wrap="square">
            <a:spAutoFit/>
          </a:bodyPr>
          <a:lstStyle/>
          <a:p>
            <a:r>
              <a:rPr lang="en-US" dirty="0">
                <a:solidFill>
                  <a:schemeClr val="tx1">
                    <a:lumMod val="75000"/>
                    <a:lumOff val="25000"/>
                  </a:schemeClr>
                </a:solidFill>
              </a:rPr>
              <a:t>http://dir.indiamart.com/impcat/disposable-cannulas.html?biz=30</a:t>
            </a:r>
          </a:p>
        </p:txBody>
      </p:sp>
      <p:pic>
        <p:nvPicPr>
          <p:cNvPr id="9" name="Picture 8"/>
          <p:cNvPicPr>
            <a:picLocks noChangeAspect="1"/>
          </p:cNvPicPr>
          <p:nvPr/>
        </p:nvPicPr>
        <p:blipFill>
          <a:blip r:embed="rId5"/>
          <a:stretch>
            <a:fillRect/>
          </a:stretch>
        </p:blipFill>
        <p:spPr>
          <a:xfrm>
            <a:off x="6423910" y="3979144"/>
            <a:ext cx="2354964" cy="1768069"/>
          </a:xfrm>
          <a:prstGeom prst="rect">
            <a:avLst/>
          </a:prstGeom>
        </p:spPr>
      </p:pic>
    </p:spTree>
    <p:extLst>
      <p:ext uri="{BB962C8B-B14F-4D97-AF65-F5344CB8AC3E}">
        <p14:creationId xmlns:p14="http://schemas.microsoft.com/office/powerpoint/2010/main" val="7125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407275" cy="990600"/>
          </a:xfrm>
        </p:spPr>
        <p:txBody>
          <a:bodyPr/>
          <a:lstStyle/>
          <a:p>
            <a:r>
              <a:rPr lang="en-US" dirty="0"/>
              <a:t>Chest Tubes</a:t>
            </a:r>
            <a:br>
              <a:rPr lang="en-US" dirty="0"/>
            </a:br>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18</a:t>
            </a:fld>
            <a:endParaRPr lang="en-US" altLang="en-US"/>
          </a:p>
        </p:txBody>
      </p:sp>
      <p:pic>
        <p:nvPicPr>
          <p:cNvPr id="7" name="Picture 6"/>
          <p:cNvPicPr>
            <a:picLocks noChangeAspect="1"/>
          </p:cNvPicPr>
          <p:nvPr/>
        </p:nvPicPr>
        <p:blipFill>
          <a:blip r:embed="rId3"/>
          <a:stretch>
            <a:fillRect/>
          </a:stretch>
        </p:blipFill>
        <p:spPr>
          <a:xfrm>
            <a:off x="5001082" y="762000"/>
            <a:ext cx="3993235" cy="4619625"/>
          </a:xfrm>
          <a:prstGeom prst="rect">
            <a:avLst/>
          </a:prstGeom>
        </p:spPr>
      </p:pic>
      <p:sp>
        <p:nvSpPr>
          <p:cNvPr id="8" name="Content Placeholder 7"/>
          <p:cNvSpPr>
            <a:spLocks noGrp="1"/>
          </p:cNvSpPr>
          <p:nvPr>
            <p:ph idx="1"/>
          </p:nvPr>
        </p:nvSpPr>
        <p:spPr>
          <a:xfrm>
            <a:off x="533399" y="1295400"/>
            <a:ext cx="4764087" cy="5105400"/>
          </a:xfrm>
        </p:spPr>
        <p:txBody>
          <a:bodyPr/>
          <a:lstStyle/>
          <a:p>
            <a:r>
              <a:rPr lang="en-US" sz="2800" dirty="0" smtClean="0"/>
              <a:t>Medical terminology: </a:t>
            </a:r>
            <a:r>
              <a:rPr lang="en-US" sz="2800" dirty="0" err="1" smtClean="0"/>
              <a:t>thoracostomy</a:t>
            </a:r>
            <a:r>
              <a:rPr lang="en-US" sz="2800" dirty="0" smtClean="0"/>
              <a:t> tube</a:t>
            </a:r>
          </a:p>
          <a:p>
            <a:r>
              <a:rPr lang="en-US" sz="2800" dirty="0" smtClean="0"/>
              <a:t>Purpose: drain the </a:t>
            </a:r>
            <a:r>
              <a:rPr lang="en-US" sz="2800" dirty="0" err="1" smtClean="0"/>
              <a:t>intraplueral</a:t>
            </a:r>
            <a:r>
              <a:rPr lang="en-US" sz="2800" dirty="0" smtClean="0"/>
              <a:t> space and the mediastinum</a:t>
            </a:r>
          </a:p>
          <a:p>
            <a:r>
              <a:rPr lang="en-US" sz="2800" dirty="0" smtClean="0"/>
              <a:t>Placement: through the chest wall in the 5</a:t>
            </a:r>
            <a:r>
              <a:rPr lang="en-US" sz="2800" baseline="30000" dirty="0" smtClean="0"/>
              <a:t>th</a:t>
            </a:r>
            <a:r>
              <a:rPr lang="en-US" sz="2800" dirty="0" smtClean="0"/>
              <a:t> and 6</a:t>
            </a:r>
            <a:r>
              <a:rPr lang="en-US" sz="2800" baseline="30000" dirty="0" smtClean="0"/>
              <a:t>th</a:t>
            </a:r>
            <a:r>
              <a:rPr lang="en-US" sz="2800" dirty="0" smtClean="0"/>
              <a:t> intercostal spaces</a:t>
            </a:r>
          </a:p>
          <a:p>
            <a:r>
              <a:rPr lang="en-US" sz="2800" dirty="0" smtClean="0"/>
              <a:t>Reasons: after cardiac surgery, pneumothorax  or pleural effusions, empyema (pus)</a:t>
            </a:r>
          </a:p>
          <a:p>
            <a:endParaRPr lang="en-US" dirty="0"/>
          </a:p>
        </p:txBody>
      </p:sp>
      <p:sp>
        <p:nvSpPr>
          <p:cNvPr id="9" name="Rectangle 8"/>
          <p:cNvSpPr/>
          <p:nvPr/>
        </p:nvSpPr>
        <p:spPr>
          <a:xfrm>
            <a:off x="5638800" y="5603051"/>
            <a:ext cx="3505200" cy="400110"/>
          </a:xfrm>
          <a:prstGeom prst="rect">
            <a:avLst/>
          </a:prstGeom>
        </p:spPr>
        <p:txBody>
          <a:bodyPr wrap="square">
            <a:spAutoFit/>
          </a:bodyPr>
          <a:lstStyle/>
          <a:p>
            <a:r>
              <a:rPr lang="en-US" sz="1000" dirty="0">
                <a:solidFill>
                  <a:schemeClr val="tx1">
                    <a:lumMod val="75000"/>
                    <a:lumOff val="25000"/>
                  </a:schemeClr>
                </a:solidFill>
              </a:rPr>
              <a:t>https://www.mskcc.org/cancer-care/patient-education/about-your-chest-tube-placement</a:t>
            </a:r>
          </a:p>
        </p:txBody>
      </p:sp>
    </p:spTree>
    <p:extLst>
      <p:ext uri="{BB962C8B-B14F-4D97-AF65-F5344CB8AC3E}">
        <p14:creationId xmlns:p14="http://schemas.microsoft.com/office/powerpoint/2010/main" val="17778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Catheter</a:t>
            </a:r>
            <a:endParaRPr lang="en-US" dirty="0"/>
          </a:p>
        </p:txBody>
      </p:sp>
      <p:sp>
        <p:nvSpPr>
          <p:cNvPr id="3" name="Content Placeholder 2"/>
          <p:cNvSpPr>
            <a:spLocks noGrp="1"/>
          </p:cNvSpPr>
          <p:nvPr>
            <p:ph idx="1"/>
          </p:nvPr>
        </p:nvSpPr>
        <p:spPr/>
        <p:txBody>
          <a:bodyPr/>
          <a:lstStyle/>
          <a:p>
            <a:r>
              <a:rPr lang="en-US" sz="2400" dirty="0" smtClean="0"/>
              <a:t>Placed in the bladder to collect urine</a:t>
            </a:r>
          </a:p>
          <a:p>
            <a:endParaRPr lang="en-US" sz="2400" dirty="0"/>
          </a:p>
          <a:p>
            <a:r>
              <a:rPr lang="en-US" sz="2400" dirty="0" smtClean="0"/>
              <a:t>Foley catheter vs. straight </a:t>
            </a:r>
            <a:r>
              <a:rPr lang="en-US" sz="2400" dirty="0" err="1" smtClean="0"/>
              <a:t>cathether</a:t>
            </a:r>
            <a:endParaRPr lang="en-US" sz="2400" dirty="0" smtClean="0"/>
          </a:p>
          <a:p>
            <a:endParaRPr lang="en-US" sz="2400" dirty="0"/>
          </a:p>
          <a:p>
            <a:r>
              <a:rPr lang="en-US" sz="2400" dirty="0" smtClean="0"/>
              <a:t>Below patients bladder</a:t>
            </a:r>
            <a:endParaRPr lang="en-US" sz="2400"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19</a:t>
            </a:fld>
            <a:endParaRPr lang="en-US" altLang="en-US"/>
          </a:p>
        </p:txBody>
      </p:sp>
    </p:spTree>
    <p:extLst>
      <p:ext uri="{BB962C8B-B14F-4D97-AF65-F5344CB8AC3E}">
        <p14:creationId xmlns:p14="http://schemas.microsoft.com/office/powerpoint/2010/main" val="612961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407275" cy="609600"/>
          </a:xfrm>
        </p:spPr>
        <p:txBody>
          <a:bodyPr/>
          <a:lstStyle/>
          <a:p>
            <a:r>
              <a:rPr lang="en-US" dirty="0" smtClean="0"/>
              <a:t>Learning Objectives</a:t>
            </a:r>
            <a:endParaRPr lang="en-US" dirty="0"/>
          </a:p>
        </p:txBody>
      </p:sp>
      <p:sp>
        <p:nvSpPr>
          <p:cNvPr id="3" name="Content Placeholder 2"/>
          <p:cNvSpPr>
            <a:spLocks noGrp="1"/>
          </p:cNvSpPr>
          <p:nvPr>
            <p:ph idx="1"/>
          </p:nvPr>
        </p:nvSpPr>
        <p:spPr>
          <a:xfrm>
            <a:off x="304800" y="1752600"/>
            <a:ext cx="8534400" cy="3953019"/>
          </a:xfrm>
        </p:spPr>
        <p:txBody>
          <a:bodyPr/>
          <a:lstStyle/>
          <a:p>
            <a:r>
              <a:rPr lang="en-US" dirty="0"/>
              <a:t>Perform accurate and complete clinical histories and obtain appropriate consent prior to performing a CT scan.</a:t>
            </a:r>
          </a:p>
          <a:p>
            <a:r>
              <a:rPr lang="en-US" dirty="0"/>
              <a:t>Identify lab values, medications, vital signs, and any other medical devices that are necessary for the patient prior performing a CT scan.</a:t>
            </a:r>
          </a:p>
          <a:p>
            <a:r>
              <a:rPr lang="en-US" dirty="0"/>
              <a:t>Determine proper administration and appropriate contrast media for the CT scan patient is receiving.</a:t>
            </a:r>
          </a:p>
          <a:p>
            <a:r>
              <a:rPr lang="en-US" dirty="0"/>
              <a:t>Assess the patient for any contraindications prior to contrast media delivery and for any adverse reactions after administering contrast media to a CT patient.</a:t>
            </a:r>
          </a:p>
          <a:p>
            <a:r>
              <a:rPr lang="en-US" dirty="0"/>
              <a:t>Determine the route(s) of contrast media for the CT scan performed.</a:t>
            </a:r>
          </a:p>
          <a:p>
            <a:r>
              <a:rPr lang="en-US" dirty="0"/>
              <a:t>Justify the radiation dose given to patients for specific CT scans and identify parameters that can lower radiation dose given to the patient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2</a:t>
            </a:fld>
            <a:endParaRPr lang="en-US" altLang="en-US"/>
          </a:p>
        </p:txBody>
      </p:sp>
    </p:spTree>
    <p:extLst>
      <p:ext uri="{BB962C8B-B14F-4D97-AF65-F5344CB8AC3E}">
        <p14:creationId xmlns:p14="http://schemas.microsoft.com/office/powerpoint/2010/main" val="2083315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407275" cy="1066800"/>
          </a:xfrm>
        </p:spPr>
        <p:txBody>
          <a:bodyPr/>
          <a:lstStyle/>
          <a:p>
            <a:r>
              <a:rPr lang="en-US" dirty="0"/>
              <a:t>In-dwelling catheters</a:t>
            </a:r>
            <a:br>
              <a:rPr lang="en-US" dirty="0"/>
            </a:br>
            <a:endParaRPr lang="en-US" dirty="0"/>
          </a:p>
        </p:txBody>
      </p:sp>
      <p:sp>
        <p:nvSpPr>
          <p:cNvPr id="3" name="Content Placeholder 2"/>
          <p:cNvSpPr>
            <a:spLocks noGrp="1"/>
          </p:cNvSpPr>
          <p:nvPr>
            <p:ph idx="1"/>
          </p:nvPr>
        </p:nvSpPr>
        <p:spPr>
          <a:xfrm>
            <a:off x="884826" y="1290682"/>
            <a:ext cx="2905656" cy="4633825"/>
          </a:xfrm>
        </p:spPr>
        <p:txBody>
          <a:bodyPr/>
          <a:lstStyle/>
          <a:p>
            <a:r>
              <a:rPr lang="en-US" sz="3200" dirty="0" smtClean="0"/>
              <a:t>Central venous lines (CV)</a:t>
            </a:r>
          </a:p>
          <a:p>
            <a:pPr lvl="1"/>
            <a:r>
              <a:rPr lang="en-US" sz="2800" dirty="0" smtClean="0"/>
              <a:t>i.e. Hickman, </a:t>
            </a:r>
            <a:r>
              <a:rPr lang="en-US" sz="2800" dirty="0" err="1" smtClean="0"/>
              <a:t>Broviac</a:t>
            </a:r>
            <a:r>
              <a:rPr lang="en-US" sz="2800" dirty="0" smtClean="0"/>
              <a:t>, </a:t>
            </a:r>
            <a:r>
              <a:rPr lang="en-US" sz="2800" dirty="0" err="1" smtClean="0"/>
              <a:t>Groshong</a:t>
            </a:r>
            <a:endParaRPr lang="en-US" sz="2800" dirty="0" smtClean="0"/>
          </a:p>
          <a:p>
            <a:pPr lvl="1"/>
            <a:endParaRPr lang="en-US" sz="2800" dirty="0"/>
          </a:p>
          <a:p>
            <a:r>
              <a:rPr lang="en-US" sz="3200" dirty="0" smtClean="0"/>
              <a:t>Pulmonary artery lines (PA) </a:t>
            </a:r>
          </a:p>
          <a:p>
            <a:pPr lvl="1"/>
            <a:r>
              <a:rPr lang="en-US" sz="2800" dirty="0" smtClean="0"/>
              <a:t>i.e. Swan-Ganz</a:t>
            </a:r>
            <a:endParaRPr lang="en-US" sz="2800"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20</a:t>
            </a:fld>
            <a:endParaRPr lang="en-US" altLang="en-US"/>
          </a:p>
        </p:txBody>
      </p:sp>
      <p:pic>
        <p:nvPicPr>
          <p:cNvPr id="6" name="Picture 5"/>
          <p:cNvPicPr>
            <a:picLocks noChangeAspect="1"/>
          </p:cNvPicPr>
          <p:nvPr/>
        </p:nvPicPr>
        <p:blipFill>
          <a:blip r:embed="rId3"/>
          <a:stretch>
            <a:fillRect/>
          </a:stretch>
        </p:blipFill>
        <p:spPr>
          <a:xfrm>
            <a:off x="5662204" y="509252"/>
            <a:ext cx="2515745" cy="2699035"/>
          </a:xfrm>
          <a:prstGeom prst="rect">
            <a:avLst/>
          </a:prstGeom>
        </p:spPr>
      </p:pic>
      <p:sp>
        <p:nvSpPr>
          <p:cNvPr id="7" name="Rectangle 6"/>
          <p:cNvSpPr/>
          <p:nvPr/>
        </p:nvSpPr>
        <p:spPr>
          <a:xfrm>
            <a:off x="5595847" y="3139036"/>
            <a:ext cx="2895600" cy="276999"/>
          </a:xfrm>
          <a:prstGeom prst="rect">
            <a:avLst/>
          </a:prstGeom>
        </p:spPr>
        <p:txBody>
          <a:bodyPr wrap="square">
            <a:spAutoFit/>
          </a:bodyPr>
          <a:lstStyle/>
          <a:p>
            <a:r>
              <a:rPr lang="en-US" dirty="0"/>
              <a:t>http://</a:t>
            </a:r>
            <a:r>
              <a:rPr lang="en-US" sz="900" dirty="0">
                <a:solidFill>
                  <a:schemeClr val="tx1">
                    <a:lumMod val="75000"/>
                    <a:lumOff val="25000"/>
                  </a:schemeClr>
                </a:solidFill>
              </a:rPr>
              <a:t>medical-dictionary.thefreedictionary.com</a:t>
            </a:r>
            <a:r>
              <a:rPr lang="en-US" sz="900" dirty="0" smtClean="0">
                <a:solidFill>
                  <a:schemeClr val="tx1">
                    <a:lumMod val="75000"/>
                    <a:lumOff val="25000"/>
                  </a:schemeClr>
                </a:solidFill>
              </a:rPr>
              <a:t>/_/</a:t>
            </a:r>
            <a:endParaRPr lang="en-US" sz="900" dirty="0">
              <a:solidFill>
                <a:schemeClr val="tx1">
                  <a:lumMod val="75000"/>
                  <a:lumOff val="25000"/>
                </a:schemeClr>
              </a:solidFill>
            </a:endParaRPr>
          </a:p>
        </p:txBody>
      </p:sp>
      <p:pic>
        <p:nvPicPr>
          <p:cNvPr id="8" name="Picture 7"/>
          <p:cNvPicPr>
            <a:picLocks noChangeAspect="1"/>
          </p:cNvPicPr>
          <p:nvPr/>
        </p:nvPicPr>
        <p:blipFill>
          <a:blip r:embed="rId4"/>
          <a:stretch>
            <a:fillRect/>
          </a:stretch>
        </p:blipFill>
        <p:spPr>
          <a:xfrm>
            <a:off x="5782279" y="3511898"/>
            <a:ext cx="2522736" cy="2701254"/>
          </a:xfrm>
          <a:prstGeom prst="rect">
            <a:avLst/>
          </a:prstGeom>
        </p:spPr>
      </p:pic>
      <p:sp>
        <p:nvSpPr>
          <p:cNvPr id="11" name="Rectangle 10"/>
          <p:cNvSpPr/>
          <p:nvPr/>
        </p:nvSpPr>
        <p:spPr>
          <a:xfrm>
            <a:off x="5560422" y="6078968"/>
            <a:ext cx="3012363" cy="230832"/>
          </a:xfrm>
          <a:prstGeom prst="rect">
            <a:avLst/>
          </a:prstGeom>
        </p:spPr>
        <p:txBody>
          <a:bodyPr wrap="none">
            <a:spAutoFit/>
          </a:bodyPr>
          <a:lstStyle/>
          <a:p>
            <a:r>
              <a:rPr lang="en-US" sz="900" dirty="0">
                <a:solidFill>
                  <a:schemeClr val="tx1">
                    <a:lumMod val="75000"/>
                    <a:lumOff val="25000"/>
                  </a:schemeClr>
                </a:solidFill>
              </a:rPr>
              <a:t>https://en.wikipedia.org/wiki/Pulmonary_artery_catheter</a:t>
            </a:r>
          </a:p>
        </p:txBody>
      </p:sp>
      <p:pic>
        <p:nvPicPr>
          <p:cNvPr id="12" name="Picture 11"/>
          <p:cNvPicPr>
            <a:picLocks noChangeAspect="1"/>
          </p:cNvPicPr>
          <p:nvPr/>
        </p:nvPicPr>
        <p:blipFill>
          <a:blip r:embed="rId5"/>
          <a:stretch>
            <a:fillRect/>
          </a:stretch>
        </p:blipFill>
        <p:spPr>
          <a:xfrm>
            <a:off x="3811958" y="2353534"/>
            <a:ext cx="1543050" cy="1571004"/>
          </a:xfrm>
          <a:prstGeom prst="rect">
            <a:avLst/>
          </a:prstGeom>
        </p:spPr>
      </p:pic>
      <p:sp>
        <p:nvSpPr>
          <p:cNvPr id="13" name="Rectangle 12"/>
          <p:cNvSpPr/>
          <p:nvPr/>
        </p:nvSpPr>
        <p:spPr>
          <a:xfrm>
            <a:off x="3303390" y="3887675"/>
            <a:ext cx="2845907" cy="383232"/>
          </a:xfrm>
          <a:prstGeom prst="rect">
            <a:avLst/>
          </a:prstGeom>
        </p:spPr>
        <p:txBody>
          <a:bodyPr wrap="square">
            <a:spAutoFit/>
          </a:bodyPr>
          <a:lstStyle/>
          <a:p>
            <a:r>
              <a:rPr lang="en-US" sz="900" dirty="0">
                <a:solidFill>
                  <a:schemeClr val="tx1">
                    <a:lumMod val="75000"/>
                    <a:lumOff val="25000"/>
                  </a:schemeClr>
                </a:solidFill>
              </a:rPr>
              <a:t>http://www.nashvillevascularandveininstitute.com/port-a-cath-placement</a:t>
            </a:r>
          </a:p>
        </p:txBody>
      </p:sp>
    </p:spTree>
    <p:extLst>
      <p:ext uri="{BB962C8B-B14F-4D97-AF65-F5344CB8AC3E}">
        <p14:creationId xmlns:p14="http://schemas.microsoft.com/office/powerpoint/2010/main" val="210064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457200"/>
            <a:ext cx="7407275" cy="974725"/>
          </a:xfrm>
        </p:spPr>
        <p:txBody>
          <a:bodyPr/>
          <a:lstStyle/>
          <a:p>
            <a:r>
              <a:rPr lang="en-US" altLang="en-US" smtClean="0"/>
              <a:t>Lab Values </a:t>
            </a:r>
          </a:p>
        </p:txBody>
      </p:sp>
      <p:sp>
        <p:nvSpPr>
          <p:cNvPr id="15363" name="Content Placeholder 2"/>
          <p:cNvSpPr>
            <a:spLocks noGrp="1"/>
          </p:cNvSpPr>
          <p:nvPr>
            <p:ph idx="1"/>
          </p:nvPr>
        </p:nvSpPr>
        <p:spPr>
          <a:xfrm>
            <a:off x="274638" y="1222375"/>
            <a:ext cx="8391525" cy="5081588"/>
          </a:xfrm>
        </p:spPr>
        <p:txBody>
          <a:bodyPr/>
          <a:lstStyle/>
          <a:p>
            <a:r>
              <a:rPr lang="en-US" altLang="en-US" sz="2800" dirty="0" smtClean="0"/>
              <a:t>Renal function</a:t>
            </a:r>
          </a:p>
          <a:p>
            <a:endParaRPr lang="en-US" altLang="en-US" sz="2800" dirty="0"/>
          </a:p>
          <a:p>
            <a:r>
              <a:rPr lang="en-US" altLang="en-US" sz="2800" dirty="0" smtClean="0"/>
              <a:t>Blood Coagulation</a:t>
            </a:r>
          </a:p>
          <a:p>
            <a:pPr lvl="1"/>
            <a:r>
              <a:rPr lang="en-US" altLang="en-US" sz="2000" dirty="0" smtClean="0"/>
              <a:t>PT</a:t>
            </a:r>
          </a:p>
          <a:p>
            <a:pPr lvl="1"/>
            <a:r>
              <a:rPr lang="en-US" altLang="en-US" sz="2000" dirty="0" smtClean="0"/>
              <a:t>PTT</a:t>
            </a:r>
          </a:p>
          <a:p>
            <a:pPr lvl="1"/>
            <a:r>
              <a:rPr lang="en-US" altLang="en-US" sz="2000" dirty="0" smtClean="0"/>
              <a:t>Platelet</a:t>
            </a:r>
          </a:p>
          <a:p>
            <a:pPr lvl="1"/>
            <a:r>
              <a:rPr lang="en-US" altLang="en-US" sz="2000" dirty="0" smtClean="0"/>
              <a:t>INR</a:t>
            </a:r>
          </a:p>
          <a:p>
            <a:r>
              <a:rPr lang="en-US" altLang="en-US" sz="2400" dirty="0" smtClean="0"/>
              <a:t>Other </a:t>
            </a:r>
          </a:p>
          <a:p>
            <a:pPr lvl="1"/>
            <a:r>
              <a:rPr lang="en-US" altLang="en-US" sz="2000" dirty="0" smtClean="0"/>
              <a:t>D-dimer</a:t>
            </a:r>
          </a:p>
          <a:p>
            <a:pPr lvl="1"/>
            <a:r>
              <a:rPr lang="en-US" altLang="en-US" sz="2000" dirty="0" smtClean="0"/>
              <a:t>LFT</a:t>
            </a:r>
          </a:p>
        </p:txBody>
      </p:sp>
      <p:sp>
        <p:nvSpPr>
          <p:cNvPr id="15364" name="Slide Number Placeholder 1"/>
          <p:cNvSpPr>
            <a:spLocks noGrp="1"/>
          </p:cNvSpPr>
          <p:nvPr>
            <p:ph type="sldNum" sz="quarter" idx="12"/>
          </p:nvPr>
        </p:nvSpPr>
        <p:spPr bwMode="auto">
          <a:xfrm>
            <a:off x="7386638" y="6172200"/>
            <a:ext cx="1279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7718D2E8-4E4B-4919-B87D-24076B462FD4}" type="slidenum">
              <a:rPr lang="en-US" altLang="en-US">
                <a:solidFill>
                  <a:schemeClr val="tx1"/>
                </a:solidFill>
                <a:latin typeface="Lucida Grande" charset="0"/>
                <a:ea typeface="Lucida Grande" charset="0"/>
                <a:cs typeface="Lucida Grande" charset="0"/>
                <a:sym typeface="Lucida Grande" charset="0"/>
              </a:rPr>
              <a:pPr/>
              <a:t>21</a:t>
            </a:fld>
            <a:endParaRPr lang="en-US" altLang="en-US">
              <a:solidFill>
                <a:schemeClr val="tx1"/>
              </a:solidFill>
              <a:latin typeface="Lucida Grande" charset="0"/>
              <a:ea typeface="Lucida Grande" charset="0"/>
              <a:cs typeface="Lucida Grande" charset="0"/>
              <a:sym typeface="Lucida Grande"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7" y="396875"/>
            <a:ext cx="7407275" cy="762000"/>
          </a:xfrm>
        </p:spPr>
        <p:txBody>
          <a:bodyPr/>
          <a:lstStyle/>
          <a:p>
            <a:r>
              <a:rPr lang="en-US" altLang="en-US" dirty="0"/>
              <a:t>Renal function</a:t>
            </a:r>
            <a:br>
              <a:rPr lang="en-US" altLang="en-US" dirty="0"/>
            </a:br>
            <a:endParaRPr lang="en-US" dirty="0"/>
          </a:p>
        </p:txBody>
      </p:sp>
      <p:sp>
        <p:nvSpPr>
          <p:cNvPr id="3" name="Content Placeholder 2"/>
          <p:cNvSpPr>
            <a:spLocks noGrp="1"/>
          </p:cNvSpPr>
          <p:nvPr>
            <p:ph idx="1"/>
          </p:nvPr>
        </p:nvSpPr>
        <p:spPr>
          <a:xfrm>
            <a:off x="588817" y="990599"/>
            <a:ext cx="7945583" cy="5599113"/>
          </a:xfrm>
        </p:spPr>
        <p:txBody>
          <a:bodyPr/>
          <a:lstStyle/>
          <a:p>
            <a:pPr lvl="1"/>
            <a:r>
              <a:rPr lang="en-US" altLang="en-US" sz="2800" dirty="0" smtClean="0"/>
              <a:t>BUN:</a:t>
            </a:r>
          </a:p>
          <a:p>
            <a:pPr lvl="2"/>
            <a:r>
              <a:rPr lang="en-US" sz="2400" dirty="0" smtClean="0"/>
              <a:t>healthy individuals is 7-20 mg/</a:t>
            </a:r>
            <a:r>
              <a:rPr lang="en-US" sz="2400" dirty="0" err="1" smtClean="0"/>
              <a:t>dL</a:t>
            </a:r>
            <a:r>
              <a:rPr lang="en-US" sz="2400" dirty="0" smtClean="0"/>
              <a:t> in adults, and 5-18 mg/</a:t>
            </a:r>
            <a:r>
              <a:rPr lang="en-US" sz="2400" dirty="0" err="1" smtClean="0"/>
              <a:t>dL</a:t>
            </a:r>
            <a:r>
              <a:rPr lang="en-US" sz="2400" dirty="0" smtClean="0"/>
              <a:t> in children</a:t>
            </a:r>
            <a:endParaRPr lang="en-US" altLang="en-US" sz="3600" dirty="0" smtClean="0"/>
          </a:p>
          <a:p>
            <a:pPr marL="206375" lvl="1" indent="0">
              <a:buNone/>
            </a:pPr>
            <a:endParaRPr lang="en-US" altLang="en-US" sz="2800" dirty="0" smtClean="0"/>
          </a:p>
          <a:p>
            <a:pPr lvl="1"/>
            <a:r>
              <a:rPr lang="en-US" altLang="en-US" sz="2800" dirty="0" err="1" smtClean="0"/>
              <a:t>eGFR</a:t>
            </a:r>
            <a:r>
              <a:rPr lang="en-US" altLang="en-US" sz="2800" dirty="0" smtClean="0"/>
              <a:t>:</a:t>
            </a:r>
          </a:p>
          <a:p>
            <a:pPr lvl="2"/>
            <a:r>
              <a:rPr lang="en-US" altLang="en-US" sz="2400" dirty="0" smtClean="0"/>
              <a:t>60 or higher is normal</a:t>
            </a:r>
            <a:endParaRPr lang="en-US" altLang="en-US" sz="2800" dirty="0" smtClean="0"/>
          </a:p>
          <a:p>
            <a:pPr lvl="1"/>
            <a:endParaRPr lang="en-US" altLang="en-US" sz="2800" dirty="0" smtClean="0"/>
          </a:p>
          <a:p>
            <a:pPr lvl="1"/>
            <a:endParaRPr lang="en-US" altLang="en-US" sz="2800" dirty="0" smtClean="0"/>
          </a:p>
          <a:p>
            <a:pPr lvl="1"/>
            <a:r>
              <a:rPr lang="en-US" altLang="en-US" sz="2800" dirty="0" smtClean="0"/>
              <a:t>Creatinine:</a:t>
            </a:r>
          </a:p>
          <a:p>
            <a:pPr lvl="2"/>
            <a:r>
              <a:rPr lang="en-US" sz="2400" dirty="0"/>
              <a:t>normal result is 0.7 to 1.3 mg/</a:t>
            </a:r>
            <a:r>
              <a:rPr lang="en-US" sz="2400" dirty="0" err="1"/>
              <a:t>dL</a:t>
            </a:r>
            <a:r>
              <a:rPr lang="en-US" sz="2400" dirty="0"/>
              <a:t> for men and 0.6 to 1.1 mg/</a:t>
            </a:r>
            <a:r>
              <a:rPr lang="en-US" sz="2400" dirty="0" err="1"/>
              <a:t>dL</a:t>
            </a:r>
            <a:r>
              <a:rPr lang="en-US" sz="2400" dirty="0"/>
              <a:t> for women</a:t>
            </a:r>
            <a:endParaRPr lang="en-US" altLang="en-US" sz="2400" dirty="0"/>
          </a:p>
          <a:p>
            <a:pPr marL="206375" lvl="1" indent="0">
              <a:buNone/>
            </a:pPr>
            <a:endParaRPr lang="en-US" dirty="0" smtClean="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22</a:t>
            </a:fld>
            <a:endParaRPr lang="en-US" altLang="en-US"/>
          </a:p>
        </p:txBody>
      </p:sp>
      <p:sp>
        <p:nvSpPr>
          <p:cNvPr id="5" name="TextBox 4"/>
          <p:cNvSpPr txBox="1"/>
          <p:nvPr/>
        </p:nvSpPr>
        <p:spPr>
          <a:xfrm>
            <a:off x="1358900" y="3376761"/>
            <a:ext cx="5638800" cy="461665"/>
          </a:xfrm>
          <a:prstGeom prst="rect">
            <a:avLst/>
          </a:prstGeom>
          <a:noFill/>
        </p:spPr>
        <p:txBody>
          <a:bodyPr wrap="square" rtlCol="0">
            <a:spAutoFit/>
          </a:bodyPr>
          <a:lstStyle/>
          <a:p>
            <a:r>
              <a:rPr lang="en-US" dirty="0"/>
              <a:t>http://</a:t>
            </a:r>
            <a:r>
              <a:rPr lang="en-US" dirty="0">
                <a:solidFill>
                  <a:schemeClr val="tx1">
                    <a:lumMod val="75000"/>
                    <a:lumOff val="25000"/>
                  </a:schemeClr>
                </a:solidFill>
              </a:rPr>
              <a:t>www.renal.org/information-resources/the-uk-eckd-guide/about-egfr#sthash.qgBmX6FR.dpuf</a:t>
            </a:r>
          </a:p>
        </p:txBody>
      </p:sp>
      <p:sp>
        <p:nvSpPr>
          <p:cNvPr id="6" name="TextBox 5"/>
          <p:cNvSpPr txBox="1"/>
          <p:nvPr/>
        </p:nvSpPr>
        <p:spPr>
          <a:xfrm>
            <a:off x="2444549" y="5485647"/>
            <a:ext cx="3425938" cy="276999"/>
          </a:xfrm>
          <a:prstGeom prst="rect">
            <a:avLst/>
          </a:prstGeom>
          <a:noFill/>
        </p:spPr>
        <p:txBody>
          <a:bodyPr wrap="none" rtlCol="0">
            <a:spAutoFit/>
          </a:bodyPr>
          <a:lstStyle/>
          <a:p>
            <a:r>
              <a:rPr lang="en-US" dirty="0">
                <a:solidFill>
                  <a:schemeClr val="tx1">
                    <a:lumMod val="75000"/>
                    <a:lumOff val="25000"/>
                  </a:schemeClr>
                </a:solidFill>
              </a:rPr>
              <a:t>https://medlineplus.gov/ency/article/003475.htm</a:t>
            </a:r>
          </a:p>
        </p:txBody>
      </p:sp>
      <p:sp>
        <p:nvSpPr>
          <p:cNvPr id="7" name="TextBox 6"/>
          <p:cNvSpPr txBox="1"/>
          <p:nvPr/>
        </p:nvSpPr>
        <p:spPr>
          <a:xfrm>
            <a:off x="3657600" y="1843986"/>
            <a:ext cx="2858475" cy="276999"/>
          </a:xfrm>
          <a:prstGeom prst="rect">
            <a:avLst/>
          </a:prstGeom>
          <a:noFill/>
        </p:spPr>
        <p:txBody>
          <a:bodyPr wrap="none" rtlCol="0">
            <a:spAutoFit/>
          </a:bodyPr>
          <a:lstStyle/>
          <a:p>
            <a:r>
              <a:rPr lang="en-US" dirty="0">
                <a:solidFill>
                  <a:schemeClr val="tx1">
                    <a:lumMod val="75000"/>
                    <a:lumOff val="25000"/>
                  </a:schemeClr>
                </a:solidFill>
              </a:rPr>
              <a:t>lifeoptions.org/</a:t>
            </a:r>
            <a:r>
              <a:rPr lang="en-US" dirty="0" err="1">
                <a:solidFill>
                  <a:schemeClr val="tx1">
                    <a:lumMod val="75000"/>
                    <a:lumOff val="25000"/>
                  </a:schemeClr>
                </a:solidFill>
              </a:rPr>
              <a:t>kidneyinfo</a:t>
            </a:r>
            <a:r>
              <a:rPr lang="en-US" dirty="0">
                <a:solidFill>
                  <a:schemeClr val="tx1">
                    <a:lumMod val="75000"/>
                    <a:lumOff val="25000"/>
                  </a:schemeClr>
                </a:solidFill>
              </a:rPr>
              <a:t>/</a:t>
            </a:r>
            <a:r>
              <a:rPr lang="en-US" dirty="0" err="1">
                <a:solidFill>
                  <a:schemeClr val="tx1">
                    <a:lumMod val="75000"/>
                    <a:lumOff val="25000"/>
                  </a:schemeClr>
                </a:solidFill>
              </a:rPr>
              <a:t>labvalues.php</a:t>
            </a:r>
            <a:endParaRPr lang="en-US" dirty="0">
              <a:solidFill>
                <a:schemeClr val="tx1">
                  <a:lumMod val="75000"/>
                  <a:lumOff val="25000"/>
                </a:schemeClr>
              </a:solidFill>
            </a:endParaRPr>
          </a:p>
        </p:txBody>
      </p:sp>
    </p:spTree>
    <p:extLst>
      <p:ext uri="{BB962C8B-B14F-4D97-AF65-F5344CB8AC3E}">
        <p14:creationId xmlns:p14="http://schemas.microsoft.com/office/powerpoint/2010/main" val="1050445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393"/>
            <a:ext cx="7407275" cy="950913"/>
          </a:xfrm>
        </p:spPr>
        <p:txBody>
          <a:bodyPr/>
          <a:lstStyle/>
          <a:p>
            <a:r>
              <a:rPr lang="en-US" dirty="0" smtClean="0"/>
              <a:t>Chronic Kidney Disease</a:t>
            </a:r>
            <a:endParaRPr lang="en-US" dirty="0"/>
          </a:p>
        </p:txBody>
      </p:sp>
      <p:sp>
        <p:nvSpPr>
          <p:cNvPr id="3" name="Content Placeholder 2"/>
          <p:cNvSpPr>
            <a:spLocks noGrp="1"/>
          </p:cNvSpPr>
          <p:nvPr>
            <p:ph idx="1"/>
          </p:nvPr>
        </p:nvSpPr>
        <p:spPr>
          <a:xfrm>
            <a:off x="304800" y="1066800"/>
            <a:ext cx="7956550" cy="4953000"/>
          </a:xfrm>
        </p:spPr>
        <p:txBody>
          <a:bodyPr/>
          <a:lstStyle/>
          <a:p>
            <a:r>
              <a:rPr lang="en-US" sz="2400" b="1" dirty="0"/>
              <a:t>Stage </a:t>
            </a:r>
            <a:r>
              <a:rPr lang="en-US" sz="2400" b="1" dirty="0" smtClean="0"/>
              <a:t>1</a:t>
            </a:r>
          </a:p>
          <a:p>
            <a:endParaRPr lang="en-US" sz="2400" b="1" dirty="0"/>
          </a:p>
          <a:p>
            <a:r>
              <a:rPr lang="en-US" sz="2400" b="1" dirty="0" smtClean="0"/>
              <a:t>Stage 2</a:t>
            </a:r>
          </a:p>
          <a:p>
            <a:endParaRPr lang="en-US" sz="2400" b="1" dirty="0"/>
          </a:p>
          <a:p>
            <a:r>
              <a:rPr lang="en-US" sz="2400" b="1" dirty="0" smtClean="0"/>
              <a:t>Stage 3a</a:t>
            </a:r>
          </a:p>
          <a:p>
            <a:endParaRPr lang="en-US" sz="2400" b="1" dirty="0"/>
          </a:p>
          <a:p>
            <a:r>
              <a:rPr lang="en-US" sz="2400" b="1" dirty="0" smtClean="0"/>
              <a:t>Stage 3b</a:t>
            </a:r>
          </a:p>
          <a:p>
            <a:endParaRPr lang="en-US" sz="2400" b="1" dirty="0"/>
          </a:p>
          <a:p>
            <a:r>
              <a:rPr lang="en-US" sz="2400" b="1" dirty="0" smtClean="0"/>
              <a:t>Stage 4</a:t>
            </a:r>
          </a:p>
          <a:p>
            <a:endParaRPr lang="en-US" sz="2400" b="1" dirty="0"/>
          </a:p>
          <a:p>
            <a:r>
              <a:rPr lang="en-US" sz="2400" b="1" dirty="0" smtClean="0"/>
              <a:t>Stage 5</a:t>
            </a:r>
            <a:endParaRPr lang="en-US" sz="2400" b="1"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23</a:t>
            </a:fld>
            <a:endParaRPr lang="en-US" altLang="en-US"/>
          </a:p>
        </p:txBody>
      </p:sp>
      <p:sp>
        <p:nvSpPr>
          <p:cNvPr id="5" name="Rectangle 4"/>
          <p:cNvSpPr/>
          <p:nvPr/>
        </p:nvSpPr>
        <p:spPr>
          <a:xfrm>
            <a:off x="2133600" y="6128048"/>
            <a:ext cx="4572000" cy="461665"/>
          </a:xfrm>
          <a:prstGeom prst="rect">
            <a:avLst/>
          </a:prstGeom>
        </p:spPr>
        <p:txBody>
          <a:bodyPr>
            <a:spAutoFit/>
          </a:bodyPr>
          <a:lstStyle/>
          <a:p>
            <a:r>
              <a:rPr lang="en-US" dirty="0">
                <a:solidFill>
                  <a:schemeClr val="accent1"/>
                </a:solidFill>
                <a:hlinkClick r:id="rId3"/>
              </a:rPr>
              <a:t>https://</a:t>
            </a:r>
            <a:r>
              <a:rPr lang="en-US" dirty="0" smtClean="0">
                <a:solidFill>
                  <a:schemeClr val="accent1"/>
                </a:solidFill>
                <a:hlinkClick r:id="rId3"/>
              </a:rPr>
              <a:t>www.kidney.org/blog/kidney-cars/what-are-stages-chronic-kidney-disease</a:t>
            </a:r>
            <a:r>
              <a:rPr lang="en-US" dirty="0" smtClean="0">
                <a:solidFill>
                  <a:schemeClr val="accent1"/>
                </a:solidFill>
              </a:rPr>
              <a:t>. National Kidney Foundation</a:t>
            </a:r>
            <a:endParaRPr lang="en-US" dirty="0">
              <a:solidFill>
                <a:schemeClr val="accent1"/>
              </a:solidFill>
            </a:endParaRPr>
          </a:p>
        </p:txBody>
      </p:sp>
    </p:spTree>
    <p:extLst>
      <p:ext uri="{BB962C8B-B14F-4D97-AF65-F5344CB8AC3E}">
        <p14:creationId xmlns:p14="http://schemas.microsoft.com/office/powerpoint/2010/main" val="3683890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1"/>
            <a:ext cx="7407275" cy="457200"/>
          </a:xfrm>
        </p:spPr>
        <p:txBody>
          <a:bodyPr/>
          <a:lstStyle/>
          <a:p>
            <a:r>
              <a:rPr lang="en-US" dirty="0"/>
              <a:t>Blood Coagulation</a:t>
            </a:r>
            <a:br>
              <a:rPr lang="en-US" dirty="0"/>
            </a:br>
            <a:endParaRPr lang="en-US" dirty="0"/>
          </a:p>
        </p:txBody>
      </p:sp>
      <p:sp>
        <p:nvSpPr>
          <p:cNvPr id="3" name="Content Placeholder 2"/>
          <p:cNvSpPr>
            <a:spLocks noGrp="1"/>
          </p:cNvSpPr>
          <p:nvPr>
            <p:ph idx="1"/>
          </p:nvPr>
        </p:nvSpPr>
        <p:spPr>
          <a:xfrm>
            <a:off x="331787" y="1066800"/>
            <a:ext cx="8458200" cy="5522913"/>
          </a:xfrm>
        </p:spPr>
        <p:txBody>
          <a:bodyPr/>
          <a:lstStyle/>
          <a:p>
            <a:r>
              <a:rPr lang="en-US" sz="3200" dirty="0" smtClean="0"/>
              <a:t>PT: </a:t>
            </a:r>
            <a:r>
              <a:rPr lang="en-US" sz="3600" dirty="0"/>
              <a:t> </a:t>
            </a:r>
            <a:r>
              <a:rPr lang="en-US" dirty="0" smtClean="0"/>
              <a:t>The </a:t>
            </a:r>
            <a:r>
              <a:rPr lang="en-US" dirty="0"/>
              <a:t>prothrombin time (PT)—along with its derived measures of prothrombin ratio (PR) and international normalized ratio (INR)—are assays evaluating the extrinsic pathway of coagulation.</a:t>
            </a:r>
          </a:p>
          <a:p>
            <a:r>
              <a:rPr lang="en-US" sz="3200" dirty="0" smtClean="0"/>
              <a:t>PTT: </a:t>
            </a:r>
            <a:r>
              <a:rPr lang="en-US" dirty="0" smtClean="0"/>
              <a:t>The </a:t>
            </a:r>
            <a:r>
              <a:rPr lang="en-US" dirty="0"/>
              <a:t>partial thromboplastin time (PTT) is used in conjunction with another measure of how quickly blood clotting takes place called the prothrombin time (PT). The prothrombin time measures the speed of clotting by means of the extrinsic pathway (also known as the tissue factor pathway). Monitoring effects of </a:t>
            </a:r>
            <a:r>
              <a:rPr lang="en-US" dirty="0" smtClean="0"/>
              <a:t>heparin</a:t>
            </a:r>
            <a:endParaRPr lang="en-US" sz="3600" dirty="0"/>
          </a:p>
          <a:p>
            <a:r>
              <a:rPr lang="en-US" sz="3200" dirty="0" smtClean="0"/>
              <a:t>Platelet: </a:t>
            </a:r>
            <a:r>
              <a:rPr lang="en-US" sz="2000" dirty="0" smtClean="0"/>
              <a:t>Platelets</a:t>
            </a:r>
            <a:r>
              <a:rPr lang="en-US" sz="2000" dirty="0"/>
              <a:t>, also called thrombocytes are a component of blood whose function (along with the coagulation factors) is to stop bleeding by clumping and clotting blood vessel injuries</a:t>
            </a:r>
          </a:p>
          <a:p>
            <a:r>
              <a:rPr lang="en-US" sz="3600" dirty="0" smtClean="0"/>
              <a:t>INR:</a:t>
            </a:r>
            <a:r>
              <a:rPr lang="en-US" dirty="0"/>
              <a:t>INR in absence of anticoagulation therapy is 0.8-1.2. The target range for INR in anticoagulant use (e.g. warfarin) is 2 to 3.</a:t>
            </a:r>
          </a:p>
          <a:p>
            <a:endParaRPr lang="en-US" sz="3600" dirty="0"/>
          </a:p>
          <a:p>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24</a:t>
            </a:fld>
            <a:endParaRPr lang="en-US" altLang="en-US"/>
          </a:p>
        </p:txBody>
      </p:sp>
    </p:spTree>
    <p:extLst>
      <p:ext uri="{BB962C8B-B14F-4D97-AF65-F5344CB8AC3E}">
        <p14:creationId xmlns:p14="http://schemas.microsoft.com/office/powerpoint/2010/main" val="300098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457200"/>
            <a:ext cx="7407275" cy="974725"/>
          </a:xfrm>
        </p:spPr>
        <p:txBody>
          <a:bodyPr/>
          <a:lstStyle/>
          <a:p>
            <a:r>
              <a:rPr lang="en-US" altLang="en-US" smtClean="0"/>
              <a:t>Medications and Dosage</a:t>
            </a:r>
          </a:p>
        </p:txBody>
      </p:sp>
      <p:sp>
        <p:nvSpPr>
          <p:cNvPr id="15363" name="Content Placeholder 2"/>
          <p:cNvSpPr>
            <a:spLocks noGrp="1"/>
          </p:cNvSpPr>
          <p:nvPr>
            <p:ph idx="1"/>
          </p:nvPr>
        </p:nvSpPr>
        <p:spPr>
          <a:xfrm>
            <a:off x="457200" y="2438400"/>
            <a:ext cx="7635875" cy="2438400"/>
          </a:xfrm>
        </p:spPr>
        <p:txBody>
          <a:bodyPr rtlCol="0">
            <a:normAutofit/>
          </a:bodyPr>
          <a:lstStyle/>
          <a:p>
            <a:pPr indent="-137160" fontAlgn="auto">
              <a:spcAft>
                <a:spcPts val="0"/>
              </a:spcAft>
              <a:defRPr/>
            </a:pPr>
            <a:r>
              <a:rPr lang="en-US" altLang="en-US" sz="2400" dirty="0" smtClean="0"/>
              <a:t>Current Reconciliation</a:t>
            </a:r>
          </a:p>
          <a:p>
            <a:pPr indent="-137160" fontAlgn="auto">
              <a:spcAft>
                <a:spcPts val="0"/>
              </a:spcAft>
              <a:defRPr/>
            </a:pPr>
            <a:endParaRPr lang="en-US" altLang="en-US" sz="2400" dirty="0"/>
          </a:p>
          <a:p>
            <a:pPr indent="-137160" fontAlgn="auto">
              <a:spcAft>
                <a:spcPts val="0"/>
              </a:spcAft>
              <a:defRPr/>
            </a:pPr>
            <a:r>
              <a:rPr lang="en-US" altLang="en-US" sz="2400" dirty="0" smtClean="0"/>
              <a:t>Pre-procedure medications (steroid, anti-anxiety)</a:t>
            </a:r>
          </a:p>
          <a:p>
            <a:pPr indent="-137160" fontAlgn="auto">
              <a:spcAft>
                <a:spcPts val="0"/>
              </a:spcAft>
              <a:defRPr/>
            </a:pPr>
            <a:endParaRPr lang="en-US" altLang="en-US" sz="2400" dirty="0"/>
          </a:p>
          <a:p>
            <a:pPr indent="-137160" fontAlgn="auto">
              <a:spcAft>
                <a:spcPts val="0"/>
              </a:spcAft>
              <a:defRPr/>
            </a:pPr>
            <a:r>
              <a:rPr lang="en-US" altLang="en-US" sz="2400" dirty="0" smtClean="0"/>
              <a:t>Post-procedure instructions</a:t>
            </a:r>
          </a:p>
          <a:p>
            <a:pPr marL="34290" indent="0" fontAlgn="auto">
              <a:spcAft>
                <a:spcPts val="0"/>
              </a:spcAft>
              <a:buFont typeface="Corbel" panose="020B0503020204020204" pitchFamily="34" charset="0"/>
              <a:buNone/>
              <a:defRPr/>
            </a:pPr>
            <a:endParaRPr lang="en-US" altLang="en-US" sz="2400" dirty="0"/>
          </a:p>
          <a:p>
            <a:pPr indent="-137160" fontAlgn="auto">
              <a:spcAft>
                <a:spcPts val="0"/>
              </a:spcAft>
              <a:defRPr/>
            </a:pPr>
            <a:endParaRPr lang="en-US" altLang="en-US" sz="1800" dirty="0" smtClean="0"/>
          </a:p>
          <a:p>
            <a:pPr indent="-137160" fontAlgn="auto">
              <a:spcAft>
                <a:spcPts val="0"/>
              </a:spcAft>
              <a:defRPr/>
            </a:pPr>
            <a:endParaRPr lang="en-US" altLang="en-US" sz="1800" dirty="0" smtClean="0"/>
          </a:p>
        </p:txBody>
      </p:sp>
      <p:sp>
        <p:nvSpPr>
          <p:cNvPr id="174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D0F1AC0C-DA8A-48C2-B0DD-D813E2D09293}" type="slidenum">
              <a:rPr lang="en-US" altLang="en-US">
                <a:solidFill>
                  <a:schemeClr val="tx1"/>
                </a:solidFill>
                <a:latin typeface="Lucida Grande" charset="0"/>
                <a:ea typeface="Lucida Grande" charset="0"/>
                <a:cs typeface="Lucida Grande" charset="0"/>
                <a:sym typeface="Lucida Grande" charset="0"/>
              </a:rPr>
              <a:pPr/>
              <a:t>25</a:t>
            </a:fld>
            <a:endParaRPr lang="en-US" altLang="en-US">
              <a:solidFill>
                <a:schemeClr val="tx1"/>
              </a:solidFill>
              <a:latin typeface="Lucida Grande" charset="0"/>
              <a:ea typeface="Lucida Grande" charset="0"/>
              <a:cs typeface="Lucida Grande" charset="0"/>
              <a:sym typeface="Lucida Grande"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93738" y="295275"/>
            <a:ext cx="7407275" cy="976313"/>
          </a:xfrm>
        </p:spPr>
        <p:txBody>
          <a:bodyPr/>
          <a:lstStyle/>
          <a:p>
            <a:r>
              <a:rPr lang="en-US" altLang="en-US" smtClean="0"/>
              <a:t>Contrast Administration</a:t>
            </a:r>
          </a:p>
        </p:txBody>
      </p:sp>
      <p:sp>
        <p:nvSpPr>
          <p:cNvPr id="19459" name="Content Placeholder 2"/>
          <p:cNvSpPr>
            <a:spLocks noGrp="1"/>
          </p:cNvSpPr>
          <p:nvPr>
            <p:ph idx="1"/>
          </p:nvPr>
        </p:nvSpPr>
        <p:spPr>
          <a:xfrm>
            <a:off x="381000" y="1250950"/>
            <a:ext cx="7543800" cy="5156200"/>
          </a:xfrm>
        </p:spPr>
        <p:txBody>
          <a:bodyPr/>
          <a:lstStyle/>
          <a:p>
            <a:pPr marL="490538" indent="-457200">
              <a:buFont typeface="Corbel" panose="020B0503020204020204" pitchFamily="34" charset="0"/>
              <a:buAutoNum type="arabicPeriod"/>
            </a:pPr>
            <a:r>
              <a:rPr lang="en-US" altLang="en-US" sz="2400" dirty="0" smtClean="0"/>
              <a:t>Ionic/nonionic</a:t>
            </a:r>
          </a:p>
          <a:p>
            <a:pPr marL="490538" indent="-457200">
              <a:buFont typeface="Corbel" panose="020B0503020204020204" pitchFamily="34" charset="0"/>
              <a:buAutoNum type="arabicPeriod"/>
            </a:pPr>
            <a:endParaRPr lang="en-US" altLang="en-US" sz="2400" dirty="0" smtClean="0"/>
          </a:p>
          <a:p>
            <a:pPr marL="490538" indent="-457200">
              <a:buFont typeface="Corbel" panose="020B0503020204020204" pitchFamily="34" charset="0"/>
              <a:buAutoNum type="arabicPeriod"/>
            </a:pPr>
            <a:r>
              <a:rPr lang="en-US" altLang="en-US" sz="2400" dirty="0" err="1" smtClean="0"/>
              <a:t>Osmolarity</a:t>
            </a:r>
            <a:r>
              <a:rPr lang="en-US" altLang="en-US" sz="2400" dirty="0" smtClean="0"/>
              <a:t>/Osmolality</a:t>
            </a:r>
          </a:p>
          <a:p>
            <a:pPr marL="490538" indent="-457200">
              <a:buFont typeface="Corbel" panose="020B0503020204020204" pitchFamily="34" charset="0"/>
              <a:buAutoNum type="arabicPeriod"/>
            </a:pPr>
            <a:endParaRPr lang="en-US" altLang="en-US" sz="2400" dirty="0" smtClean="0"/>
          </a:p>
          <a:p>
            <a:pPr marL="490538" indent="-457200">
              <a:buFont typeface="Corbel" panose="020B0503020204020204" pitchFamily="34" charset="0"/>
              <a:buAutoNum type="arabicPeriod"/>
            </a:pPr>
            <a:r>
              <a:rPr lang="en-US" altLang="en-US" sz="2400" dirty="0" smtClean="0"/>
              <a:t>Barium sulfate</a:t>
            </a:r>
          </a:p>
          <a:p>
            <a:pPr marL="490538" indent="-457200">
              <a:buFont typeface="Corbel" panose="020B0503020204020204" pitchFamily="34" charset="0"/>
              <a:buAutoNum type="arabicPeriod"/>
            </a:pPr>
            <a:endParaRPr lang="en-US" altLang="en-US" sz="2400" dirty="0" smtClean="0"/>
          </a:p>
          <a:p>
            <a:pPr marL="490538" indent="-457200">
              <a:buFont typeface="Corbel" panose="020B0503020204020204" pitchFamily="34" charset="0"/>
              <a:buAutoNum type="arabicPeriod"/>
            </a:pPr>
            <a:r>
              <a:rPr lang="en-US" altLang="en-US" sz="2400" dirty="0" smtClean="0"/>
              <a:t>Water-soluble</a:t>
            </a:r>
          </a:p>
          <a:p>
            <a:pPr marL="490538" indent="-457200">
              <a:buFont typeface="Corbel" panose="020B0503020204020204" pitchFamily="34" charset="0"/>
              <a:buAutoNum type="arabicPeriod"/>
            </a:pPr>
            <a:endParaRPr lang="en-US" altLang="en-US" sz="2400" dirty="0" smtClean="0"/>
          </a:p>
          <a:p>
            <a:pPr marL="490538" indent="-457200">
              <a:buFont typeface="Corbel" panose="020B0503020204020204" pitchFamily="34" charset="0"/>
              <a:buAutoNum type="arabicPeriod"/>
            </a:pPr>
            <a:r>
              <a:rPr lang="en-US" altLang="en-US" sz="2400" dirty="0" smtClean="0"/>
              <a:t>Water</a:t>
            </a:r>
          </a:p>
          <a:p>
            <a:pPr marL="490538" indent="-457200">
              <a:buFont typeface="Corbel" panose="020B0503020204020204" pitchFamily="34" charset="0"/>
              <a:buAutoNum type="arabicPeriod"/>
            </a:pPr>
            <a:endParaRPr lang="en-US" altLang="en-US" sz="2400" dirty="0" smtClean="0"/>
          </a:p>
          <a:p>
            <a:pPr marL="490538" indent="-457200">
              <a:buFont typeface="Corbel" panose="020B0503020204020204" pitchFamily="34" charset="0"/>
              <a:buAutoNum type="arabicPeriod"/>
            </a:pPr>
            <a:r>
              <a:rPr lang="en-US" altLang="en-US" sz="2400" dirty="0" smtClean="0"/>
              <a:t>Other-neutral</a:t>
            </a:r>
          </a:p>
        </p:txBody>
      </p:sp>
      <p:sp>
        <p:nvSpPr>
          <p:cNvPr id="194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3AB144C6-87A6-43DF-96F7-DE3E48FCAD71}" type="slidenum">
              <a:rPr lang="en-US" altLang="en-US">
                <a:solidFill>
                  <a:schemeClr val="tx1"/>
                </a:solidFill>
                <a:latin typeface="Lucida Grande" charset="0"/>
                <a:ea typeface="Lucida Grande" charset="0"/>
                <a:cs typeface="Lucida Grande" charset="0"/>
                <a:sym typeface="Lucida Grande" charset="0"/>
              </a:rPr>
              <a:pPr/>
              <a:t>26</a:t>
            </a:fld>
            <a:endParaRPr lang="en-US" altLang="en-US">
              <a:solidFill>
                <a:schemeClr val="tx1"/>
              </a:solidFill>
              <a:latin typeface="Lucida Grande" charset="0"/>
              <a:ea typeface="Lucida Grande" charset="0"/>
              <a:cs typeface="Lucida Grande" charset="0"/>
              <a:sym typeface="Lucida Grande"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457200"/>
            <a:ext cx="7407275" cy="974725"/>
          </a:xfrm>
        </p:spPr>
        <p:txBody>
          <a:bodyPr/>
          <a:lstStyle/>
          <a:p>
            <a:r>
              <a:rPr lang="en-US" altLang="en-US" smtClean="0"/>
              <a:t>Contrast Administration</a:t>
            </a:r>
          </a:p>
        </p:txBody>
      </p:sp>
      <p:sp>
        <p:nvSpPr>
          <p:cNvPr id="21507" name="Content Placeholder 2"/>
          <p:cNvSpPr>
            <a:spLocks noGrp="1"/>
          </p:cNvSpPr>
          <p:nvPr>
            <p:ph idx="1"/>
          </p:nvPr>
        </p:nvSpPr>
        <p:spPr>
          <a:xfrm>
            <a:off x="533400" y="1431925"/>
            <a:ext cx="7896225" cy="4837113"/>
          </a:xfrm>
        </p:spPr>
        <p:txBody>
          <a:bodyPr/>
          <a:lstStyle/>
          <a:p>
            <a:r>
              <a:rPr lang="en-US" altLang="en-US" sz="2800" dirty="0" smtClean="0"/>
              <a:t>ACR: 4 H’s</a:t>
            </a:r>
          </a:p>
          <a:p>
            <a:endParaRPr lang="en-US" altLang="en-US" sz="2800" dirty="0"/>
          </a:p>
          <a:p>
            <a:r>
              <a:rPr lang="en-US" altLang="en-US" sz="2800" dirty="0" smtClean="0"/>
              <a:t>Physiologic and pathologic processes</a:t>
            </a:r>
          </a:p>
          <a:p>
            <a:endParaRPr lang="en-US" altLang="en-US" sz="2800" dirty="0" smtClean="0"/>
          </a:p>
          <a:p>
            <a:r>
              <a:rPr lang="en-US" altLang="en-US" sz="2800" dirty="0" smtClean="0"/>
              <a:t>Special Contrast Considerations:</a:t>
            </a:r>
          </a:p>
          <a:p>
            <a:pPr lvl="2"/>
            <a:r>
              <a:rPr lang="en-US" altLang="en-US" sz="2400" dirty="0"/>
              <a:t>Break-through Reaction</a:t>
            </a:r>
          </a:p>
          <a:p>
            <a:pPr lvl="2"/>
            <a:r>
              <a:rPr lang="en-US" altLang="en-US" sz="2400" dirty="0" smtClean="0"/>
              <a:t>Contraindications</a:t>
            </a:r>
          </a:p>
          <a:p>
            <a:pPr lvl="2"/>
            <a:r>
              <a:rPr lang="en-US" altLang="en-US" sz="2400" dirty="0" smtClean="0"/>
              <a:t>Indications</a:t>
            </a:r>
          </a:p>
          <a:p>
            <a:pPr lvl="2"/>
            <a:r>
              <a:rPr lang="en-US" altLang="en-US" sz="2400" dirty="0" smtClean="0"/>
              <a:t>Pregnancy</a:t>
            </a:r>
          </a:p>
          <a:p>
            <a:pPr lvl="2"/>
            <a:r>
              <a:rPr lang="en-US" altLang="en-US" sz="2400" dirty="0" smtClean="0"/>
              <a:t>Lactation</a:t>
            </a:r>
          </a:p>
          <a:p>
            <a:pPr lvl="2"/>
            <a:r>
              <a:rPr lang="en-US" altLang="en-US" sz="2400" dirty="0" smtClean="0"/>
              <a:t>Dialysis patients</a:t>
            </a:r>
          </a:p>
        </p:txBody>
      </p:sp>
      <p:sp>
        <p:nvSpPr>
          <p:cNvPr id="215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30580FE1-7228-4E64-AB5D-36C5EEB96D21}" type="slidenum">
              <a:rPr lang="en-US" altLang="en-US">
                <a:solidFill>
                  <a:schemeClr val="tx1"/>
                </a:solidFill>
                <a:latin typeface="Lucida Grande" charset="0"/>
                <a:ea typeface="Lucida Grande" charset="0"/>
                <a:cs typeface="Lucida Grande" charset="0"/>
                <a:sym typeface="Lucida Grande" charset="0"/>
              </a:rPr>
              <a:pPr/>
              <a:t>27</a:t>
            </a:fld>
            <a:endParaRPr lang="en-US" altLang="en-US">
              <a:solidFill>
                <a:schemeClr val="tx1"/>
              </a:solidFill>
              <a:latin typeface="Lucida Grande" charset="0"/>
              <a:ea typeface="Lucida Grande" charset="0"/>
              <a:cs typeface="Lucida Grande" charset="0"/>
              <a:sym typeface="Lucida Grande"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H’s </a:t>
            </a:r>
            <a:endParaRPr lang="en-US" dirty="0"/>
          </a:p>
        </p:txBody>
      </p:sp>
      <p:sp>
        <p:nvSpPr>
          <p:cNvPr id="3" name="Content Placeholder 2"/>
          <p:cNvSpPr>
            <a:spLocks noGrp="1"/>
          </p:cNvSpPr>
          <p:nvPr>
            <p:ph idx="1"/>
          </p:nvPr>
        </p:nvSpPr>
        <p:spPr>
          <a:xfrm>
            <a:off x="685800" y="1897134"/>
            <a:ext cx="7404100" cy="4038600"/>
          </a:xfrm>
        </p:spPr>
        <p:txBody>
          <a:bodyPr/>
          <a:lstStyle/>
          <a:p>
            <a:r>
              <a:rPr lang="en-US" sz="2800" dirty="0"/>
              <a:t>History</a:t>
            </a:r>
          </a:p>
          <a:p>
            <a:endParaRPr lang="en-US" sz="2800" dirty="0"/>
          </a:p>
          <a:p>
            <a:r>
              <a:rPr lang="en-US" sz="2800" dirty="0"/>
              <a:t>Hydration</a:t>
            </a:r>
          </a:p>
          <a:p>
            <a:endParaRPr lang="en-US" sz="2800" dirty="0"/>
          </a:p>
          <a:p>
            <a:r>
              <a:rPr lang="en-US" sz="2800" dirty="0"/>
              <a:t>Have equipment and Expertise Ready</a:t>
            </a:r>
          </a:p>
          <a:p>
            <a:endParaRPr lang="en-US" sz="2800" dirty="0"/>
          </a:p>
          <a:p>
            <a:r>
              <a:rPr lang="en-US" sz="2800" dirty="0"/>
              <a:t>Head’s Up</a:t>
            </a: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28</a:t>
            </a:fld>
            <a:endParaRPr lang="en-US" altLang="en-US"/>
          </a:p>
        </p:txBody>
      </p:sp>
    </p:spTree>
    <p:extLst>
      <p:ext uri="{BB962C8B-B14F-4D97-AF65-F5344CB8AC3E}">
        <p14:creationId xmlns:p14="http://schemas.microsoft.com/office/powerpoint/2010/main" val="3942839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 and Pathologic Processes</a:t>
            </a:r>
            <a:endParaRPr lang="en-US" dirty="0"/>
          </a:p>
        </p:txBody>
      </p:sp>
      <p:sp>
        <p:nvSpPr>
          <p:cNvPr id="3" name="Content Placeholder 2"/>
          <p:cNvSpPr>
            <a:spLocks noGrp="1"/>
          </p:cNvSpPr>
          <p:nvPr>
            <p:ph idx="1"/>
          </p:nvPr>
        </p:nvSpPr>
        <p:spPr/>
        <p:txBody>
          <a:bodyPr/>
          <a:lstStyle/>
          <a:p>
            <a:r>
              <a:rPr lang="en-US" dirty="0" smtClean="0"/>
              <a:t>Asthma</a:t>
            </a:r>
          </a:p>
          <a:p>
            <a:r>
              <a:rPr lang="en-US" dirty="0" err="1" smtClean="0"/>
              <a:t>Enviromental</a:t>
            </a:r>
            <a:r>
              <a:rPr lang="en-US" dirty="0" smtClean="0"/>
              <a:t>/food allergies</a:t>
            </a:r>
          </a:p>
          <a:p>
            <a:r>
              <a:rPr lang="en-US" dirty="0" smtClean="0"/>
              <a:t>Renal disease</a:t>
            </a:r>
          </a:p>
          <a:p>
            <a:r>
              <a:rPr lang="en-US" dirty="0" smtClean="0"/>
              <a:t>Multiple Myeloma</a:t>
            </a:r>
          </a:p>
          <a:p>
            <a:r>
              <a:rPr lang="en-US" dirty="0" smtClean="0"/>
              <a:t>Diabetes Mellitus</a:t>
            </a:r>
          </a:p>
          <a:p>
            <a:r>
              <a:rPr lang="en-US" dirty="0" err="1" smtClean="0"/>
              <a:t>Pheochromocytoma</a:t>
            </a:r>
            <a:endParaRPr lang="en-US" dirty="0" smtClean="0"/>
          </a:p>
          <a:p>
            <a:r>
              <a:rPr lang="en-US" dirty="0" smtClean="0"/>
              <a:t>Sickle Cell disease</a:t>
            </a:r>
          </a:p>
          <a:p>
            <a:r>
              <a:rPr lang="en-US" dirty="0" smtClean="0"/>
              <a:t>Hyperthyroidism</a:t>
            </a:r>
          </a:p>
          <a:p>
            <a:r>
              <a:rPr lang="en-US" dirty="0" smtClean="0"/>
              <a:t>Significant cardiac disease</a:t>
            </a:r>
          </a:p>
          <a:p>
            <a:r>
              <a:rPr lang="en-US" dirty="0" smtClean="0"/>
              <a:t>Anxiety </a:t>
            </a:r>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29</a:t>
            </a:fld>
            <a:endParaRPr lang="en-US" altLang="en-US"/>
          </a:p>
        </p:txBody>
      </p:sp>
    </p:spTree>
    <p:extLst>
      <p:ext uri="{BB962C8B-B14F-4D97-AF65-F5344CB8AC3E}">
        <p14:creationId xmlns:p14="http://schemas.microsoft.com/office/powerpoint/2010/main" val="2801385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EE6B7CE-9452-4BB4-93B8-61AB27F32E82}" type="slidenum">
              <a:rPr lang="en-US" altLang="en-US" smtClean="0"/>
              <a:pPr>
                <a:defRPr/>
              </a:pPr>
              <a:t>3</a:t>
            </a:fld>
            <a:endParaRPr lang="en-US" altLang="en-US"/>
          </a:p>
        </p:txBody>
      </p:sp>
      <p:pic>
        <p:nvPicPr>
          <p:cNvPr id="6" name="Picture 5"/>
          <p:cNvPicPr>
            <a:picLocks noChangeAspect="1"/>
          </p:cNvPicPr>
          <p:nvPr/>
        </p:nvPicPr>
        <p:blipFill>
          <a:blip r:embed="rId3"/>
          <a:stretch>
            <a:fillRect/>
          </a:stretch>
        </p:blipFill>
        <p:spPr>
          <a:xfrm>
            <a:off x="-1019102" y="-17813"/>
            <a:ext cx="11367061" cy="7104413"/>
          </a:xfrm>
          <a:prstGeom prst="rect">
            <a:avLst/>
          </a:prstGeom>
        </p:spPr>
      </p:pic>
    </p:spTree>
    <p:extLst>
      <p:ext uri="{BB962C8B-B14F-4D97-AF65-F5344CB8AC3E}">
        <p14:creationId xmlns:p14="http://schemas.microsoft.com/office/powerpoint/2010/main" val="2255928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457200"/>
            <a:ext cx="7407275" cy="974725"/>
          </a:xfrm>
        </p:spPr>
        <p:txBody>
          <a:bodyPr/>
          <a:lstStyle/>
          <a:p>
            <a:r>
              <a:rPr lang="en-US" altLang="en-US" smtClean="0"/>
              <a:t>Administration Routes</a:t>
            </a:r>
          </a:p>
        </p:txBody>
      </p:sp>
      <p:sp>
        <p:nvSpPr>
          <p:cNvPr id="23555" name="Content Placeholder 2"/>
          <p:cNvSpPr>
            <a:spLocks noGrp="1"/>
          </p:cNvSpPr>
          <p:nvPr>
            <p:ph idx="1"/>
          </p:nvPr>
        </p:nvSpPr>
        <p:spPr>
          <a:xfrm>
            <a:off x="457200" y="2057400"/>
            <a:ext cx="8229600" cy="3146425"/>
          </a:xfrm>
        </p:spPr>
        <p:txBody>
          <a:bodyPr/>
          <a:lstStyle/>
          <a:p>
            <a:pPr marL="490538" indent="-457200">
              <a:buFont typeface="Corbel" panose="020B0503020204020204" pitchFamily="34" charset="0"/>
              <a:buAutoNum type="arabicPeriod"/>
            </a:pPr>
            <a:r>
              <a:rPr lang="en-US" altLang="en-US" sz="2400" dirty="0" smtClean="0"/>
              <a:t>IV</a:t>
            </a:r>
          </a:p>
          <a:p>
            <a:pPr marL="490538" indent="-457200">
              <a:buFont typeface="Corbel" panose="020B0503020204020204" pitchFamily="34" charset="0"/>
              <a:buAutoNum type="arabicPeriod"/>
            </a:pPr>
            <a:r>
              <a:rPr lang="en-US" altLang="en-US" sz="2400" dirty="0" smtClean="0"/>
              <a:t>Oral</a:t>
            </a:r>
          </a:p>
          <a:p>
            <a:pPr marL="490538" indent="-457200">
              <a:buFont typeface="Corbel" panose="020B0503020204020204" pitchFamily="34" charset="0"/>
              <a:buAutoNum type="arabicPeriod"/>
            </a:pPr>
            <a:r>
              <a:rPr lang="en-US" altLang="en-US" sz="2400" dirty="0" smtClean="0"/>
              <a:t>Rectal</a:t>
            </a:r>
          </a:p>
          <a:p>
            <a:pPr marL="490538" indent="-457200">
              <a:buFont typeface="Corbel" panose="020B0503020204020204" pitchFamily="34" charset="0"/>
              <a:buAutoNum type="arabicPeriod"/>
            </a:pPr>
            <a:r>
              <a:rPr lang="en-US" altLang="en-US" sz="2400" dirty="0" smtClean="0"/>
              <a:t>Intrathecal</a:t>
            </a:r>
          </a:p>
          <a:p>
            <a:pPr marL="490538" indent="-457200">
              <a:buFont typeface="Corbel" panose="020B0503020204020204" pitchFamily="34" charset="0"/>
              <a:buAutoNum type="arabicPeriod"/>
            </a:pPr>
            <a:r>
              <a:rPr lang="en-US" altLang="en-US" sz="2400" dirty="0" smtClean="0"/>
              <a:t>Catheters</a:t>
            </a:r>
          </a:p>
          <a:p>
            <a:pPr marL="490538" indent="-457200">
              <a:buFont typeface="Corbel" panose="020B0503020204020204" pitchFamily="34" charset="0"/>
              <a:buAutoNum type="arabicPeriod"/>
            </a:pPr>
            <a:r>
              <a:rPr lang="en-US" altLang="en-US" sz="2400" dirty="0" smtClean="0"/>
              <a:t>Other</a:t>
            </a:r>
          </a:p>
        </p:txBody>
      </p:sp>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A954D220-0173-4F27-B3A2-2CDCE7D87C97}" type="slidenum">
              <a:rPr lang="en-US" altLang="en-US">
                <a:solidFill>
                  <a:schemeClr val="tx1"/>
                </a:solidFill>
                <a:latin typeface="Lucida Grande" charset="0"/>
                <a:ea typeface="Lucida Grande" charset="0"/>
                <a:cs typeface="Lucida Grande" charset="0"/>
                <a:sym typeface="Lucida Grande" charset="0"/>
              </a:rPr>
              <a:pPr/>
              <a:t>30</a:t>
            </a:fld>
            <a:endParaRPr lang="en-US" altLang="en-US">
              <a:solidFill>
                <a:schemeClr val="tx1"/>
              </a:solidFill>
              <a:latin typeface="Lucida Grande" charset="0"/>
              <a:ea typeface="Lucida Grande" charset="0"/>
              <a:cs typeface="Lucida Grande" charset="0"/>
              <a:sym typeface="Lucida Grande"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762000" y="317500"/>
            <a:ext cx="7407275" cy="1355725"/>
          </a:xfrm>
        </p:spPr>
        <p:txBody>
          <a:bodyPr/>
          <a:lstStyle/>
          <a:p>
            <a:r>
              <a:rPr lang="en-US" altLang="en-US" smtClean="0"/>
              <a:t>Venipuncture</a:t>
            </a:r>
          </a:p>
        </p:txBody>
      </p:sp>
      <p:sp>
        <p:nvSpPr>
          <p:cNvPr id="256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F97C8A54-885C-44DD-BF01-0104F13C6BC9}" type="slidenum">
              <a:rPr lang="en-US" altLang="en-US">
                <a:solidFill>
                  <a:schemeClr val="tx1"/>
                </a:solidFill>
                <a:latin typeface="Lucida Grande" charset="0"/>
                <a:ea typeface="Lucida Grande" charset="0"/>
                <a:cs typeface="Lucida Grande" charset="0"/>
                <a:sym typeface="Lucida Grande" charset="0"/>
              </a:rPr>
              <a:pPr/>
              <a:t>31</a:t>
            </a:fld>
            <a:endParaRPr lang="en-US" altLang="en-US">
              <a:solidFill>
                <a:schemeClr val="tx1"/>
              </a:solidFill>
              <a:latin typeface="Lucida Grande" charset="0"/>
              <a:ea typeface="Lucida Grande" charset="0"/>
              <a:cs typeface="Lucida Grande" charset="0"/>
              <a:sym typeface="Lucida Grande" charset="0"/>
            </a:endParaRPr>
          </a:p>
        </p:txBody>
      </p:sp>
      <p:sp>
        <p:nvSpPr>
          <p:cNvPr id="25604" name="TextBox 2"/>
          <p:cNvSpPr txBox="1">
            <a:spLocks noChangeArrowheads="1"/>
          </p:cNvSpPr>
          <p:nvPr/>
        </p:nvSpPr>
        <p:spPr bwMode="auto">
          <a:xfrm>
            <a:off x="762000" y="289560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altLang="en-US"/>
              <a:t>Figure 10-06   The “head” and “body” CT scanner dosimetry phantoms are solid acrylic with holes placed strategically to receive a pencil ionization chamber. Although the phantoms differ in diameter, they are both 15-cm long.</a:t>
            </a:r>
            <a:br>
              <a:rPr lang="en-US" altLang="en-US"/>
            </a:br>
            <a:endParaRPr lang="en-US" altLang="en-US"/>
          </a:p>
        </p:txBody>
      </p:sp>
      <p:pic>
        <p:nvPicPr>
          <p:cNvPr id="2560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741488"/>
            <a:ext cx="59817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401637"/>
            <a:ext cx="7407275" cy="893763"/>
          </a:xfrm>
        </p:spPr>
        <p:txBody>
          <a:bodyPr/>
          <a:lstStyle/>
          <a:p>
            <a:r>
              <a:rPr lang="en-US" altLang="en-US" dirty="0" smtClean="0"/>
              <a:t>Venipuncture</a:t>
            </a:r>
          </a:p>
        </p:txBody>
      </p:sp>
      <p:sp>
        <p:nvSpPr>
          <p:cNvPr id="27651" name="Content Placeholder 2"/>
          <p:cNvSpPr>
            <a:spLocks noGrp="1"/>
          </p:cNvSpPr>
          <p:nvPr>
            <p:ph idx="1"/>
          </p:nvPr>
        </p:nvSpPr>
        <p:spPr>
          <a:xfrm>
            <a:off x="609600" y="1865313"/>
            <a:ext cx="5181600" cy="4359275"/>
          </a:xfrm>
        </p:spPr>
        <p:txBody>
          <a:bodyPr/>
          <a:lstStyle/>
          <a:p>
            <a:r>
              <a:rPr lang="en-US" altLang="en-US" sz="2400" dirty="0" smtClean="0"/>
              <a:t>Cephalic vein – lateral forearm</a:t>
            </a:r>
          </a:p>
          <a:p>
            <a:endParaRPr lang="en-US" altLang="en-US" sz="2400" dirty="0" smtClean="0"/>
          </a:p>
          <a:p>
            <a:r>
              <a:rPr lang="en-US" altLang="en-US" sz="2400" dirty="0" err="1" smtClean="0"/>
              <a:t>Basilic</a:t>
            </a:r>
            <a:r>
              <a:rPr lang="en-US" altLang="en-US" sz="2400" dirty="0" smtClean="0"/>
              <a:t> vein – medial forearm; largest diameter of antecubital veins</a:t>
            </a:r>
          </a:p>
          <a:p>
            <a:endParaRPr lang="en-US" altLang="en-US" sz="2400" dirty="0" smtClean="0"/>
          </a:p>
          <a:p>
            <a:r>
              <a:rPr lang="en-US" altLang="en-US" sz="2400" dirty="0" smtClean="0"/>
              <a:t>Median cubital vein - passes from lateral to medial across the antecubital fossa; connects the cephalic &amp; </a:t>
            </a:r>
            <a:r>
              <a:rPr lang="en-US" altLang="en-US" sz="2400" dirty="0" err="1" smtClean="0"/>
              <a:t>basilic</a:t>
            </a:r>
            <a:r>
              <a:rPr lang="en-US" altLang="en-US" sz="2400" dirty="0" smtClean="0"/>
              <a:t> veins; most commonly used for venipuncture</a:t>
            </a:r>
          </a:p>
          <a:p>
            <a:endParaRPr lang="en-US" altLang="en-US" dirty="0" smtClean="0"/>
          </a:p>
        </p:txBody>
      </p:sp>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F1405883-E8C4-403A-9733-CCA2A81DD106}" type="slidenum">
              <a:rPr lang="en-US" altLang="en-US" sz="1000">
                <a:solidFill>
                  <a:schemeClr val="accent1"/>
                </a:solidFill>
              </a:rPr>
              <a:pPr/>
              <a:t>32</a:t>
            </a:fld>
            <a:endParaRPr lang="en-US" altLang="en-US" sz="1000">
              <a:solidFill>
                <a:schemeClr val="accent1"/>
              </a:solidFill>
            </a:endParaRPr>
          </a:p>
        </p:txBody>
      </p:sp>
      <p:pic>
        <p:nvPicPr>
          <p:cNvPr id="2765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981" y="562273"/>
            <a:ext cx="3373438" cy="585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7201"/>
            <a:ext cx="7407275" cy="914400"/>
          </a:xfrm>
        </p:spPr>
        <p:txBody>
          <a:bodyPr/>
          <a:lstStyle/>
          <a:p>
            <a:r>
              <a:rPr lang="en-US" altLang="en-US" dirty="0" smtClean="0"/>
              <a:t>Venipuncture</a:t>
            </a:r>
          </a:p>
        </p:txBody>
      </p:sp>
      <p:sp>
        <p:nvSpPr>
          <p:cNvPr id="20483" name="Content Placeholder 2"/>
          <p:cNvSpPr>
            <a:spLocks noGrp="1"/>
          </p:cNvSpPr>
          <p:nvPr>
            <p:ph idx="1"/>
          </p:nvPr>
        </p:nvSpPr>
        <p:spPr>
          <a:xfrm>
            <a:off x="427038" y="1371600"/>
            <a:ext cx="8335962" cy="5029199"/>
          </a:xfrm>
        </p:spPr>
        <p:txBody>
          <a:bodyPr rtlCol="0">
            <a:normAutofit/>
          </a:bodyPr>
          <a:lstStyle/>
          <a:p>
            <a:pPr marL="34290" indent="0" fontAlgn="auto">
              <a:spcAft>
                <a:spcPts val="0"/>
              </a:spcAft>
              <a:buNone/>
              <a:defRPr/>
            </a:pPr>
            <a:endParaRPr lang="en-US" altLang="en-US" sz="2400" dirty="0" smtClean="0"/>
          </a:p>
          <a:p>
            <a:pPr indent="-137160" fontAlgn="auto">
              <a:spcAft>
                <a:spcPts val="0"/>
              </a:spcAft>
              <a:defRPr/>
            </a:pPr>
            <a:r>
              <a:rPr lang="en-US" altLang="en-US" sz="2400" dirty="0" smtClean="0"/>
              <a:t>Prior </a:t>
            </a:r>
            <a:r>
              <a:rPr lang="en-US" altLang="en-US" sz="2400" dirty="0"/>
              <a:t>to injection check:</a:t>
            </a:r>
          </a:p>
          <a:p>
            <a:pPr marL="34290" indent="0" fontAlgn="auto">
              <a:spcAft>
                <a:spcPts val="0"/>
              </a:spcAft>
              <a:buFont typeface="Corbel" panose="020B0503020204020204" pitchFamily="34" charset="0"/>
              <a:buNone/>
              <a:defRPr/>
            </a:pPr>
            <a:r>
              <a:rPr lang="en-US" altLang="en-US" sz="2400" dirty="0"/>
              <a:t>	- any previous history of allergy</a:t>
            </a:r>
          </a:p>
          <a:p>
            <a:pPr marL="34290" indent="0" fontAlgn="auto">
              <a:spcAft>
                <a:spcPts val="0"/>
              </a:spcAft>
              <a:buFont typeface="Corbel" panose="020B0503020204020204" pitchFamily="34" charset="0"/>
              <a:buNone/>
              <a:defRPr/>
            </a:pPr>
            <a:r>
              <a:rPr lang="en-US" altLang="en-US" sz="2400" dirty="0"/>
              <a:t>	- patient height &amp; weight</a:t>
            </a:r>
          </a:p>
          <a:p>
            <a:pPr marL="34290" indent="0" fontAlgn="auto">
              <a:spcAft>
                <a:spcPts val="0"/>
              </a:spcAft>
              <a:buFont typeface="Corbel" panose="020B0503020204020204" pitchFamily="34" charset="0"/>
              <a:buNone/>
              <a:defRPr/>
            </a:pPr>
            <a:r>
              <a:rPr lang="en-US" altLang="en-US" sz="2400" dirty="0"/>
              <a:t>	- renal, liver and cardiac function</a:t>
            </a:r>
          </a:p>
          <a:p>
            <a:pPr marL="34290" indent="0" fontAlgn="auto">
              <a:spcAft>
                <a:spcPts val="0"/>
              </a:spcAft>
              <a:buFont typeface="Corbel" panose="020B0503020204020204" pitchFamily="34" charset="0"/>
              <a:buNone/>
              <a:defRPr/>
            </a:pPr>
            <a:r>
              <a:rPr lang="en-US" altLang="en-US" sz="2400" dirty="0"/>
              <a:t>	- patient medication/drug history</a:t>
            </a:r>
          </a:p>
          <a:p>
            <a:pPr indent="-137160" fontAlgn="auto">
              <a:spcAft>
                <a:spcPts val="0"/>
              </a:spcAft>
              <a:defRPr/>
            </a:pPr>
            <a:endParaRPr lang="en-US" altLang="en-US" sz="2400" dirty="0" smtClean="0"/>
          </a:p>
          <a:p>
            <a:pPr indent="-137160" fontAlgn="auto">
              <a:spcAft>
                <a:spcPts val="0"/>
              </a:spcAft>
              <a:defRPr/>
            </a:pPr>
            <a:r>
              <a:rPr lang="en-US" altLang="en-US" sz="2400" dirty="0" smtClean="0"/>
              <a:t>Set </a:t>
            </a:r>
            <a:r>
              <a:rPr lang="en-US" altLang="en-US" sz="2400" dirty="0"/>
              <a:t>up all needed equipment – even emergency equipment should be close by</a:t>
            </a:r>
          </a:p>
          <a:p>
            <a:pPr indent="-137160" fontAlgn="auto">
              <a:spcAft>
                <a:spcPts val="0"/>
              </a:spcAft>
              <a:defRPr/>
            </a:pPr>
            <a:endParaRPr lang="en-US" altLang="en-US" sz="2400" dirty="0" smtClean="0"/>
          </a:p>
          <a:p>
            <a:pPr indent="-137160" fontAlgn="auto">
              <a:spcAft>
                <a:spcPts val="0"/>
              </a:spcAft>
              <a:defRPr/>
            </a:pPr>
            <a:r>
              <a:rPr lang="en-US" altLang="en-US" sz="2400" dirty="0" smtClean="0"/>
              <a:t>Preliminarily </a:t>
            </a:r>
            <a:r>
              <a:rPr lang="en-US" altLang="en-US" sz="2400" dirty="0"/>
              <a:t>select venipuncture site</a:t>
            </a:r>
          </a:p>
          <a:p>
            <a:pPr indent="-137160" fontAlgn="auto">
              <a:spcAft>
                <a:spcPts val="0"/>
              </a:spcAft>
              <a:defRPr/>
            </a:pPr>
            <a:endParaRPr lang="en-US" altLang="en-US" sz="2800" dirty="0" smtClean="0"/>
          </a:p>
        </p:txBody>
      </p:sp>
      <p:sp>
        <p:nvSpPr>
          <p:cNvPr id="286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5FB86BCD-04E4-440B-8589-B5CCD22CA9C3}" type="slidenum">
              <a:rPr lang="en-US" altLang="en-US">
                <a:solidFill>
                  <a:schemeClr val="tx1"/>
                </a:solidFill>
                <a:latin typeface="Lucida Grande" charset="0"/>
                <a:ea typeface="Lucida Grande" charset="0"/>
                <a:cs typeface="Lucida Grande" charset="0"/>
                <a:sym typeface="Lucida Grande" charset="0"/>
              </a:rPr>
              <a:pPr/>
              <a:t>33</a:t>
            </a:fld>
            <a:endParaRPr lang="en-US" altLang="en-US">
              <a:solidFill>
                <a:schemeClr val="tx1"/>
              </a:solidFill>
              <a:latin typeface="Lucida Grande" charset="0"/>
              <a:ea typeface="Lucida Grande" charset="0"/>
              <a:cs typeface="Lucida Grande" charset="0"/>
              <a:sym typeface="Lucida Grande"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68363" y="242888"/>
            <a:ext cx="7407275" cy="1355725"/>
          </a:xfrm>
        </p:spPr>
        <p:txBody>
          <a:bodyPr/>
          <a:lstStyle/>
          <a:p>
            <a:r>
              <a:rPr lang="en-US" altLang="en-US" dirty="0" smtClean="0"/>
              <a:t>Venipuncture</a:t>
            </a:r>
          </a:p>
        </p:txBody>
      </p:sp>
      <p:sp>
        <p:nvSpPr>
          <p:cNvPr id="30723" name="Content Placeholder 2"/>
          <p:cNvSpPr>
            <a:spLocks noGrp="1"/>
          </p:cNvSpPr>
          <p:nvPr>
            <p:ph idx="1"/>
          </p:nvPr>
        </p:nvSpPr>
        <p:spPr>
          <a:xfrm>
            <a:off x="304800" y="1295400"/>
            <a:ext cx="8534400" cy="5105399"/>
          </a:xfrm>
        </p:spPr>
        <p:txBody>
          <a:bodyPr/>
          <a:lstStyle/>
          <a:p>
            <a:endParaRPr lang="en-US" altLang="en-US" sz="2400" dirty="0" smtClean="0"/>
          </a:p>
          <a:p>
            <a:r>
              <a:rPr lang="en-US" altLang="en-US" sz="2400" dirty="0" smtClean="0"/>
              <a:t>Wash hands and put on gloves</a:t>
            </a:r>
          </a:p>
          <a:p>
            <a:endParaRPr lang="en-US" altLang="en-US" sz="2400" dirty="0" smtClean="0"/>
          </a:p>
          <a:p>
            <a:r>
              <a:rPr lang="en-US" altLang="en-US" sz="2400" dirty="0" smtClean="0"/>
              <a:t>Apply tourniquet around arm 3-4 inches above venipuncture site. Do not leave tourniquet on the arm for more than 1-2 minutes.</a:t>
            </a:r>
          </a:p>
          <a:p>
            <a:endParaRPr lang="en-US" altLang="en-US" sz="2400" dirty="0" smtClean="0"/>
          </a:p>
          <a:p>
            <a:r>
              <a:rPr lang="en-US" altLang="en-US" sz="2400" dirty="0" smtClean="0"/>
              <a:t>Select venipuncture site</a:t>
            </a:r>
          </a:p>
          <a:p>
            <a:endParaRPr lang="en-US" altLang="en-US" sz="2400" dirty="0" smtClean="0"/>
          </a:p>
          <a:p>
            <a:r>
              <a:rPr lang="en-US" altLang="en-US" sz="2400" dirty="0" smtClean="0"/>
              <a:t>Cleanse venipuncture site w/ antiseptic, usually betadine or 70% isopropyl alcohol, using circular motion towards the periphery. Allow area to dry before proceeding. </a:t>
            </a:r>
          </a:p>
          <a:p>
            <a:endParaRPr lang="en-US" altLang="en-US" sz="2800" dirty="0" smtClean="0"/>
          </a:p>
        </p:txBody>
      </p:sp>
      <p:sp>
        <p:nvSpPr>
          <p:cNvPr id="307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976D25AA-A5EA-4CE7-A702-5D74EDAD0DB2}" type="slidenum">
              <a:rPr lang="en-US" altLang="en-US">
                <a:solidFill>
                  <a:schemeClr val="tx1"/>
                </a:solidFill>
                <a:latin typeface="Lucida Grande" charset="0"/>
                <a:ea typeface="Lucida Grande" charset="0"/>
                <a:cs typeface="Lucida Grande" charset="0"/>
                <a:sym typeface="Lucida Grande" charset="0"/>
              </a:rPr>
              <a:pPr/>
              <a:t>34</a:t>
            </a:fld>
            <a:endParaRPr lang="en-US" altLang="en-US">
              <a:solidFill>
                <a:schemeClr val="tx1"/>
              </a:solidFill>
              <a:latin typeface="Lucida Grande" charset="0"/>
              <a:ea typeface="Lucida Grande" charset="0"/>
              <a:cs typeface="Lucida Grande" charset="0"/>
              <a:sym typeface="Lucida Grande"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68363" y="242889"/>
            <a:ext cx="7407275" cy="747712"/>
          </a:xfrm>
        </p:spPr>
        <p:txBody>
          <a:bodyPr/>
          <a:lstStyle/>
          <a:p>
            <a:r>
              <a:rPr lang="en-US" altLang="en-US" dirty="0" smtClean="0"/>
              <a:t>Venipuncture</a:t>
            </a:r>
          </a:p>
        </p:txBody>
      </p:sp>
      <p:sp>
        <p:nvSpPr>
          <p:cNvPr id="32771" name="Content Placeholder 2"/>
          <p:cNvSpPr>
            <a:spLocks noGrp="1"/>
          </p:cNvSpPr>
          <p:nvPr>
            <p:ph idx="1"/>
          </p:nvPr>
        </p:nvSpPr>
        <p:spPr>
          <a:xfrm>
            <a:off x="304800" y="990601"/>
            <a:ext cx="8458200" cy="5599112"/>
          </a:xfrm>
        </p:spPr>
        <p:txBody>
          <a:bodyPr/>
          <a:lstStyle/>
          <a:p>
            <a:r>
              <a:rPr lang="en-US" altLang="en-US" sz="2400" dirty="0" smtClean="0"/>
              <a:t>Grasp patient's arm firmly, placing the thumb 1-2 inches below the chosen site to draw skin taut. This will anchor the vein. </a:t>
            </a:r>
          </a:p>
          <a:p>
            <a:endParaRPr lang="en-US" altLang="en-US" sz="2400" dirty="0"/>
          </a:p>
          <a:p>
            <a:r>
              <a:rPr lang="en-US" altLang="en-US" sz="2400" dirty="0" smtClean="0"/>
              <a:t>Perform venipuncture keeping bevel side of needle up.</a:t>
            </a:r>
          </a:p>
          <a:p>
            <a:endParaRPr lang="en-US" altLang="en-US" sz="2400" dirty="0" smtClean="0"/>
          </a:p>
          <a:p>
            <a:r>
              <a:rPr lang="en-US" altLang="en-US" sz="2400" dirty="0" smtClean="0"/>
              <a:t>Align needle bevel up</a:t>
            </a:r>
          </a:p>
          <a:p>
            <a:endParaRPr lang="en-US" altLang="en-US" sz="2400" dirty="0" smtClean="0"/>
          </a:p>
          <a:p>
            <a:r>
              <a:rPr lang="en-US" altLang="en-US" sz="2400" dirty="0" smtClean="0"/>
              <a:t>Pierce skin at a 15-30 degree angle</a:t>
            </a:r>
          </a:p>
          <a:p>
            <a:endParaRPr lang="en-US" altLang="en-US" sz="2400" dirty="0" smtClean="0"/>
          </a:p>
          <a:p>
            <a:r>
              <a:rPr lang="en-US" altLang="en-US" sz="2400" dirty="0" smtClean="0"/>
              <a:t>Decrease angle until parallel to skin surface, then pierce vein</a:t>
            </a:r>
          </a:p>
          <a:p>
            <a:endParaRPr lang="en-US" altLang="en-US" sz="2400" dirty="0" smtClean="0"/>
          </a:p>
          <a:p>
            <a:r>
              <a:rPr lang="en-US" altLang="en-US" sz="2400" dirty="0" smtClean="0"/>
              <a:t>If needle is withdrawn above skin surface, do not attempt venipuncture again with same needle</a:t>
            </a:r>
          </a:p>
          <a:p>
            <a:endParaRPr lang="en-US" altLang="en-US" sz="2800" dirty="0" smtClean="0"/>
          </a:p>
          <a:p>
            <a:endParaRPr lang="en-US" altLang="en-US" sz="2800" dirty="0" smtClean="0"/>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82BA0E8B-6739-4EA7-AE9D-91981B1D209A}" type="slidenum">
              <a:rPr lang="en-US" altLang="en-US">
                <a:solidFill>
                  <a:schemeClr val="tx1"/>
                </a:solidFill>
                <a:latin typeface="Lucida Grande" charset="0"/>
                <a:ea typeface="Lucida Grande" charset="0"/>
                <a:cs typeface="Lucida Grande" charset="0"/>
                <a:sym typeface="Lucida Grande" charset="0"/>
              </a:rPr>
              <a:pPr/>
              <a:t>35</a:t>
            </a:fld>
            <a:endParaRPr lang="en-US" altLang="en-US">
              <a:solidFill>
                <a:schemeClr val="tx1"/>
              </a:solidFill>
              <a:latin typeface="Lucida Grande" charset="0"/>
              <a:ea typeface="Lucida Grande" charset="0"/>
              <a:cs typeface="Lucida Grande" charset="0"/>
              <a:sym typeface="Lucida Grande"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68363" y="242888"/>
            <a:ext cx="7407275" cy="1355725"/>
          </a:xfrm>
        </p:spPr>
        <p:txBody>
          <a:bodyPr/>
          <a:lstStyle/>
          <a:p>
            <a:r>
              <a:rPr lang="en-US" altLang="en-US" smtClean="0"/>
              <a:t>Venipuncture</a:t>
            </a:r>
          </a:p>
        </p:txBody>
      </p:sp>
      <p:sp>
        <p:nvSpPr>
          <p:cNvPr id="34819" name="Content Placeholder 2"/>
          <p:cNvSpPr>
            <a:spLocks noGrp="1"/>
          </p:cNvSpPr>
          <p:nvPr>
            <p:ph idx="1"/>
          </p:nvPr>
        </p:nvSpPr>
        <p:spPr>
          <a:xfrm>
            <a:off x="571500" y="1598613"/>
            <a:ext cx="8001000" cy="4014787"/>
          </a:xfrm>
        </p:spPr>
        <p:txBody>
          <a:bodyPr/>
          <a:lstStyle/>
          <a:p>
            <a:endParaRPr lang="en-US" altLang="en-US" sz="2400" dirty="0" smtClean="0"/>
          </a:p>
          <a:p>
            <a:r>
              <a:rPr lang="en-US" altLang="en-US" sz="2400" dirty="0" smtClean="0"/>
              <a:t>Grasp barrel of syringe firmly and pull firmly on plunger until required amount of blood is in the syringe</a:t>
            </a:r>
          </a:p>
          <a:p>
            <a:endParaRPr lang="en-US" altLang="en-US" sz="2400" dirty="0" smtClean="0"/>
          </a:p>
          <a:p>
            <a:r>
              <a:rPr lang="en-US" altLang="en-US" sz="2400" dirty="0" smtClean="0"/>
              <a:t>Ask patient to open fist and remove tourniquet as soon as desired amount of blood has been obtained. Remember not to release tourniquet until blood collection is completed. Release tourniquet before injecting contrast media.</a:t>
            </a:r>
          </a:p>
          <a:p>
            <a:endParaRPr lang="en-US" altLang="en-US" sz="2400" dirty="0" smtClean="0"/>
          </a:p>
        </p:txBody>
      </p:sp>
      <p:sp>
        <p:nvSpPr>
          <p:cNvPr id="348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32038FC7-883E-4B00-8361-E1296D48FD3A}" type="slidenum">
              <a:rPr lang="en-US" altLang="en-US">
                <a:solidFill>
                  <a:schemeClr val="tx1"/>
                </a:solidFill>
                <a:latin typeface="Lucida Grande" charset="0"/>
                <a:ea typeface="Lucida Grande" charset="0"/>
                <a:cs typeface="Lucida Grande" charset="0"/>
                <a:sym typeface="Lucida Grande" charset="0"/>
              </a:rPr>
              <a:pPr/>
              <a:t>36</a:t>
            </a:fld>
            <a:endParaRPr lang="en-US" altLang="en-US">
              <a:solidFill>
                <a:schemeClr val="tx1"/>
              </a:solidFill>
              <a:latin typeface="Lucida Grande" charset="0"/>
              <a:ea typeface="Lucida Grande" charset="0"/>
              <a:cs typeface="Lucida Grande" charset="0"/>
              <a:sym typeface="Lucida Grande"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1963" y="1371600"/>
            <a:ext cx="7848600" cy="4495800"/>
          </a:xfrm>
        </p:spPr>
        <p:txBody>
          <a:bodyPr/>
          <a:lstStyle/>
          <a:p>
            <a:pPr marL="342900" indent="-342900">
              <a:buFont typeface="Arial" panose="020B0604020202020204" pitchFamily="34" charset="0"/>
              <a:buChar char="•"/>
            </a:pPr>
            <a:r>
              <a:rPr lang="en-US" altLang="en-US" sz="2400" dirty="0" smtClean="0"/>
              <a:t>Immediately after the needle is removed from the vein, apply direct pressure with gauze to puncture site for a few minutes.</a:t>
            </a:r>
            <a:br>
              <a:rPr lang="en-US" altLang="en-US" sz="2400" dirty="0" smtClean="0"/>
            </a:br>
            <a:r>
              <a:rPr lang="en-US" altLang="en-US" sz="2400" dirty="0"/>
              <a:t/>
            </a:r>
            <a:br>
              <a:rPr lang="en-US" altLang="en-US" sz="2400" dirty="0"/>
            </a:br>
            <a:r>
              <a:rPr lang="en-US" altLang="en-US" sz="2400" dirty="0" smtClean="0"/>
              <a:t>Check site for bleeding or swelling. If site is still bleeding, continue direct pressure. Do not bandage until bleeding has completely stopped. Once bleeding has stopped, apply bandage over the gauze pad at site. Advise patient to leave bandage on for at least 15 minutes.</a:t>
            </a:r>
          </a:p>
        </p:txBody>
      </p:sp>
      <p:sp>
        <p:nvSpPr>
          <p:cNvPr id="368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6781080A-4330-44F7-8F6C-3929992FF794}" type="slidenum">
              <a:rPr lang="en-US" altLang="en-US">
                <a:solidFill>
                  <a:schemeClr val="tx1"/>
                </a:solidFill>
                <a:latin typeface="Lucida Grande" charset="0"/>
                <a:ea typeface="Lucida Grande" charset="0"/>
                <a:cs typeface="Lucida Grande" charset="0"/>
                <a:sym typeface="Lucida Grande" charset="0"/>
              </a:rPr>
              <a:pPr/>
              <a:t>37</a:t>
            </a:fld>
            <a:endParaRPr lang="en-US" altLang="en-US">
              <a:solidFill>
                <a:schemeClr val="tx1"/>
              </a:solidFill>
              <a:latin typeface="Lucida Grande" charset="0"/>
              <a:ea typeface="Lucida Grande" charset="0"/>
              <a:cs typeface="Lucida Grande" charset="0"/>
              <a:sym typeface="Lucida Grande" charset="0"/>
            </a:endParaRPr>
          </a:p>
        </p:txBody>
      </p:sp>
      <p:pic>
        <p:nvPicPr>
          <p:cNvPr id="3686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4813"/>
            <a:ext cx="76263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Injection Techinques</a:t>
            </a:r>
          </a:p>
        </p:txBody>
      </p:sp>
      <p:sp>
        <p:nvSpPr>
          <p:cNvPr id="3" name="Content Placeholder 2"/>
          <p:cNvSpPr>
            <a:spLocks noGrp="1"/>
          </p:cNvSpPr>
          <p:nvPr>
            <p:ph idx="1"/>
          </p:nvPr>
        </p:nvSpPr>
        <p:spPr>
          <a:xfrm>
            <a:off x="609600" y="1965325"/>
            <a:ext cx="7162800" cy="3749675"/>
          </a:xfrm>
        </p:spPr>
        <p:txBody>
          <a:bodyPr rtlCol="0">
            <a:normAutofit lnSpcReduction="10000"/>
          </a:bodyPr>
          <a:lstStyle/>
          <a:p>
            <a:pPr marL="491490" indent="-457200" fontAlgn="auto">
              <a:spcAft>
                <a:spcPts val="0"/>
              </a:spcAft>
              <a:buFont typeface="Corbel" panose="020B0503020204020204" pitchFamily="34" charset="0"/>
              <a:buAutoNum type="arabicPeriod"/>
              <a:defRPr/>
            </a:pPr>
            <a:r>
              <a:rPr lang="en-US" sz="2800" dirty="0" smtClean="0"/>
              <a:t>Manual</a:t>
            </a:r>
          </a:p>
          <a:p>
            <a:pPr marL="491490" indent="-457200" fontAlgn="auto">
              <a:spcAft>
                <a:spcPts val="0"/>
              </a:spcAft>
              <a:buFont typeface="Corbel" panose="020B0503020204020204" pitchFamily="34" charset="0"/>
              <a:buAutoNum type="arabicPeriod"/>
              <a:defRPr/>
            </a:pPr>
            <a:endParaRPr lang="en-US" sz="2800" dirty="0"/>
          </a:p>
          <a:p>
            <a:pPr marL="491490" indent="-457200" fontAlgn="auto">
              <a:spcAft>
                <a:spcPts val="0"/>
              </a:spcAft>
              <a:buFont typeface="Corbel" panose="020B0503020204020204" pitchFamily="34" charset="0"/>
              <a:buAutoNum type="arabicPeriod"/>
              <a:defRPr/>
            </a:pPr>
            <a:r>
              <a:rPr lang="en-US" sz="2800" dirty="0" smtClean="0"/>
              <a:t>Power injector </a:t>
            </a:r>
          </a:p>
          <a:p>
            <a:pPr marL="548640" lvl="2" indent="-137160" fontAlgn="auto">
              <a:defRPr/>
            </a:pPr>
            <a:r>
              <a:rPr lang="en-US" sz="2400" dirty="0" smtClean="0"/>
              <a:t>Single or dual head</a:t>
            </a:r>
          </a:p>
          <a:p>
            <a:pPr marL="548640" lvl="2" indent="-137160" fontAlgn="auto">
              <a:defRPr/>
            </a:pPr>
            <a:r>
              <a:rPr lang="en-US" sz="2400" dirty="0" smtClean="0"/>
              <a:t>Single phase</a:t>
            </a:r>
          </a:p>
          <a:p>
            <a:pPr marL="548640" lvl="2" indent="-137160" fontAlgn="auto">
              <a:defRPr/>
            </a:pPr>
            <a:r>
              <a:rPr lang="en-US" sz="2400" dirty="0" smtClean="0"/>
              <a:t>Multi-phase</a:t>
            </a:r>
          </a:p>
          <a:p>
            <a:pPr marL="548640" lvl="2" indent="-137160" fontAlgn="auto">
              <a:defRPr/>
            </a:pPr>
            <a:r>
              <a:rPr lang="en-US" sz="2400" dirty="0" smtClean="0"/>
              <a:t>Flow rate</a:t>
            </a:r>
          </a:p>
          <a:p>
            <a:pPr marL="548640" lvl="2" indent="-137160" fontAlgn="auto">
              <a:defRPr/>
            </a:pPr>
            <a:r>
              <a:rPr lang="en-US" sz="2400" dirty="0" smtClean="0"/>
              <a:t>Timing bolus</a:t>
            </a:r>
          </a:p>
          <a:p>
            <a:pPr marL="548640" lvl="2" indent="-137160" fontAlgn="auto">
              <a:defRPr/>
            </a:pPr>
            <a:r>
              <a:rPr lang="en-US" sz="2400" dirty="0" smtClean="0"/>
              <a:t>Bolus tracking</a:t>
            </a:r>
          </a:p>
          <a:p>
            <a:pPr marL="868680" lvl="2" indent="-457200" fontAlgn="auto">
              <a:buFont typeface="Corbel" pitchFamily="34" charset="0"/>
              <a:buAutoNum type="arabicPeriod"/>
              <a:defRPr/>
            </a:pPr>
            <a:endParaRPr lang="en-US" sz="1800" dirty="0"/>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24616735-590E-447A-99D0-1F099DD41993}" type="slidenum">
              <a:rPr lang="en-US" altLang="en-US" sz="1000">
                <a:solidFill>
                  <a:schemeClr val="accent1"/>
                </a:solidFill>
              </a:rPr>
              <a:pPr/>
              <a:t>38</a:t>
            </a:fld>
            <a:endParaRPr lang="en-US" altLang="en-US" sz="10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2" y="381000"/>
            <a:ext cx="7407275" cy="954087"/>
          </a:xfrm>
        </p:spPr>
        <p:txBody>
          <a:bodyPr/>
          <a:lstStyle/>
          <a:p>
            <a:r>
              <a:rPr lang="en-US" dirty="0" smtClean="0"/>
              <a:t>Adverse Reactions</a:t>
            </a:r>
            <a:endParaRPr lang="en-US" dirty="0"/>
          </a:p>
        </p:txBody>
      </p:sp>
      <p:sp>
        <p:nvSpPr>
          <p:cNvPr id="3" name="Content Placeholder 2"/>
          <p:cNvSpPr>
            <a:spLocks noGrp="1"/>
          </p:cNvSpPr>
          <p:nvPr>
            <p:ph idx="1"/>
          </p:nvPr>
        </p:nvSpPr>
        <p:spPr>
          <a:xfrm>
            <a:off x="322262" y="1676400"/>
            <a:ext cx="8516938" cy="4800600"/>
          </a:xfrm>
        </p:spPr>
        <p:txBody>
          <a:bodyPr/>
          <a:lstStyle/>
          <a:p>
            <a:pPr marL="34925" indent="0">
              <a:buNone/>
            </a:pPr>
            <a:r>
              <a:rPr lang="en-US" sz="3600" dirty="0" smtClean="0"/>
              <a:t>Mild: </a:t>
            </a:r>
          </a:p>
          <a:p>
            <a:r>
              <a:rPr lang="en-US" dirty="0"/>
              <a:t>	</a:t>
            </a:r>
            <a:r>
              <a:rPr lang="en-US" sz="2600" dirty="0"/>
              <a:t>Signs and symptoms self-limiting</a:t>
            </a:r>
          </a:p>
          <a:p>
            <a:r>
              <a:rPr lang="en-US" dirty="0"/>
              <a:t>	</a:t>
            </a:r>
            <a:r>
              <a:rPr lang="en-US" sz="2600" dirty="0" err="1" smtClean="0"/>
              <a:t>Urticaria</a:t>
            </a:r>
            <a:endParaRPr lang="en-US" sz="2600" dirty="0" smtClean="0"/>
          </a:p>
          <a:p>
            <a:r>
              <a:rPr lang="en-US" sz="2600" dirty="0"/>
              <a:t>	</a:t>
            </a:r>
            <a:r>
              <a:rPr lang="en-US" sz="2600" dirty="0" smtClean="0"/>
              <a:t>Cough</a:t>
            </a:r>
          </a:p>
          <a:p>
            <a:r>
              <a:rPr lang="en-US" sz="2600" dirty="0" smtClean="0"/>
              <a:t>	Sweats</a:t>
            </a:r>
            <a:endParaRPr lang="en-US" sz="2600" dirty="0"/>
          </a:p>
          <a:p>
            <a:r>
              <a:rPr lang="en-US" sz="2600" dirty="0"/>
              <a:t>	Nausea/Vomiting</a:t>
            </a:r>
          </a:p>
          <a:p>
            <a:r>
              <a:rPr lang="en-US" sz="2600" dirty="0"/>
              <a:t>	Notify physician immediately </a:t>
            </a:r>
          </a:p>
          <a:p>
            <a:r>
              <a:rPr lang="en-US" sz="2600" dirty="0"/>
              <a:t>	</a:t>
            </a:r>
            <a:r>
              <a:rPr lang="en-US" sz="2800" dirty="0"/>
              <a:t> </a:t>
            </a:r>
            <a:r>
              <a:rPr lang="en-US" sz="2800" dirty="0" smtClean="0"/>
              <a:t>Treatment: </a:t>
            </a:r>
            <a:r>
              <a:rPr lang="en-US" sz="2600" dirty="0" smtClean="0"/>
              <a:t>Antihistamine delivered, observation of patient </a:t>
            </a:r>
            <a:endParaRPr lang="en-US" sz="2400" dirty="0" smtClean="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39</a:t>
            </a:fld>
            <a:endParaRPr lang="en-US" altLang="en-US"/>
          </a:p>
        </p:txBody>
      </p:sp>
    </p:spTree>
    <p:extLst>
      <p:ext uri="{BB962C8B-B14F-4D97-AF65-F5344CB8AC3E}">
        <p14:creationId xmlns:p14="http://schemas.microsoft.com/office/powerpoint/2010/main" val="4420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7200" y="151925"/>
            <a:ext cx="10055861" cy="6284913"/>
          </a:xfrm>
          <a:prstGeom prst="rect">
            <a:avLst/>
          </a:prstGeom>
        </p:spPr>
      </p:pic>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4</a:t>
            </a:fld>
            <a:endParaRPr lang="en-US" altLang="en-US"/>
          </a:p>
        </p:txBody>
      </p:sp>
    </p:spTree>
    <p:extLst>
      <p:ext uri="{BB962C8B-B14F-4D97-AF65-F5344CB8AC3E}">
        <p14:creationId xmlns:p14="http://schemas.microsoft.com/office/powerpoint/2010/main" val="3363102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Extravasation</a:t>
            </a:r>
            <a:endParaRPr lang="en-US" dirty="0"/>
          </a:p>
        </p:txBody>
      </p:sp>
      <p:sp>
        <p:nvSpPr>
          <p:cNvPr id="3" name="Content Placeholder 2"/>
          <p:cNvSpPr>
            <a:spLocks noGrp="1"/>
          </p:cNvSpPr>
          <p:nvPr>
            <p:ph idx="1"/>
          </p:nvPr>
        </p:nvSpPr>
        <p:spPr>
          <a:xfrm>
            <a:off x="857250" y="1752600"/>
            <a:ext cx="7404100" cy="4343400"/>
          </a:xfrm>
        </p:spPr>
        <p:txBody>
          <a:bodyPr/>
          <a:lstStyle/>
          <a:p>
            <a:pPr marL="491490" indent="-457200" fontAlgn="auto">
              <a:spcAft>
                <a:spcPts val="0"/>
              </a:spcAft>
              <a:defRPr/>
            </a:pPr>
            <a:r>
              <a:rPr lang="en-US" sz="2800" dirty="0"/>
              <a:t>I</a:t>
            </a:r>
            <a:r>
              <a:rPr lang="en-US" sz="2800" dirty="0" smtClean="0"/>
              <a:t>s </a:t>
            </a:r>
            <a:r>
              <a:rPr lang="en-US" sz="2800" dirty="0"/>
              <a:t>the leakage of a fluid out of its container. In the case of </a:t>
            </a:r>
            <a:r>
              <a:rPr lang="en-US" sz="2800" dirty="0" smtClean="0"/>
              <a:t>inflammation.</a:t>
            </a:r>
          </a:p>
          <a:p>
            <a:pPr marL="491490" indent="-457200" fontAlgn="auto">
              <a:spcAft>
                <a:spcPts val="0"/>
              </a:spcAft>
              <a:defRPr/>
            </a:pPr>
            <a:endParaRPr lang="en-US" sz="2800" dirty="0" smtClean="0"/>
          </a:p>
          <a:p>
            <a:pPr marL="491490" indent="-457200" fontAlgn="auto">
              <a:spcAft>
                <a:spcPts val="0"/>
              </a:spcAft>
              <a:defRPr/>
            </a:pPr>
            <a:r>
              <a:rPr lang="en-US" sz="2800" dirty="0" smtClean="0"/>
              <a:t>Catheter removed immediately</a:t>
            </a:r>
          </a:p>
          <a:p>
            <a:pPr marL="491490" indent="-457200" fontAlgn="auto">
              <a:spcAft>
                <a:spcPts val="0"/>
              </a:spcAft>
              <a:defRPr/>
            </a:pPr>
            <a:endParaRPr lang="en-US" sz="2800" dirty="0"/>
          </a:p>
          <a:p>
            <a:pPr marL="491490" indent="-457200" fontAlgn="auto">
              <a:spcAft>
                <a:spcPts val="0"/>
              </a:spcAft>
              <a:defRPr/>
            </a:pPr>
            <a:r>
              <a:rPr lang="en-US" sz="2800" dirty="0" smtClean="0"/>
              <a:t>Pressure </a:t>
            </a:r>
          </a:p>
          <a:p>
            <a:pPr marL="491490" indent="-457200" fontAlgn="auto">
              <a:spcAft>
                <a:spcPts val="0"/>
              </a:spcAft>
              <a:defRPr/>
            </a:pPr>
            <a:endParaRPr lang="en-US" sz="2800" dirty="0"/>
          </a:p>
          <a:p>
            <a:pPr marL="491490" indent="-457200" fontAlgn="auto">
              <a:spcAft>
                <a:spcPts val="0"/>
              </a:spcAft>
              <a:defRPr/>
            </a:pPr>
            <a:r>
              <a:rPr lang="en-US" sz="2800" dirty="0" smtClean="0"/>
              <a:t>Warm compress </a:t>
            </a:r>
            <a:endParaRPr lang="en-US" sz="2800"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40</a:t>
            </a:fld>
            <a:endParaRPr lang="en-US" altLang="en-US"/>
          </a:p>
        </p:txBody>
      </p:sp>
    </p:spTree>
    <p:extLst>
      <p:ext uri="{BB962C8B-B14F-4D97-AF65-F5344CB8AC3E}">
        <p14:creationId xmlns:p14="http://schemas.microsoft.com/office/powerpoint/2010/main" val="4201405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407275" cy="762000"/>
          </a:xfrm>
        </p:spPr>
        <p:txBody>
          <a:bodyPr/>
          <a:lstStyle/>
          <a:p>
            <a:r>
              <a:rPr lang="en-US" dirty="0" smtClean="0"/>
              <a:t>Adverse Reactions</a:t>
            </a:r>
            <a:endParaRPr lang="en-US" dirty="0"/>
          </a:p>
        </p:txBody>
      </p:sp>
      <p:sp>
        <p:nvSpPr>
          <p:cNvPr id="3" name="Content Placeholder 2"/>
          <p:cNvSpPr>
            <a:spLocks noGrp="1"/>
          </p:cNvSpPr>
          <p:nvPr>
            <p:ph idx="1"/>
          </p:nvPr>
        </p:nvSpPr>
        <p:spPr>
          <a:xfrm>
            <a:off x="512618" y="1752600"/>
            <a:ext cx="7428057" cy="3657600"/>
          </a:xfrm>
        </p:spPr>
        <p:txBody>
          <a:bodyPr/>
          <a:lstStyle/>
          <a:p>
            <a:r>
              <a:rPr lang="en-US" sz="3200" dirty="0" smtClean="0"/>
              <a:t>Moderate:</a:t>
            </a:r>
          </a:p>
          <a:p>
            <a:pPr marL="171450" lvl="1">
              <a:spcBef>
                <a:spcPts val="1000"/>
              </a:spcBef>
              <a:spcAft>
                <a:spcPct val="0"/>
              </a:spcAft>
            </a:pPr>
            <a:r>
              <a:rPr lang="en-US" sz="2600" dirty="0"/>
              <a:t>Signs and symptoms are more pronounced. Moderate degree of clinically evident systemic signs</a:t>
            </a:r>
          </a:p>
          <a:p>
            <a:pPr marL="171450" lvl="1">
              <a:spcBef>
                <a:spcPts val="1000"/>
              </a:spcBef>
              <a:spcAft>
                <a:spcPct val="0"/>
              </a:spcAft>
            </a:pPr>
            <a:r>
              <a:rPr lang="en-US" sz="2600" dirty="0"/>
              <a:t>Hypertension</a:t>
            </a:r>
          </a:p>
          <a:p>
            <a:pPr marL="171450" lvl="1">
              <a:spcBef>
                <a:spcPts val="1000"/>
              </a:spcBef>
              <a:spcAft>
                <a:spcPct val="0"/>
              </a:spcAft>
            </a:pPr>
            <a:r>
              <a:rPr lang="en-US" sz="2600" dirty="0"/>
              <a:t>Tachycardia </a:t>
            </a:r>
          </a:p>
          <a:p>
            <a:pPr marL="171450" lvl="1">
              <a:spcBef>
                <a:spcPts val="1000"/>
              </a:spcBef>
              <a:spcAft>
                <a:spcPct val="0"/>
              </a:spcAft>
            </a:pPr>
            <a:r>
              <a:rPr lang="en-US" sz="2600" dirty="0"/>
              <a:t>Dyspnea</a:t>
            </a:r>
          </a:p>
          <a:p>
            <a:pPr marL="171450" lvl="1">
              <a:spcBef>
                <a:spcPts val="1000"/>
              </a:spcBef>
              <a:spcAft>
                <a:spcPct val="0"/>
              </a:spcAft>
            </a:pPr>
            <a:r>
              <a:rPr lang="en-US" sz="2600" dirty="0"/>
              <a:t>Prompt treatment. Careful observation for possible progression to life-threatening event</a:t>
            </a: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41</a:t>
            </a:fld>
            <a:endParaRPr lang="en-US" altLang="en-US"/>
          </a:p>
        </p:txBody>
      </p:sp>
    </p:spTree>
    <p:extLst>
      <p:ext uri="{BB962C8B-B14F-4D97-AF65-F5344CB8AC3E}">
        <p14:creationId xmlns:p14="http://schemas.microsoft.com/office/powerpoint/2010/main" val="194467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1"/>
            <a:ext cx="7407275" cy="838200"/>
          </a:xfrm>
        </p:spPr>
        <p:txBody>
          <a:bodyPr/>
          <a:lstStyle/>
          <a:p>
            <a:r>
              <a:rPr lang="en-US" dirty="0" smtClean="0"/>
              <a:t>Adverse Reactions </a:t>
            </a:r>
            <a:endParaRPr lang="en-US" dirty="0"/>
          </a:p>
        </p:txBody>
      </p:sp>
      <p:sp>
        <p:nvSpPr>
          <p:cNvPr id="3" name="Content Placeholder 2"/>
          <p:cNvSpPr>
            <a:spLocks noGrp="1"/>
          </p:cNvSpPr>
          <p:nvPr>
            <p:ph idx="1"/>
          </p:nvPr>
        </p:nvSpPr>
        <p:spPr>
          <a:xfrm>
            <a:off x="850323" y="1482437"/>
            <a:ext cx="7404100" cy="4038600"/>
          </a:xfrm>
        </p:spPr>
        <p:txBody>
          <a:bodyPr/>
          <a:lstStyle/>
          <a:p>
            <a:pPr marL="34925" lvl="1" indent="0">
              <a:spcBef>
                <a:spcPts val="1000"/>
              </a:spcBef>
              <a:spcAft>
                <a:spcPct val="0"/>
              </a:spcAft>
              <a:buNone/>
            </a:pPr>
            <a:r>
              <a:rPr lang="en-US" sz="2600" dirty="0"/>
              <a:t>Severe: </a:t>
            </a:r>
          </a:p>
          <a:p>
            <a:pPr marL="171450" lvl="1">
              <a:spcBef>
                <a:spcPts val="1000"/>
              </a:spcBef>
              <a:spcAft>
                <a:spcPct val="0"/>
              </a:spcAft>
            </a:pPr>
            <a:r>
              <a:rPr lang="en-US" sz="2600" dirty="0"/>
              <a:t>Signs </a:t>
            </a:r>
            <a:r>
              <a:rPr lang="en-US" sz="2600" dirty="0" smtClean="0"/>
              <a:t>and </a:t>
            </a:r>
            <a:r>
              <a:rPr lang="en-US" sz="2600" dirty="0"/>
              <a:t>symptoms are </a:t>
            </a:r>
            <a:r>
              <a:rPr lang="en-US" sz="2600" dirty="0" smtClean="0"/>
              <a:t>life-threatening</a:t>
            </a:r>
          </a:p>
          <a:p>
            <a:pPr marL="171450" lvl="1">
              <a:spcBef>
                <a:spcPts val="1000"/>
              </a:spcBef>
              <a:spcAft>
                <a:spcPct val="0"/>
              </a:spcAft>
            </a:pPr>
            <a:r>
              <a:rPr lang="en-US" sz="2600" dirty="0" smtClean="0"/>
              <a:t>Laryngeal edema</a:t>
            </a:r>
          </a:p>
          <a:p>
            <a:pPr marL="171450" lvl="1">
              <a:spcBef>
                <a:spcPts val="1000"/>
              </a:spcBef>
              <a:spcAft>
                <a:spcPct val="0"/>
              </a:spcAft>
            </a:pPr>
            <a:r>
              <a:rPr lang="en-US" sz="2600" dirty="0" smtClean="0"/>
              <a:t>Hypotension</a:t>
            </a:r>
          </a:p>
          <a:p>
            <a:pPr marL="171450" lvl="1">
              <a:spcBef>
                <a:spcPts val="1000"/>
              </a:spcBef>
              <a:spcAft>
                <a:spcPct val="0"/>
              </a:spcAft>
            </a:pPr>
            <a:r>
              <a:rPr lang="en-US" sz="2600" dirty="0" smtClean="0"/>
              <a:t>Convulsions</a:t>
            </a:r>
          </a:p>
          <a:p>
            <a:pPr marL="171450" lvl="1">
              <a:spcBef>
                <a:spcPts val="1000"/>
              </a:spcBef>
              <a:spcAft>
                <a:spcPct val="0"/>
              </a:spcAft>
            </a:pPr>
            <a:r>
              <a:rPr lang="en-US" sz="2600" dirty="0" smtClean="0"/>
              <a:t>Unresponsiveness</a:t>
            </a:r>
          </a:p>
          <a:p>
            <a:pPr marL="171450" lvl="1">
              <a:spcBef>
                <a:spcPts val="1000"/>
              </a:spcBef>
              <a:spcAft>
                <a:spcPct val="0"/>
              </a:spcAft>
            </a:pPr>
            <a:r>
              <a:rPr lang="en-US" sz="2600" dirty="0" smtClean="0"/>
              <a:t>Treatment: Prompt recognition and aggressive treatment</a:t>
            </a:r>
            <a:endParaRPr lang="en-US" sz="2600"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42</a:t>
            </a:fld>
            <a:endParaRPr lang="en-US" altLang="en-US"/>
          </a:p>
        </p:txBody>
      </p:sp>
    </p:spTree>
    <p:extLst>
      <p:ext uri="{BB962C8B-B14F-4D97-AF65-F5344CB8AC3E}">
        <p14:creationId xmlns:p14="http://schemas.microsoft.com/office/powerpoint/2010/main" val="209471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57250" y="609601"/>
            <a:ext cx="7407275" cy="838200"/>
          </a:xfrm>
        </p:spPr>
        <p:txBody>
          <a:bodyPr/>
          <a:lstStyle/>
          <a:p>
            <a:r>
              <a:rPr lang="en-US" altLang="en-US" dirty="0" smtClean="0"/>
              <a:t>Adverse Reactions</a:t>
            </a:r>
          </a:p>
        </p:txBody>
      </p:sp>
      <p:sp>
        <p:nvSpPr>
          <p:cNvPr id="3" name="Content Placeholder 2"/>
          <p:cNvSpPr>
            <a:spLocks noGrp="1"/>
          </p:cNvSpPr>
          <p:nvPr>
            <p:ph idx="1"/>
          </p:nvPr>
        </p:nvSpPr>
        <p:spPr>
          <a:xfrm>
            <a:off x="836468" y="1676400"/>
            <a:ext cx="7404100" cy="4038600"/>
          </a:xfrm>
        </p:spPr>
        <p:txBody>
          <a:bodyPr rtlCol="0">
            <a:normAutofit/>
          </a:bodyPr>
          <a:lstStyle/>
          <a:p>
            <a:pPr indent="-137160" fontAlgn="auto">
              <a:spcAft>
                <a:spcPts val="0"/>
              </a:spcAft>
              <a:buClrTx/>
              <a:buFont typeface="Corbel" panose="020B0503020204020204" pitchFamily="34" charset="0"/>
              <a:buNone/>
              <a:defRPr/>
            </a:pPr>
            <a:r>
              <a:rPr lang="en-US" altLang="en-US" sz="2800" b="1" dirty="0">
                <a:solidFill>
                  <a:srgbClr val="000000"/>
                </a:solidFill>
              </a:rPr>
              <a:t>Anaphylactic </a:t>
            </a:r>
            <a:r>
              <a:rPr lang="en-US" altLang="en-US" sz="2800" b="1" dirty="0" smtClean="0">
                <a:solidFill>
                  <a:srgbClr val="000000"/>
                </a:solidFill>
              </a:rPr>
              <a:t>Shock:</a:t>
            </a:r>
            <a:endParaRPr lang="en-US" altLang="en-US" sz="2800" b="1" dirty="0">
              <a:solidFill>
                <a:srgbClr val="000000"/>
              </a:solidFill>
            </a:endParaRPr>
          </a:p>
          <a:p>
            <a:pPr marL="171450" lvl="1">
              <a:spcBef>
                <a:spcPts val="1000"/>
              </a:spcBef>
              <a:spcAft>
                <a:spcPct val="0"/>
              </a:spcAft>
              <a:defRPr/>
            </a:pPr>
            <a:r>
              <a:rPr lang="en-US" sz="2600" dirty="0"/>
              <a:t>A massive allergic reaction</a:t>
            </a:r>
          </a:p>
          <a:p>
            <a:pPr marL="171450" lvl="1">
              <a:spcBef>
                <a:spcPts val="1000"/>
              </a:spcBef>
              <a:spcAft>
                <a:spcPct val="0"/>
              </a:spcAft>
              <a:defRPr/>
            </a:pPr>
            <a:r>
              <a:rPr lang="en-US" sz="2600" dirty="0" err="1"/>
              <a:t>Vasogenic</a:t>
            </a:r>
            <a:r>
              <a:rPr lang="en-US" sz="2600" dirty="0"/>
              <a:t> shock</a:t>
            </a:r>
          </a:p>
          <a:p>
            <a:pPr marL="171450" lvl="1">
              <a:spcBef>
                <a:spcPts val="1000"/>
              </a:spcBef>
              <a:spcAft>
                <a:spcPct val="0"/>
              </a:spcAft>
              <a:defRPr/>
            </a:pPr>
            <a:r>
              <a:rPr lang="en-US" sz="2600" dirty="0"/>
              <a:t>Adrenaline (epinephrine) is often administered</a:t>
            </a:r>
          </a:p>
          <a:p>
            <a:pPr marL="171450" lvl="1">
              <a:spcBef>
                <a:spcPts val="1000"/>
              </a:spcBef>
              <a:spcAft>
                <a:spcPct val="0"/>
              </a:spcAft>
              <a:defRPr/>
            </a:pPr>
            <a:r>
              <a:rPr lang="en-US" sz="2600" dirty="0" smtClean="0"/>
              <a:t>Observe </a:t>
            </a:r>
            <a:r>
              <a:rPr lang="en-US" sz="2600" dirty="0"/>
              <a:t>for </a:t>
            </a:r>
            <a:r>
              <a:rPr lang="en-US" sz="2600" dirty="0" smtClean="0"/>
              <a:t>bronchoconstriction</a:t>
            </a:r>
          </a:p>
          <a:p>
            <a:pPr marL="34290" indent="0" fontAlgn="auto">
              <a:spcAft>
                <a:spcPts val="0"/>
              </a:spcAft>
              <a:buNone/>
              <a:defRPr/>
            </a:pPr>
            <a:r>
              <a:rPr lang="en-US" sz="2600" dirty="0" smtClean="0"/>
              <a:t>Patients with cardiac arrest should be treated with CPR</a:t>
            </a:r>
            <a:endParaRPr lang="en-US" sz="2800" dirty="0"/>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0FAB163A-7891-4255-84E9-FAB4D2C7FDD3}" type="slidenum">
              <a:rPr lang="en-US" altLang="en-US" sz="1000">
                <a:solidFill>
                  <a:schemeClr val="accent1"/>
                </a:solidFill>
              </a:rPr>
              <a:pPr/>
              <a:t>43</a:t>
            </a:fld>
            <a:endParaRPr lang="en-US" altLang="en-US" sz="10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Adverse Reactions</a:t>
            </a:r>
          </a:p>
        </p:txBody>
      </p:sp>
      <p:sp>
        <p:nvSpPr>
          <p:cNvPr id="3" name="Content Placeholder 2"/>
          <p:cNvSpPr>
            <a:spLocks noGrp="1"/>
          </p:cNvSpPr>
          <p:nvPr>
            <p:ph idx="1"/>
          </p:nvPr>
        </p:nvSpPr>
        <p:spPr>
          <a:xfrm>
            <a:off x="685800" y="1884363"/>
            <a:ext cx="7404100" cy="4038600"/>
          </a:xfrm>
        </p:spPr>
        <p:txBody>
          <a:bodyPr rtlCol="0">
            <a:normAutofit/>
          </a:bodyPr>
          <a:lstStyle/>
          <a:p>
            <a:pPr indent="-137160" fontAlgn="auto">
              <a:spcAft>
                <a:spcPts val="0"/>
              </a:spcAft>
              <a:buClrTx/>
              <a:buFont typeface="Corbel" panose="020B0503020204020204" pitchFamily="34" charset="0"/>
              <a:buNone/>
              <a:defRPr/>
            </a:pPr>
            <a:r>
              <a:rPr lang="en-US" altLang="en-US" sz="2800" b="1" dirty="0">
                <a:solidFill>
                  <a:srgbClr val="000000"/>
                </a:solidFill>
              </a:rPr>
              <a:t>Anaphylactic </a:t>
            </a:r>
            <a:r>
              <a:rPr lang="en-US" altLang="en-US" sz="2800" b="1" dirty="0" smtClean="0">
                <a:solidFill>
                  <a:srgbClr val="000000"/>
                </a:solidFill>
              </a:rPr>
              <a:t>Shock:</a:t>
            </a:r>
          </a:p>
          <a:p>
            <a:pPr marL="491490" indent="-457200" fontAlgn="auto">
              <a:spcAft>
                <a:spcPts val="0"/>
              </a:spcAft>
              <a:buClrTx/>
              <a:defRPr/>
            </a:pPr>
            <a:r>
              <a:rPr lang="en-US" altLang="en-US" sz="2800" dirty="0" smtClean="0">
                <a:solidFill>
                  <a:srgbClr val="000000"/>
                </a:solidFill>
              </a:rPr>
              <a:t>Treatment/Management</a:t>
            </a:r>
            <a:endParaRPr lang="en-US" altLang="en-US" sz="2800" dirty="0">
              <a:solidFill>
                <a:srgbClr val="000000"/>
              </a:solidFill>
            </a:endParaRPr>
          </a:p>
          <a:p>
            <a:pPr marL="491490" indent="-457200" fontAlgn="auto">
              <a:spcAft>
                <a:spcPts val="0"/>
              </a:spcAft>
              <a:buClrTx/>
              <a:defRPr/>
            </a:pPr>
            <a:r>
              <a:rPr lang="en-US" altLang="en-US" sz="2800" dirty="0">
                <a:solidFill>
                  <a:srgbClr val="000000"/>
                </a:solidFill>
              </a:rPr>
              <a:t>Screen for allergies</a:t>
            </a:r>
          </a:p>
          <a:p>
            <a:pPr marL="491490" indent="-457200" fontAlgn="auto">
              <a:spcAft>
                <a:spcPts val="0"/>
              </a:spcAft>
              <a:buClrTx/>
              <a:defRPr/>
            </a:pPr>
            <a:r>
              <a:rPr lang="en-US" altLang="en-US" sz="2800" dirty="0" smtClean="0">
                <a:solidFill>
                  <a:srgbClr val="000000"/>
                </a:solidFill>
              </a:rPr>
              <a:t>Administer </a:t>
            </a:r>
            <a:r>
              <a:rPr lang="en-US" altLang="en-US" sz="2800" dirty="0">
                <a:solidFill>
                  <a:srgbClr val="000000"/>
                </a:solidFill>
              </a:rPr>
              <a:t>meds (often </a:t>
            </a:r>
            <a:r>
              <a:rPr lang="en-US" altLang="en-US" sz="2800" dirty="0" err="1">
                <a:solidFill>
                  <a:srgbClr val="000000"/>
                </a:solidFill>
              </a:rPr>
              <a:t>benadryl</a:t>
            </a:r>
            <a:r>
              <a:rPr lang="en-US" altLang="en-US" sz="2800" dirty="0">
                <a:solidFill>
                  <a:srgbClr val="000000"/>
                </a:solidFill>
              </a:rPr>
              <a:t>, epinephrine, corticosteroid) and fluids</a:t>
            </a:r>
          </a:p>
          <a:p>
            <a:pPr marL="491490" indent="-457200" fontAlgn="auto">
              <a:spcAft>
                <a:spcPts val="0"/>
              </a:spcAft>
              <a:buClrTx/>
              <a:defRPr/>
            </a:pPr>
            <a:r>
              <a:rPr lang="en-US" altLang="en-US" sz="2800" dirty="0">
                <a:solidFill>
                  <a:srgbClr val="000000"/>
                </a:solidFill>
              </a:rPr>
              <a:t>Document</a:t>
            </a:r>
          </a:p>
          <a:p>
            <a:pPr indent="-137160" algn="ctr" fontAlgn="auto">
              <a:spcAft>
                <a:spcPts val="0"/>
              </a:spcAft>
              <a:buClrTx/>
              <a:buFont typeface="Corbel" panose="020B0503020204020204" pitchFamily="34" charset="0"/>
              <a:buNone/>
              <a:defRPr/>
            </a:pPr>
            <a:endParaRPr lang="en-US" altLang="en-US" sz="2800" b="1" dirty="0">
              <a:solidFill>
                <a:srgbClr val="000000"/>
              </a:solidFill>
            </a:endParaRPr>
          </a:p>
          <a:p>
            <a:pPr marL="34290" indent="0" fontAlgn="auto">
              <a:spcAft>
                <a:spcPts val="0"/>
              </a:spcAft>
              <a:buFont typeface="Corbel" panose="020B0503020204020204" pitchFamily="34" charset="0"/>
              <a:buNone/>
              <a:defRPr/>
            </a:pPr>
            <a:endParaRPr lang="en-US" sz="2800" dirty="0"/>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2356DA87-3A65-488F-8358-A37589A93783}" type="slidenum">
              <a:rPr lang="en-US" altLang="en-US" sz="1000">
                <a:solidFill>
                  <a:schemeClr val="accent1"/>
                </a:solidFill>
              </a:rPr>
              <a:pPr/>
              <a:t>44</a:t>
            </a:fld>
            <a:endParaRPr lang="en-US" altLang="en-US" sz="10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25500" y="573088"/>
            <a:ext cx="7407275" cy="1355725"/>
          </a:xfrm>
        </p:spPr>
        <p:txBody>
          <a:bodyPr/>
          <a:lstStyle/>
          <a:p>
            <a:r>
              <a:rPr lang="en-US" altLang="en-US" smtClean="0"/>
              <a:t>Adverse Reaction Rates</a:t>
            </a:r>
          </a:p>
        </p:txBody>
      </p:sp>
      <p:sp>
        <p:nvSpPr>
          <p:cNvPr id="45059" name="Content Placeholder 2"/>
          <p:cNvSpPr>
            <a:spLocks noGrp="1"/>
          </p:cNvSpPr>
          <p:nvPr>
            <p:ph idx="1"/>
          </p:nvPr>
        </p:nvSpPr>
        <p:spPr/>
        <p:txBody>
          <a:bodyPr/>
          <a:lstStyle/>
          <a:p>
            <a:r>
              <a:rPr lang="en-US" altLang="en-US" sz="2400" dirty="0" smtClean="0"/>
              <a:t>70% in first 5 minutes</a:t>
            </a:r>
          </a:p>
          <a:p>
            <a:endParaRPr lang="en-US" altLang="en-US" sz="2400" dirty="0" smtClean="0"/>
          </a:p>
          <a:p>
            <a:r>
              <a:rPr lang="en-US" altLang="en-US" sz="2400" dirty="0" smtClean="0"/>
              <a:t>16% after 5 minutes</a:t>
            </a:r>
          </a:p>
          <a:p>
            <a:endParaRPr lang="en-US" altLang="en-US" sz="2400" dirty="0" smtClean="0"/>
          </a:p>
          <a:p>
            <a:r>
              <a:rPr lang="en-US" altLang="en-US" sz="2400" dirty="0" smtClean="0"/>
              <a:t>14% after 15 minutes</a:t>
            </a:r>
          </a:p>
          <a:p>
            <a:endParaRPr lang="en-US" altLang="en-US" sz="2400" dirty="0" smtClean="0"/>
          </a:p>
          <a:p>
            <a:r>
              <a:rPr lang="en-US" altLang="en-US" sz="2400" dirty="0" smtClean="0"/>
              <a:t>Dose relation to toxicity is unpredictable</a:t>
            </a:r>
          </a:p>
          <a:p>
            <a:endParaRPr lang="en-US" altLang="en-US" sz="2800" dirty="0" smtClean="0"/>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FCB53707-1E69-48C8-AF00-F27F85702731}" type="slidenum">
              <a:rPr lang="en-US" altLang="en-US" sz="1000">
                <a:solidFill>
                  <a:schemeClr val="accent1"/>
                </a:solidFill>
              </a:rPr>
              <a:pPr/>
              <a:t>45</a:t>
            </a:fld>
            <a:endParaRPr lang="en-US" altLang="en-US" sz="10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Contrast-Induced Nephrotoxicity</a:t>
            </a:r>
            <a:br>
              <a:rPr lang="en-US" dirty="0" smtClean="0"/>
            </a:br>
            <a:r>
              <a:rPr lang="en-US" dirty="0" smtClean="0"/>
              <a:t>(CIN)</a:t>
            </a:r>
            <a:endParaRPr lang="en-US" dirty="0"/>
          </a:p>
        </p:txBody>
      </p:sp>
      <p:sp>
        <p:nvSpPr>
          <p:cNvPr id="3" name="Content Placeholder 2"/>
          <p:cNvSpPr>
            <a:spLocks noGrp="1"/>
          </p:cNvSpPr>
          <p:nvPr>
            <p:ph idx="1"/>
          </p:nvPr>
        </p:nvSpPr>
        <p:spPr/>
        <p:txBody>
          <a:bodyPr/>
          <a:lstStyle/>
          <a:p>
            <a:r>
              <a:rPr lang="en-US" dirty="0" smtClean="0"/>
              <a:t>Delayed effect of contrast agent administration</a:t>
            </a:r>
          </a:p>
          <a:p>
            <a:endParaRPr lang="en-US" dirty="0"/>
          </a:p>
          <a:p>
            <a:r>
              <a:rPr lang="en-US" dirty="0" smtClean="0"/>
              <a:t>Increase in creatinine level</a:t>
            </a:r>
          </a:p>
          <a:p>
            <a:endParaRPr lang="en-US" dirty="0"/>
          </a:p>
          <a:p>
            <a:r>
              <a:rPr lang="en-US" dirty="0" smtClean="0"/>
              <a:t>Pre-</a:t>
            </a:r>
            <a:r>
              <a:rPr lang="en-US" dirty="0" err="1" smtClean="0"/>
              <a:t>exsisting</a:t>
            </a:r>
            <a:r>
              <a:rPr lang="en-US" dirty="0" smtClean="0"/>
              <a:t> renal function</a:t>
            </a:r>
          </a:p>
          <a:p>
            <a:endParaRPr lang="en-US" dirty="0"/>
          </a:p>
          <a:p>
            <a:r>
              <a:rPr lang="en-US" dirty="0" smtClean="0"/>
              <a:t>Factors </a:t>
            </a:r>
          </a:p>
          <a:p>
            <a:pPr lvl="1"/>
            <a:r>
              <a:rPr lang="en-US" dirty="0" smtClean="0"/>
              <a:t>Diabetes</a:t>
            </a:r>
          </a:p>
          <a:p>
            <a:pPr lvl="1"/>
            <a:r>
              <a:rPr lang="en-US" dirty="0" smtClean="0"/>
              <a:t>Myeloma</a:t>
            </a:r>
          </a:p>
          <a:p>
            <a:pPr lvl="1"/>
            <a:r>
              <a:rPr lang="en-US" dirty="0" smtClean="0"/>
              <a:t>Advanced age</a:t>
            </a:r>
          </a:p>
          <a:p>
            <a:pPr lvl="1"/>
            <a:r>
              <a:rPr lang="en-US" dirty="0" smtClean="0"/>
              <a:t>Cardiovascular disease</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46</a:t>
            </a:fld>
            <a:endParaRPr lang="en-US" altLang="en-US"/>
          </a:p>
        </p:txBody>
      </p:sp>
    </p:spTree>
    <p:extLst>
      <p:ext uri="{BB962C8B-B14F-4D97-AF65-F5344CB8AC3E}">
        <p14:creationId xmlns:p14="http://schemas.microsoft.com/office/powerpoint/2010/main" val="26000002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404100" cy="2895600"/>
          </a:xfrm>
        </p:spPr>
        <p:txBody>
          <a:bodyPr/>
          <a:lstStyle/>
          <a:p>
            <a:pPr marL="34925" indent="0" algn="ctr">
              <a:buNone/>
            </a:pPr>
            <a:endParaRPr lang="en-US" sz="4000" dirty="0" smtClean="0"/>
          </a:p>
          <a:p>
            <a:pPr marL="34925" indent="0" algn="ctr">
              <a:buNone/>
            </a:pPr>
            <a:endParaRPr lang="en-US" sz="4000" dirty="0"/>
          </a:p>
          <a:p>
            <a:pPr marL="34925" indent="0" algn="ctr">
              <a:buNone/>
            </a:pPr>
            <a:r>
              <a:rPr lang="en-US" sz="6000" dirty="0" smtClean="0"/>
              <a:t>Safety</a:t>
            </a:r>
            <a:r>
              <a:rPr lang="en-US" sz="3600" dirty="0" smtClean="0"/>
              <a:t> </a:t>
            </a:r>
            <a:endParaRPr lang="en-US" sz="3600"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47</a:t>
            </a:fld>
            <a:endParaRPr lang="en-US" altLang="en-US"/>
          </a:p>
        </p:txBody>
      </p:sp>
    </p:spTree>
    <p:extLst>
      <p:ext uri="{BB962C8B-B14F-4D97-AF65-F5344CB8AC3E}">
        <p14:creationId xmlns:p14="http://schemas.microsoft.com/office/powerpoint/2010/main" val="339326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a:t>
            </a:r>
            <a:endParaRPr lang="en-US" dirty="0"/>
          </a:p>
        </p:txBody>
      </p:sp>
      <p:sp>
        <p:nvSpPr>
          <p:cNvPr id="3" name="Content Placeholder 2"/>
          <p:cNvSpPr>
            <a:spLocks noGrp="1"/>
          </p:cNvSpPr>
          <p:nvPr>
            <p:ph idx="1"/>
          </p:nvPr>
        </p:nvSpPr>
        <p:spPr/>
        <p:txBody>
          <a:bodyPr/>
          <a:lstStyle/>
          <a:p>
            <a:pPr marL="491490" indent="-457200" fontAlgn="auto">
              <a:spcAft>
                <a:spcPts val="0"/>
              </a:spcAft>
              <a:buClrTx/>
              <a:defRPr/>
            </a:pPr>
            <a:r>
              <a:rPr lang="en-US" sz="2800" dirty="0">
                <a:solidFill>
                  <a:srgbClr val="000000"/>
                </a:solidFill>
              </a:rPr>
              <a:t>Interaction with matter </a:t>
            </a:r>
            <a:endParaRPr lang="en-US" sz="2800" dirty="0" smtClean="0">
              <a:solidFill>
                <a:srgbClr val="000000"/>
              </a:solidFill>
            </a:endParaRPr>
          </a:p>
          <a:p>
            <a:pPr indent="-137160" fontAlgn="auto">
              <a:spcAft>
                <a:spcPts val="0"/>
              </a:spcAft>
              <a:buClrTx/>
              <a:buNone/>
              <a:defRPr/>
            </a:pPr>
            <a:endParaRPr lang="en-US" sz="2800" dirty="0">
              <a:solidFill>
                <a:srgbClr val="000000"/>
              </a:solidFill>
            </a:endParaRPr>
          </a:p>
          <a:p>
            <a:pPr marL="491490" indent="-457200" fontAlgn="auto">
              <a:spcAft>
                <a:spcPts val="0"/>
              </a:spcAft>
              <a:buClrTx/>
              <a:defRPr/>
            </a:pPr>
            <a:r>
              <a:rPr lang="en-US" sz="2800" dirty="0">
                <a:solidFill>
                  <a:srgbClr val="000000"/>
                </a:solidFill>
              </a:rPr>
              <a:t>Acquisition (geometry) </a:t>
            </a:r>
            <a:endParaRPr lang="en-US" sz="2800" dirty="0" smtClean="0">
              <a:solidFill>
                <a:srgbClr val="000000"/>
              </a:solidFill>
            </a:endParaRPr>
          </a:p>
          <a:p>
            <a:pPr indent="-137160" fontAlgn="auto">
              <a:spcAft>
                <a:spcPts val="0"/>
              </a:spcAft>
              <a:buClrTx/>
              <a:buNone/>
              <a:defRPr/>
            </a:pPr>
            <a:endParaRPr lang="en-US" sz="2800" dirty="0">
              <a:solidFill>
                <a:srgbClr val="000000"/>
              </a:solidFill>
            </a:endParaRPr>
          </a:p>
          <a:p>
            <a:pPr marL="491490" indent="-457200" fontAlgn="auto">
              <a:spcAft>
                <a:spcPts val="0"/>
              </a:spcAft>
              <a:buClrTx/>
              <a:defRPr/>
            </a:pPr>
            <a:r>
              <a:rPr lang="en-US" sz="2800" dirty="0">
                <a:solidFill>
                  <a:srgbClr val="000000"/>
                </a:solidFill>
              </a:rPr>
              <a:t>Physical Principles (attenuation)</a:t>
            </a:r>
          </a:p>
          <a:p>
            <a:pPr marL="34925" indent="0">
              <a:buNone/>
            </a:pPr>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48</a:t>
            </a:fld>
            <a:endParaRPr lang="en-US" altLang="en-US"/>
          </a:p>
        </p:txBody>
      </p:sp>
    </p:spTree>
    <p:extLst>
      <p:ext uri="{BB962C8B-B14F-4D97-AF65-F5344CB8AC3E}">
        <p14:creationId xmlns:p14="http://schemas.microsoft.com/office/powerpoint/2010/main" val="2635362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Safety and Dosimetry </a:t>
            </a:r>
            <a:endParaRPr lang="en-US" dirty="0"/>
          </a:p>
        </p:txBody>
      </p:sp>
      <p:sp>
        <p:nvSpPr>
          <p:cNvPr id="3" name="Content Placeholder 2"/>
          <p:cNvSpPr>
            <a:spLocks noGrp="1"/>
          </p:cNvSpPr>
          <p:nvPr>
            <p:ph idx="1"/>
          </p:nvPr>
        </p:nvSpPr>
        <p:spPr/>
        <p:txBody>
          <a:bodyPr/>
          <a:lstStyle/>
          <a:p>
            <a:pPr indent="-137160" fontAlgn="auto">
              <a:spcAft>
                <a:spcPts val="0"/>
              </a:spcAft>
              <a:buClrTx/>
              <a:buNone/>
              <a:defRPr/>
            </a:pPr>
            <a:r>
              <a:rPr lang="en-US" sz="2800" dirty="0">
                <a:solidFill>
                  <a:srgbClr val="000000"/>
                </a:solidFill>
              </a:rPr>
              <a:t>Factors affecting dose: </a:t>
            </a:r>
          </a:p>
          <a:p>
            <a:pPr indent="-137160" fontAlgn="auto">
              <a:spcAft>
                <a:spcPts val="0"/>
              </a:spcAft>
              <a:buClrTx/>
              <a:buNone/>
              <a:defRPr/>
            </a:pPr>
            <a:endParaRPr lang="en-US" sz="2800" dirty="0">
              <a:solidFill>
                <a:srgbClr val="000000"/>
              </a:solidFill>
            </a:endParaRPr>
          </a:p>
          <a:p>
            <a:pPr marL="171450" lvl="1" indent="-137160" fontAlgn="auto">
              <a:spcBef>
                <a:spcPts val="1000"/>
              </a:spcBef>
              <a:spcAft>
                <a:spcPts val="0"/>
              </a:spcAft>
              <a:buClrTx/>
              <a:buNone/>
              <a:defRPr/>
            </a:pPr>
            <a:r>
              <a:rPr lang="en-US" sz="2800" dirty="0">
                <a:solidFill>
                  <a:srgbClr val="000000"/>
                </a:solidFill>
              </a:rPr>
              <a:t>Direct</a:t>
            </a:r>
          </a:p>
          <a:p>
            <a:pPr marL="171450" lvl="1" indent="-137160" fontAlgn="auto">
              <a:spcBef>
                <a:spcPts val="1000"/>
              </a:spcBef>
              <a:spcAft>
                <a:spcPts val="0"/>
              </a:spcAft>
              <a:buClrTx/>
              <a:buNone/>
              <a:defRPr/>
            </a:pPr>
            <a:endParaRPr lang="en-US" sz="2800" dirty="0">
              <a:solidFill>
                <a:srgbClr val="000000"/>
              </a:solidFill>
            </a:endParaRPr>
          </a:p>
          <a:p>
            <a:pPr marL="171450" lvl="1" indent="-137160" fontAlgn="auto">
              <a:spcBef>
                <a:spcPts val="1000"/>
              </a:spcBef>
              <a:spcAft>
                <a:spcPts val="0"/>
              </a:spcAft>
              <a:buClrTx/>
              <a:buNone/>
              <a:defRPr/>
            </a:pPr>
            <a:endParaRPr lang="en-US" sz="2800" dirty="0">
              <a:solidFill>
                <a:srgbClr val="000000"/>
              </a:solidFill>
            </a:endParaRPr>
          </a:p>
          <a:p>
            <a:pPr marL="171450" lvl="1" indent="-137160" fontAlgn="auto">
              <a:spcBef>
                <a:spcPts val="1000"/>
              </a:spcBef>
              <a:spcAft>
                <a:spcPts val="0"/>
              </a:spcAft>
              <a:buClrTx/>
              <a:buNone/>
              <a:defRPr/>
            </a:pPr>
            <a:r>
              <a:rPr lang="en-US" sz="2800" dirty="0">
                <a:solidFill>
                  <a:srgbClr val="000000"/>
                </a:solidFill>
              </a:rPr>
              <a:t>Indirect</a:t>
            </a: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49</a:t>
            </a:fld>
            <a:endParaRPr lang="en-US" altLang="en-US"/>
          </a:p>
        </p:txBody>
      </p:sp>
    </p:spTree>
    <p:extLst>
      <p:ext uri="{BB962C8B-B14F-4D97-AF65-F5344CB8AC3E}">
        <p14:creationId xmlns:p14="http://schemas.microsoft.com/office/powerpoint/2010/main" val="186666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457200"/>
            <a:ext cx="7407275" cy="974725"/>
          </a:xfrm>
        </p:spPr>
        <p:txBody>
          <a:bodyPr/>
          <a:lstStyle/>
          <a:p>
            <a:r>
              <a:rPr lang="en-US" altLang="en-US" smtClean="0"/>
              <a:t>Patient Assessment and Prep</a:t>
            </a:r>
          </a:p>
        </p:txBody>
      </p:sp>
      <p:sp>
        <p:nvSpPr>
          <p:cNvPr id="15363" name="Content Placeholder 2"/>
          <p:cNvSpPr>
            <a:spLocks noGrp="1"/>
          </p:cNvSpPr>
          <p:nvPr>
            <p:ph idx="1"/>
          </p:nvPr>
        </p:nvSpPr>
        <p:spPr>
          <a:xfrm>
            <a:off x="372630" y="1459634"/>
            <a:ext cx="7734300" cy="4243388"/>
          </a:xfrm>
        </p:spPr>
        <p:txBody>
          <a:bodyPr rtlCol="0">
            <a:normAutofit lnSpcReduction="10000"/>
          </a:bodyPr>
          <a:lstStyle/>
          <a:p>
            <a:pPr lvl="3">
              <a:spcBef>
                <a:spcPts val="800"/>
              </a:spcBef>
              <a:buFontTx/>
              <a:buChar char="•"/>
              <a:defRPr/>
            </a:pPr>
            <a:r>
              <a:rPr lang="en-US" altLang="en-US" sz="3200" dirty="0"/>
              <a:t>Establish good rapport with patient</a:t>
            </a:r>
          </a:p>
          <a:p>
            <a:pPr lvl="3">
              <a:spcBef>
                <a:spcPts val="800"/>
              </a:spcBef>
              <a:buFontTx/>
              <a:buChar char="•"/>
              <a:defRPr/>
            </a:pPr>
            <a:r>
              <a:rPr lang="en-US" altLang="en-US" sz="3200" dirty="0"/>
              <a:t>Explain procedures clearly</a:t>
            </a:r>
          </a:p>
          <a:p>
            <a:pPr lvl="3">
              <a:spcBef>
                <a:spcPts val="800"/>
              </a:spcBef>
              <a:buFontTx/>
              <a:buChar char="•"/>
              <a:defRPr/>
            </a:pPr>
            <a:r>
              <a:rPr lang="en-US" altLang="en-US" sz="3200" dirty="0"/>
              <a:t>Encourage patients to ask questions </a:t>
            </a:r>
          </a:p>
          <a:p>
            <a:pPr lvl="3">
              <a:spcBef>
                <a:spcPts val="800"/>
              </a:spcBef>
              <a:buFontTx/>
              <a:buChar char="•"/>
              <a:defRPr/>
            </a:pPr>
            <a:r>
              <a:rPr lang="en-US" altLang="en-US" sz="3200" dirty="0"/>
              <a:t>Obtain detailed history from patient</a:t>
            </a:r>
          </a:p>
          <a:p>
            <a:pPr lvl="3">
              <a:spcBef>
                <a:spcPts val="800"/>
              </a:spcBef>
              <a:buFontTx/>
              <a:buChar char="•"/>
              <a:defRPr/>
            </a:pPr>
            <a:r>
              <a:rPr lang="en-US" altLang="en-US" sz="3200" dirty="0"/>
              <a:t>Make sure you are able to see and hear the patient at all times</a:t>
            </a:r>
          </a:p>
          <a:p>
            <a:pPr lvl="3">
              <a:spcBef>
                <a:spcPts val="800"/>
              </a:spcBef>
              <a:buFontTx/>
              <a:buChar char="•"/>
              <a:defRPr/>
            </a:pPr>
            <a:r>
              <a:rPr lang="en-US" altLang="en-US" sz="3200" dirty="0"/>
              <a:t>Patient understand importance of keeping still</a:t>
            </a:r>
          </a:p>
          <a:p>
            <a:pPr marL="34290" indent="0" fontAlgn="auto">
              <a:spcAft>
                <a:spcPts val="0"/>
              </a:spcAft>
              <a:buFont typeface="Corbel" panose="020B0503020204020204" pitchFamily="34" charset="0"/>
              <a:buNone/>
              <a:defRPr/>
            </a:pPr>
            <a:endParaRPr lang="en-US" altLang="en-US" sz="2400" dirty="0" smtClean="0"/>
          </a:p>
          <a:p>
            <a:pPr indent="-137160" fontAlgn="auto">
              <a:spcAft>
                <a:spcPts val="0"/>
              </a:spcAft>
              <a:defRPr/>
            </a:pPr>
            <a:endParaRPr lang="en-US" altLang="en-US" sz="2400" dirty="0" smtClean="0"/>
          </a:p>
        </p:txBody>
      </p:sp>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09130C41-56A0-4B1C-B883-01055F87C0EE}" type="slidenum">
              <a:rPr lang="en-US" altLang="en-US">
                <a:solidFill>
                  <a:schemeClr val="tx1"/>
                </a:solidFill>
                <a:latin typeface="Lucida Grande" charset="0"/>
                <a:ea typeface="Lucida Grande" charset="0"/>
                <a:cs typeface="Lucida Grande" charset="0"/>
                <a:sym typeface="Lucida Grande" charset="0"/>
              </a:rPr>
              <a:pPr/>
              <a:t>5</a:t>
            </a:fld>
            <a:endParaRPr lang="en-US" altLang="en-US">
              <a:solidFill>
                <a:schemeClr val="tx1"/>
              </a:solidFill>
              <a:latin typeface="Lucida Grande" charset="0"/>
              <a:ea typeface="Lucida Grande" charset="0"/>
              <a:cs typeface="Lucida Grande" charset="0"/>
              <a:sym typeface="Lucida Grande" charset="0"/>
            </a:endParaRPr>
          </a:p>
        </p:txBody>
      </p:sp>
    </p:spTree>
    <p:custDataLst>
      <p:custData r:id="rId1"/>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1013"/>
            <a:ext cx="7407275" cy="838200"/>
          </a:xfrm>
        </p:spPr>
        <p:txBody>
          <a:bodyPr/>
          <a:lstStyle/>
          <a:p>
            <a:r>
              <a:rPr lang="en-US" dirty="0" smtClean="0"/>
              <a:t>Exposure Technique Factors</a:t>
            </a:r>
            <a:endParaRPr lang="en-US" dirty="0"/>
          </a:p>
        </p:txBody>
      </p:sp>
      <p:sp>
        <p:nvSpPr>
          <p:cNvPr id="3" name="Content Placeholder 2"/>
          <p:cNvSpPr>
            <a:spLocks noGrp="1"/>
          </p:cNvSpPr>
          <p:nvPr>
            <p:ph idx="1"/>
          </p:nvPr>
        </p:nvSpPr>
        <p:spPr>
          <a:xfrm>
            <a:off x="857250" y="1447801"/>
            <a:ext cx="7404100" cy="4648199"/>
          </a:xfrm>
        </p:spPr>
        <p:txBody>
          <a:bodyPr/>
          <a:lstStyle/>
          <a:p>
            <a:r>
              <a:rPr lang="en-US" sz="2800" dirty="0" err="1" smtClean="0">
                <a:solidFill>
                  <a:srgbClr val="000000"/>
                </a:solidFill>
              </a:rPr>
              <a:t>Kilovoltage</a:t>
            </a:r>
            <a:r>
              <a:rPr lang="en-US" sz="2800" dirty="0">
                <a:solidFill>
                  <a:srgbClr val="000000"/>
                </a:solidFill>
              </a:rPr>
              <a:t> </a:t>
            </a:r>
            <a:r>
              <a:rPr lang="en-US" sz="2800" dirty="0" smtClean="0">
                <a:solidFill>
                  <a:srgbClr val="000000"/>
                </a:solidFill>
              </a:rPr>
              <a:t>(</a:t>
            </a:r>
            <a:r>
              <a:rPr lang="en-US" sz="2800" dirty="0" err="1" smtClean="0">
                <a:solidFill>
                  <a:srgbClr val="000000"/>
                </a:solidFill>
              </a:rPr>
              <a:t>kVp</a:t>
            </a:r>
            <a:r>
              <a:rPr lang="en-US" sz="2800" dirty="0" smtClean="0">
                <a:solidFill>
                  <a:srgbClr val="000000"/>
                </a:solidFill>
              </a:rPr>
              <a:t>)</a:t>
            </a:r>
          </a:p>
          <a:p>
            <a:endParaRPr lang="en-US" sz="2800" dirty="0">
              <a:solidFill>
                <a:srgbClr val="000000"/>
              </a:solidFill>
            </a:endParaRPr>
          </a:p>
          <a:p>
            <a:r>
              <a:rPr lang="en-US" sz="2800" dirty="0" err="1" smtClean="0">
                <a:solidFill>
                  <a:srgbClr val="000000"/>
                </a:solidFill>
              </a:rPr>
              <a:t>Milliamperage</a:t>
            </a:r>
            <a:r>
              <a:rPr lang="en-US" sz="2800" dirty="0" smtClean="0">
                <a:solidFill>
                  <a:srgbClr val="000000"/>
                </a:solidFill>
              </a:rPr>
              <a:t> (mA) </a:t>
            </a:r>
          </a:p>
          <a:p>
            <a:pPr lvl="1"/>
            <a:r>
              <a:rPr lang="en-US" sz="2600" dirty="0" smtClean="0">
                <a:solidFill>
                  <a:srgbClr val="000000"/>
                </a:solidFill>
              </a:rPr>
              <a:t>Constant</a:t>
            </a:r>
          </a:p>
          <a:p>
            <a:pPr lvl="1"/>
            <a:r>
              <a:rPr lang="en-US" sz="2600" dirty="0" smtClean="0">
                <a:solidFill>
                  <a:srgbClr val="000000"/>
                </a:solidFill>
              </a:rPr>
              <a:t>Effective</a:t>
            </a:r>
          </a:p>
          <a:p>
            <a:r>
              <a:rPr lang="en-US" sz="2800" dirty="0" smtClean="0">
                <a:solidFill>
                  <a:srgbClr val="000000"/>
                </a:solidFill>
              </a:rPr>
              <a:t>Time (s)</a:t>
            </a:r>
          </a:p>
          <a:p>
            <a:endParaRPr lang="en-US" sz="2800" dirty="0">
              <a:solidFill>
                <a:srgbClr val="000000"/>
              </a:solidFill>
            </a:endParaRPr>
          </a:p>
          <a:p>
            <a:r>
              <a:rPr lang="en-US" sz="2800" dirty="0" smtClean="0">
                <a:solidFill>
                  <a:srgbClr val="000000"/>
                </a:solidFill>
              </a:rPr>
              <a:t>Automatic Exposure Control/Modulation</a:t>
            </a: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50</a:t>
            </a:fld>
            <a:endParaRPr lang="en-US" altLang="en-US"/>
          </a:p>
        </p:txBody>
      </p:sp>
    </p:spTree>
    <p:extLst>
      <p:ext uri="{BB962C8B-B14F-4D97-AF65-F5344CB8AC3E}">
        <p14:creationId xmlns:p14="http://schemas.microsoft.com/office/powerpoint/2010/main" val="3140596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75" y="457200"/>
            <a:ext cx="7419975" cy="1142999"/>
          </a:xfrm>
        </p:spPr>
        <p:txBody>
          <a:bodyPr/>
          <a:lstStyle/>
          <a:p>
            <a:r>
              <a:rPr lang="en-US" dirty="0"/>
              <a:t>Exposure Technique </a:t>
            </a:r>
            <a:r>
              <a:rPr lang="en-US" dirty="0" smtClean="0"/>
              <a:t>Factors, cont.</a:t>
            </a:r>
            <a:endParaRPr lang="en-US" dirty="0"/>
          </a:p>
        </p:txBody>
      </p:sp>
      <p:sp>
        <p:nvSpPr>
          <p:cNvPr id="3" name="Content Placeholder 2"/>
          <p:cNvSpPr>
            <a:spLocks noGrp="1"/>
          </p:cNvSpPr>
          <p:nvPr>
            <p:ph idx="1"/>
          </p:nvPr>
        </p:nvSpPr>
        <p:spPr>
          <a:xfrm>
            <a:off x="609600" y="1600198"/>
            <a:ext cx="8001000" cy="4624389"/>
          </a:xfrm>
        </p:spPr>
        <p:txBody>
          <a:bodyPr/>
          <a:lstStyle/>
          <a:p>
            <a:r>
              <a:rPr lang="en-US" sz="2800" dirty="0" smtClean="0">
                <a:solidFill>
                  <a:srgbClr val="000000"/>
                </a:solidFill>
              </a:rPr>
              <a:t>Collimation</a:t>
            </a:r>
          </a:p>
          <a:p>
            <a:endParaRPr lang="en-US" sz="2800" dirty="0">
              <a:solidFill>
                <a:srgbClr val="000000"/>
              </a:solidFill>
            </a:endParaRPr>
          </a:p>
          <a:p>
            <a:r>
              <a:rPr lang="en-US" sz="2800" dirty="0" smtClean="0">
                <a:solidFill>
                  <a:srgbClr val="000000"/>
                </a:solidFill>
              </a:rPr>
              <a:t>Pitch</a:t>
            </a:r>
          </a:p>
          <a:p>
            <a:endParaRPr lang="en-US" sz="2800" dirty="0">
              <a:solidFill>
                <a:srgbClr val="000000"/>
              </a:solidFill>
            </a:endParaRPr>
          </a:p>
          <a:p>
            <a:r>
              <a:rPr lang="en-US" sz="2800" dirty="0" smtClean="0">
                <a:solidFill>
                  <a:srgbClr val="000000"/>
                </a:solidFill>
              </a:rPr>
              <a:t>Number of Detectors</a:t>
            </a:r>
          </a:p>
          <a:p>
            <a:endParaRPr lang="en-US" sz="2800" dirty="0">
              <a:solidFill>
                <a:srgbClr val="000000"/>
              </a:solidFill>
            </a:endParaRPr>
          </a:p>
          <a:p>
            <a:r>
              <a:rPr lang="en-US" sz="2800" dirty="0" smtClean="0">
                <a:solidFill>
                  <a:srgbClr val="000000"/>
                </a:solidFill>
              </a:rPr>
              <a:t>Over-ranging (Z-</a:t>
            </a:r>
            <a:r>
              <a:rPr lang="en-US" sz="2800" dirty="0" err="1" smtClean="0">
                <a:solidFill>
                  <a:srgbClr val="000000"/>
                </a:solidFill>
              </a:rPr>
              <a:t>overscanning</a:t>
            </a:r>
            <a:r>
              <a:rPr lang="en-US" sz="2800" dirty="0" smtClean="0">
                <a:solidFill>
                  <a:srgbClr val="000000"/>
                </a:solidFill>
              </a:rPr>
              <a:t>)</a:t>
            </a:r>
          </a:p>
          <a:p>
            <a:endParaRPr lang="en-US" sz="2800" dirty="0">
              <a:solidFill>
                <a:srgbClr val="000000"/>
              </a:solidFill>
            </a:endParaRPr>
          </a:p>
          <a:p>
            <a:r>
              <a:rPr lang="en-US" sz="2800" dirty="0" smtClean="0">
                <a:solidFill>
                  <a:srgbClr val="000000"/>
                </a:solidFill>
              </a:rPr>
              <a:t>Patient Centering</a:t>
            </a:r>
          </a:p>
          <a:p>
            <a:pPr marL="34925" indent="0">
              <a:buNone/>
            </a:pPr>
            <a:endParaRPr lang="en-US" sz="2800" dirty="0">
              <a:solidFill>
                <a:srgbClr val="000000"/>
              </a:solidFill>
            </a:endParaRPr>
          </a:p>
          <a:p>
            <a:pPr marL="34925" indent="0">
              <a:buNone/>
            </a:pP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51</a:t>
            </a:fld>
            <a:endParaRPr lang="en-US" altLang="en-US"/>
          </a:p>
        </p:txBody>
      </p:sp>
      <p:pic>
        <p:nvPicPr>
          <p:cNvPr id="5" name="Picture 4"/>
          <p:cNvPicPr>
            <a:picLocks noChangeAspect="1"/>
          </p:cNvPicPr>
          <p:nvPr/>
        </p:nvPicPr>
        <p:blipFill>
          <a:blip r:embed="rId3"/>
          <a:stretch>
            <a:fillRect/>
          </a:stretch>
        </p:blipFill>
        <p:spPr>
          <a:xfrm>
            <a:off x="4343400" y="1549898"/>
            <a:ext cx="1785884" cy="1985903"/>
          </a:xfrm>
          <a:prstGeom prst="rect">
            <a:avLst/>
          </a:prstGeom>
        </p:spPr>
      </p:pic>
      <p:sp>
        <p:nvSpPr>
          <p:cNvPr id="6" name="Rectangle 5"/>
          <p:cNvSpPr/>
          <p:nvPr/>
        </p:nvSpPr>
        <p:spPr>
          <a:xfrm>
            <a:off x="4534417" y="3570437"/>
            <a:ext cx="1753557" cy="276999"/>
          </a:xfrm>
          <a:prstGeom prst="rect">
            <a:avLst/>
          </a:prstGeom>
        </p:spPr>
        <p:txBody>
          <a:bodyPr wrap="none">
            <a:spAutoFit/>
          </a:bodyPr>
          <a:lstStyle/>
          <a:p>
            <a:r>
              <a:rPr lang="en-US" dirty="0"/>
              <a:t>w</a:t>
            </a:r>
            <a:r>
              <a:rPr lang="en-US" dirty="0">
                <a:solidFill>
                  <a:schemeClr val="tx1">
                    <a:lumMod val="75000"/>
                    <a:lumOff val="25000"/>
                  </a:schemeClr>
                </a:solidFill>
              </a:rPr>
              <a:t>ww.researchgate.net</a:t>
            </a:r>
            <a:r>
              <a:rPr lang="en-US" dirty="0"/>
              <a:t>-</a:t>
            </a:r>
          </a:p>
        </p:txBody>
      </p:sp>
      <p:pic>
        <p:nvPicPr>
          <p:cNvPr id="7" name="Picture 6"/>
          <p:cNvPicPr>
            <a:picLocks noChangeAspect="1"/>
          </p:cNvPicPr>
          <p:nvPr/>
        </p:nvPicPr>
        <p:blipFill>
          <a:blip r:embed="rId4"/>
          <a:stretch>
            <a:fillRect/>
          </a:stretch>
        </p:blipFill>
        <p:spPr>
          <a:xfrm>
            <a:off x="6287974" y="3200400"/>
            <a:ext cx="2163936" cy="2204851"/>
          </a:xfrm>
          <a:prstGeom prst="rect">
            <a:avLst/>
          </a:prstGeom>
        </p:spPr>
      </p:pic>
      <p:sp>
        <p:nvSpPr>
          <p:cNvPr id="8" name="Rectangle 7"/>
          <p:cNvSpPr/>
          <p:nvPr/>
        </p:nvSpPr>
        <p:spPr>
          <a:xfrm>
            <a:off x="5866576" y="5439887"/>
            <a:ext cx="3006731" cy="577081"/>
          </a:xfrm>
          <a:prstGeom prst="rect">
            <a:avLst/>
          </a:prstGeom>
        </p:spPr>
        <p:txBody>
          <a:bodyPr wrap="square">
            <a:spAutoFit/>
          </a:bodyPr>
          <a:lstStyle/>
          <a:p>
            <a:r>
              <a:rPr lang="en-US" sz="1050" dirty="0">
                <a:solidFill>
                  <a:schemeClr val="tx1">
                    <a:lumMod val="75000"/>
                    <a:lumOff val="25000"/>
                  </a:schemeClr>
                </a:solidFill>
              </a:rPr>
              <a:t>https://synapse.koreamed.org/DOIx.php?id=10.3348/kjr.2012.13.1.1&amp;vmode=PUBREADER#!po=4.54545</a:t>
            </a:r>
          </a:p>
        </p:txBody>
      </p:sp>
    </p:spTree>
    <p:extLst>
      <p:ext uri="{BB962C8B-B14F-4D97-AF65-F5344CB8AC3E}">
        <p14:creationId xmlns:p14="http://schemas.microsoft.com/office/powerpoint/2010/main" val="1496823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Reconstruction Algorithms</a:t>
            </a:r>
            <a:endParaRPr lang="en-US" dirty="0"/>
          </a:p>
        </p:txBody>
      </p:sp>
      <p:sp>
        <p:nvSpPr>
          <p:cNvPr id="3" name="Content Placeholder 2"/>
          <p:cNvSpPr>
            <a:spLocks noGrp="1"/>
          </p:cNvSpPr>
          <p:nvPr>
            <p:ph idx="1"/>
          </p:nvPr>
        </p:nvSpPr>
        <p:spPr/>
        <p:txBody>
          <a:bodyPr/>
          <a:lstStyle/>
          <a:p>
            <a:r>
              <a:rPr lang="en-US" sz="2800" dirty="0">
                <a:solidFill>
                  <a:srgbClr val="000000"/>
                </a:solidFill>
              </a:rPr>
              <a:t>Reduced noise and minimize the higher radiation dose inherent in the filtered back projection. </a:t>
            </a:r>
          </a:p>
          <a:p>
            <a:endParaRPr lang="en-US" sz="2800" dirty="0" smtClean="0">
              <a:solidFill>
                <a:srgbClr val="000000"/>
              </a:solidFill>
            </a:endParaRPr>
          </a:p>
          <a:p>
            <a:r>
              <a:rPr lang="en-US" sz="2800" dirty="0" smtClean="0">
                <a:solidFill>
                  <a:srgbClr val="000000"/>
                </a:solidFill>
              </a:rPr>
              <a:t>All </a:t>
            </a:r>
            <a:r>
              <a:rPr lang="en-US" sz="2800" dirty="0">
                <a:solidFill>
                  <a:srgbClr val="000000"/>
                </a:solidFill>
              </a:rPr>
              <a:t>manufactures offer IR algorithms</a:t>
            </a:r>
          </a:p>
          <a:p>
            <a:endParaRPr lang="en-US" sz="2800" dirty="0" smtClean="0">
              <a:solidFill>
                <a:srgbClr val="000000"/>
              </a:solidFill>
            </a:endParaRPr>
          </a:p>
          <a:p>
            <a:r>
              <a:rPr lang="en-US" sz="2800" dirty="0" smtClean="0">
                <a:solidFill>
                  <a:srgbClr val="000000"/>
                </a:solidFill>
              </a:rPr>
              <a:t>Assumption</a:t>
            </a:r>
            <a:endParaRPr lang="en-US" sz="2800" dirty="0">
              <a:solidFill>
                <a:srgbClr val="000000"/>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52</a:t>
            </a:fld>
            <a:endParaRPr lang="en-US" altLang="en-US"/>
          </a:p>
        </p:txBody>
      </p:sp>
    </p:spTree>
    <p:extLst>
      <p:ext uri="{BB962C8B-B14F-4D97-AF65-F5344CB8AC3E}">
        <p14:creationId xmlns:p14="http://schemas.microsoft.com/office/powerpoint/2010/main" val="513849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Gating</a:t>
            </a:r>
            <a:endParaRPr lang="en-US" dirty="0"/>
          </a:p>
        </p:txBody>
      </p:sp>
      <p:sp>
        <p:nvSpPr>
          <p:cNvPr id="3" name="Content Placeholder 2"/>
          <p:cNvSpPr>
            <a:spLocks noGrp="1"/>
          </p:cNvSpPr>
          <p:nvPr>
            <p:ph idx="1"/>
          </p:nvPr>
        </p:nvSpPr>
        <p:spPr>
          <a:xfrm>
            <a:off x="685800" y="2156418"/>
            <a:ext cx="7404100" cy="4038600"/>
          </a:xfrm>
        </p:spPr>
        <p:txBody>
          <a:bodyPr/>
          <a:lstStyle/>
          <a:p>
            <a:r>
              <a:rPr lang="en-US" sz="3200" dirty="0" smtClean="0"/>
              <a:t>Cardiac studies</a:t>
            </a:r>
          </a:p>
          <a:p>
            <a:endParaRPr lang="en-US" sz="3200" dirty="0"/>
          </a:p>
          <a:p>
            <a:r>
              <a:rPr lang="en-US" sz="3200" dirty="0" smtClean="0"/>
              <a:t>Prospective gating</a:t>
            </a:r>
            <a:endParaRPr lang="en-US" sz="3200"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53</a:t>
            </a:fld>
            <a:endParaRPr lang="en-US" altLang="en-US"/>
          </a:p>
        </p:txBody>
      </p:sp>
    </p:spTree>
    <p:extLst>
      <p:ext uri="{BB962C8B-B14F-4D97-AF65-F5344CB8AC3E}">
        <p14:creationId xmlns:p14="http://schemas.microsoft.com/office/powerpoint/2010/main" val="17360357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Protection</a:t>
            </a:r>
            <a:endParaRPr lang="en-US" dirty="0"/>
          </a:p>
        </p:txBody>
      </p:sp>
      <p:sp>
        <p:nvSpPr>
          <p:cNvPr id="3" name="Content Placeholder 2"/>
          <p:cNvSpPr>
            <a:spLocks noGrp="1"/>
          </p:cNvSpPr>
          <p:nvPr>
            <p:ph idx="1"/>
          </p:nvPr>
        </p:nvSpPr>
        <p:spPr/>
        <p:txBody>
          <a:bodyPr/>
          <a:lstStyle/>
          <a:p>
            <a:r>
              <a:rPr lang="en-US" sz="2800" dirty="0" smtClean="0"/>
              <a:t>Controlled access</a:t>
            </a:r>
          </a:p>
          <a:p>
            <a:pPr marL="34925" indent="0">
              <a:buNone/>
            </a:pPr>
            <a:endParaRPr lang="en-US" sz="2800" dirty="0" smtClean="0"/>
          </a:p>
          <a:p>
            <a:r>
              <a:rPr lang="en-US" sz="2800" dirty="0" smtClean="0"/>
              <a:t>Education</a:t>
            </a:r>
          </a:p>
          <a:p>
            <a:endParaRPr lang="en-US" sz="2800" dirty="0"/>
          </a:p>
          <a:p>
            <a:r>
              <a:rPr lang="en-US" sz="2800" dirty="0" smtClean="0"/>
              <a:t>Guardian/family member </a:t>
            </a:r>
          </a:p>
          <a:p>
            <a:endParaRPr lang="en-US" sz="2800" dirty="0"/>
          </a:p>
          <a:p>
            <a:r>
              <a:rPr lang="en-US" sz="2800" dirty="0" smtClean="0"/>
              <a:t>Best practices in protocol optimization</a:t>
            </a:r>
            <a:endParaRPr lang="en-US" sz="2800"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54</a:t>
            </a:fld>
            <a:endParaRPr lang="en-US" altLang="en-US"/>
          </a:p>
        </p:txBody>
      </p:sp>
    </p:spTree>
    <p:extLst>
      <p:ext uri="{BB962C8B-B14F-4D97-AF65-F5344CB8AC3E}">
        <p14:creationId xmlns:p14="http://schemas.microsoft.com/office/powerpoint/2010/main" val="795753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4475"/>
            <a:ext cx="7407275" cy="1355725"/>
          </a:xfrm>
        </p:spPr>
        <p:txBody>
          <a:bodyPr/>
          <a:lstStyle/>
          <a:p>
            <a:r>
              <a:rPr lang="en-US" dirty="0" smtClean="0"/>
              <a:t>Dose Reduction and Optimization</a:t>
            </a:r>
            <a:endParaRPr lang="en-US" dirty="0"/>
          </a:p>
        </p:txBody>
      </p:sp>
      <p:sp>
        <p:nvSpPr>
          <p:cNvPr id="3" name="Content Placeholder 2"/>
          <p:cNvSpPr>
            <a:spLocks noGrp="1"/>
          </p:cNvSpPr>
          <p:nvPr>
            <p:ph idx="1"/>
          </p:nvPr>
        </p:nvSpPr>
        <p:spPr>
          <a:xfrm>
            <a:off x="650875" y="1219200"/>
            <a:ext cx="7404100" cy="4495800"/>
          </a:xfrm>
        </p:spPr>
        <p:txBody>
          <a:bodyPr/>
          <a:lstStyle/>
          <a:p>
            <a:r>
              <a:rPr lang="en-US" sz="2800" dirty="0" smtClean="0">
                <a:solidFill>
                  <a:srgbClr val="000000"/>
                </a:solidFill>
              </a:rPr>
              <a:t>ALARA</a:t>
            </a:r>
          </a:p>
          <a:p>
            <a:r>
              <a:rPr lang="en-US" sz="2800" dirty="0" smtClean="0">
                <a:solidFill>
                  <a:srgbClr val="000000"/>
                </a:solidFill>
              </a:rPr>
              <a:t>Radiation protection principles</a:t>
            </a:r>
            <a:endParaRPr lang="en-US" sz="2800" dirty="0">
              <a:solidFill>
                <a:srgbClr val="000000"/>
              </a:solidFill>
            </a:endParaRPr>
          </a:p>
          <a:p>
            <a:r>
              <a:rPr lang="en-US" sz="2800" dirty="0">
                <a:solidFill>
                  <a:srgbClr val="000000"/>
                </a:solidFill>
              </a:rPr>
              <a:t>Early dose optimization </a:t>
            </a:r>
            <a:r>
              <a:rPr lang="en-US" sz="2800" dirty="0" smtClean="0">
                <a:solidFill>
                  <a:srgbClr val="000000"/>
                </a:solidFill>
              </a:rPr>
              <a:t>strategies</a:t>
            </a:r>
          </a:p>
          <a:p>
            <a:r>
              <a:rPr lang="en-US" sz="2800" dirty="0" smtClean="0">
                <a:solidFill>
                  <a:srgbClr val="000000"/>
                </a:solidFill>
              </a:rPr>
              <a:t>Pediatric/Adult</a:t>
            </a:r>
          </a:p>
          <a:p>
            <a:pPr lvl="1"/>
            <a:r>
              <a:rPr lang="en-US" sz="2600" dirty="0" smtClean="0">
                <a:solidFill>
                  <a:srgbClr val="000000"/>
                </a:solidFill>
              </a:rPr>
              <a:t>Image Gently/Image Wisely</a:t>
            </a:r>
          </a:p>
          <a:p>
            <a:pPr lvl="1"/>
            <a:r>
              <a:rPr lang="en-US" sz="2600" dirty="0" smtClean="0">
                <a:solidFill>
                  <a:srgbClr val="000000"/>
                </a:solidFill>
              </a:rPr>
              <a:t>Examinations are needed-communication between ordering physician and radiologist</a:t>
            </a:r>
          </a:p>
          <a:p>
            <a:r>
              <a:rPr lang="en-US" sz="2800" dirty="0" smtClean="0">
                <a:solidFill>
                  <a:srgbClr val="000000"/>
                </a:solidFill>
              </a:rPr>
              <a:t>Dose notification </a:t>
            </a:r>
          </a:p>
          <a:p>
            <a:r>
              <a:rPr lang="en-US" sz="2800" dirty="0" smtClean="0">
                <a:solidFill>
                  <a:srgbClr val="000000"/>
                </a:solidFill>
              </a:rPr>
              <a:t>Dose alert</a:t>
            </a:r>
          </a:p>
          <a:p>
            <a:r>
              <a:rPr lang="en-US" sz="2800" dirty="0" smtClean="0">
                <a:solidFill>
                  <a:srgbClr val="000000"/>
                </a:solidFill>
              </a:rPr>
              <a:t>Techniques: </a:t>
            </a:r>
          </a:p>
          <a:p>
            <a:pPr lvl="1"/>
            <a:r>
              <a:rPr lang="en-US" sz="2600" dirty="0" smtClean="0">
                <a:solidFill>
                  <a:srgbClr val="000000"/>
                </a:solidFill>
              </a:rPr>
              <a:t>SURE exposure, Smart mA, CARE dose, auto mA</a:t>
            </a:r>
            <a:endParaRPr lang="en-US" sz="2600" dirty="0">
              <a:solidFill>
                <a:srgbClr val="000000"/>
              </a:solidFill>
            </a:endParaRPr>
          </a:p>
          <a:p>
            <a:endParaRPr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55</a:t>
            </a:fld>
            <a:endParaRPr lang="en-US" altLang="en-US"/>
          </a:p>
        </p:txBody>
      </p:sp>
    </p:spTree>
    <p:extLst>
      <p:ext uri="{BB962C8B-B14F-4D97-AF65-F5344CB8AC3E}">
        <p14:creationId xmlns:p14="http://schemas.microsoft.com/office/powerpoint/2010/main" val="41783609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1"/>
            <a:ext cx="7407275" cy="762000"/>
          </a:xfrm>
        </p:spPr>
        <p:txBody>
          <a:bodyPr/>
          <a:lstStyle/>
          <a:p>
            <a:r>
              <a:rPr lang="en-US" dirty="0" smtClean="0"/>
              <a:t>The role of the CT Technologist</a:t>
            </a:r>
            <a:endParaRPr lang="en-US" dirty="0"/>
          </a:p>
        </p:txBody>
      </p:sp>
      <p:sp>
        <p:nvSpPr>
          <p:cNvPr id="3" name="Content Placeholder 2"/>
          <p:cNvSpPr>
            <a:spLocks noGrp="1"/>
          </p:cNvSpPr>
          <p:nvPr>
            <p:ph idx="1"/>
          </p:nvPr>
        </p:nvSpPr>
        <p:spPr>
          <a:xfrm>
            <a:off x="609600" y="1371600"/>
            <a:ext cx="8001000" cy="4852987"/>
          </a:xfrm>
        </p:spPr>
        <p:txBody>
          <a:bodyPr/>
          <a:lstStyle/>
          <a:p>
            <a:r>
              <a:rPr lang="en-US" sz="2800" dirty="0" smtClean="0"/>
              <a:t>Technologist careful attention when optimizing an scan: </a:t>
            </a:r>
          </a:p>
          <a:p>
            <a:pPr lvl="1"/>
            <a:r>
              <a:rPr lang="en-US" dirty="0" smtClean="0"/>
              <a:t>Risks of radiation and CT dose in particular</a:t>
            </a:r>
          </a:p>
          <a:p>
            <a:pPr lvl="1"/>
            <a:r>
              <a:rPr lang="en-US" dirty="0" smtClean="0"/>
              <a:t>Current technical advances in CT </a:t>
            </a:r>
          </a:p>
          <a:p>
            <a:pPr lvl="1"/>
            <a:r>
              <a:rPr lang="en-US" dirty="0" smtClean="0"/>
              <a:t>CT dose metrics CTDI, DPL</a:t>
            </a:r>
          </a:p>
          <a:p>
            <a:pPr lvl="1"/>
            <a:r>
              <a:rPr lang="en-US" dirty="0" smtClean="0"/>
              <a:t>CT image quality metrics, spatial resolution, contrast resolution, noise and artifacts</a:t>
            </a:r>
          </a:p>
          <a:p>
            <a:pPr lvl="1"/>
            <a:r>
              <a:rPr lang="en-US" dirty="0" smtClean="0"/>
              <a:t>CT patient dose: exposure factors, IR algorithms, anatomical coverage, etc. </a:t>
            </a:r>
          </a:p>
          <a:p>
            <a:pPr lvl="1"/>
            <a:r>
              <a:rPr lang="en-US" dirty="0" smtClean="0"/>
              <a:t>Scan protocols and reviewing protocols with radiologist ongoing basis with the goal of scan optimization and  image quality. </a:t>
            </a:r>
          </a:p>
          <a:p>
            <a:pPr lvl="1"/>
            <a:r>
              <a:rPr lang="en-US" dirty="0" smtClean="0"/>
              <a:t>Pre and post scan CTDI and DPL reports</a:t>
            </a:r>
          </a:p>
          <a:p>
            <a:pPr lvl="1"/>
            <a:r>
              <a:rPr lang="en-US" dirty="0" smtClean="0"/>
              <a:t>Getting involved in CT dose monitoring within the department</a:t>
            </a:r>
          </a:p>
          <a:p>
            <a:pPr lvl="1"/>
            <a:r>
              <a:rPr lang="en-US" dirty="0" smtClean="0"/>
              <a:t>Participating in research on CT patient dose and image quality optimization</a:t>
            </a:r>
          </a:p>
          <a:p>
            <a:pPr lvl="1"/>
            <a:r>
              <a:rPr lang="en-US" dirty="0" smtClean="0"/>
              <a:t>Continuous professional development.</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56</a:t>
            </a:fld>
            <a:endParaRPr lang="en-US" altLang="en-US"/>
          </a:p>
        </p:txBody>
      </p:sp>
    </p:spTree>
    <p:extLst>
      <p:ext uri="{BB962C8B-B14F-4D97-AF65-F5344CB8AC3E}">
        <p14:creationId xmlns:p14="http://schemas.microsoft.com/office/powerpoint/2010/main" val="20623383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9960"/>
            <a:ext cx="7407275" cy="1355725"/>
          </a:xfrm>
        </p:spPr>
        <p:txBody>
          <a:bodyPr/>
          <a:lstStyle/>
          <a:p>
            <a:r>
              <a:rPr lang="en-US" dirty="0" smtClean="0"/>
              <a:t>Dose Measurement</a:t>
            </a:r>
            <a:endParaRPr lang="en-US" dirty="0"/>
          </a:p>
        </p:txBody>
      </p:sp>
      <p:sp>
        <p:nvSpPr>
          <p:cNvPr id="3" name="Content Placeholder 2"/>
          <p:cNvSpPr>
            <a:spLocks noGrp="1"/>
          </p:cNvSpPr>
          <p:nvPr>
            <p:ph idx="1"/>
          </p:nvPr>
        </p:nvSpPr>
        <p:spPr>
          <a:xfrm>
            <a:off x="685800" y="1600200"/>
            <a:ext cx="7575550" cy="4495800"/>
          </a:xfrm>
        </p:spPr>
        <p:txBody>
          <a:bodyPr/>
          <a:lstStyle/>
          <a:p>
            <a:r>
              <a:rPr lang="en-US" sz="2800" dirty="0" smtClean="0">
                <a:solidFill>
                  <a:srgbClr val="000000"/>
                </a:solidFill>
              </a:rPr>
              <a:t>Slice sensitivity profile (SSP) </a:t>
            </a:r>
          </a:p>
          <a:p>
            <a:pPr lvl="1"/>
            <a:r>
              <a:rPr lang="en-US" sz="2600" dirty="0" smtClean="0">
                <a:solidFill>
                  <a:srgbClr val="000000"/>
                </a:solidFill>
              </a:rPr>
              <a:t>Exposure vs. absorbed dose</a:t>
            </a:r>
          </a:p>
          <a:p>
            <a:pPr lvl="1"/>
            <a:r>
              <a:rPr lang="en-US" sz="2600" dirty="0" err="1" smtClean="0">
                <a:solidFill>
                  <a:srgbClr val="000000"/>
                </a:solidFill>
              </a:rPr>
              <a:t>Kerma</a:t>
            </a:r>
            <a:endParaRPr lang="en-US" sz="2600" dirty="0" smtClean="0">
              <a:solidFill>
                <a:srgbClr val="000000"/>
              </a:solidFill>
            </a:endParaRPr>
          </a:p>
          <a:p>
            <a:pPr lvl="1"/>
            <a:endParaRPr lang="en-US" sz="2600" dirty="0">
              <a:solidFill>
                <a:srgbClr val="000000"/>
              </a:solidFill>
            </a:endParaRP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57</a:t>
            </a:fld>
            <a:endParaRPr lang="en-US" altLang="en-US"/>
          </a:p>
        </p:txBody>
      </p:sp>
    </p:spTree>
    <p:extLst>
      <p:ext uri="{BB962C8B-B14F-4D97-AF65-F5344CB8AC3E}">
        <p14:creationId xmlns:p14="http://schemas.microsoft.com/office/powerpoint/2010/main" val="3889539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Measurement</a:t>
            </a:r>
            <a:endParaRPr lang="en-US" dirty="0"/>
          </a:p>
        </p:txBody>
      </p:sp>
      <p:sp>
        <p:nvSpPr>
          <p:cNvPr id="3" name="Content Placeholder 2"/>
          <p:cNvSpPr>
            <a:spLocks noGrp="1"/>
          </p:cNvSpPr>
          <p:nvPr>
            <p:ph idx="1"/>
          </p:nvPr>
        </p:nvSpPr>
        <p:spPr/>
        <p:txBody>
          <a:bodyPr/>
          <a:lstStyle/>
          <a:p>
            <a:r>
              <a:rPr lang="en-US" sz="2800" dirty="0">
                <a:solidFill>
                  <a:srgbClr val="000000"/>
                </a:solidFill>
              </a:rPr>
              <a:t>CT Dose </a:t>
            </a:r>
            <a:r>
              <a:rPr lang="en-US" sz="2800" dirty="0" smtClean="0">
                <a:solidFill>
                  <a:srgbClr val="000000"/>
                </a:solidFill>
              </a:rPr>
              <a:t>Index</a:t>
            </a:r>
          </a:p>
          <a:p>
            <a:endParaRPr lang="en-US" sz="2800" dirty="0">
              <a:solidFill>
                <a:srgbClr val="000000"/>
              </a:solidFill>
            </a:endParaRPr>
          </a:p>
          <a:p>
            <a:pPr lvl="1"/>
            <a:r>
              <a:rPr lang="en-US" sz="2600" dirty="0" smtClean="0">
                <a:solidFill>
                  <a:srgbClr val="000000"/>
                </a:solidFill>
              </a:rPr>
              <a:t>Approximate measure of the dose received in a single CT section or slice</a:t>
            </a:r>
          </a:p>
          <a:p>
            <a:pPr lvl="1"/>
            <a:endParaRPr lang="en-US" sz="2600" dirty="0" smtClean="0">
              <a:solidFill>
                <a:srgbClr val="000000"/>
              </a:solidFill>
            </a:endParaRPr>
          </a:p>
          <a:p>
            <a:pPr lvl="1"/>
            <a:r>
              <a:rPr lang="en-US" sz="2600" dirty="0" smtClean="0">
                <a:solidFill>
                  <a:srgbClr val="000000"/>
                </a:solidFill>
              </a:rPr>
              <a:t>Calculated for central slice and seven slices on each side</a:t>
            </a:r>
          </a:p>
          <a:p>
            <a:pPr marL="206375" lvl="1" indent="0">
              <a:buNone/>
            </a:pPr>
            <a:endParaRPr lang="en-US" sz="2600" dirty="0">
              <a:solidFill>
                <a:srgbClr val="000000"/>
              </a:solidFill>
            </a:endParaRPr>
          </a:p>
          <a:p>
            <a:pPr lvl="1"/>
            <a:r>
              <a:rPr lang="en-US" sz="2600" dirty="0">
                <a:solidFill>
                  <a:srgbClr val="000000"/>
                </a:solidFill>
              </a:rPr>
              <a:t>Mean absorbed dose in scanned object volume</a:t>
            </a:r>
          </a:p>
          <a:p>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58</a:t>
            </a:fld>
            <a:endParaRPr lang="en-US" altLang="en-US"/>
          </a:p>
        </p:txBody>
      </p:sp>
    </p:spTree>
    <p:extLst>
      <p:ext uri="{BB962C8B-B14F-4D97-AF65-F5344CB8AC3E}">
        <p14:creationId xmlns:p14="http://schemas.microsoft.com/office/powerpoint/2010/main" val="10348754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Measurement</a:t>
            </a:r>
            <a:endParaRPr lang="en-US" dirty="0"/>
          </a:p>
        </p:txBody>
      </p:sp>
      <p:sp>
        <p:nvSpPr>
          <p:cNvPr id="3" name="Content Placeholder 2"/>
          <p:cNvSpPr>
            <a:spLocks noGrp="1"/>
          </p:cNvSpPr>
          <p:nvPr>
            <p:ph idx="1"/>
          </p:nvPr>
        </p:nvSpPr>
        <p:spPr/>
        <p:txBody>
          <a:bodyPr/>
          <a:lstStyle/>
          <a:p>
            <a:r>
              <a:rPr lang="en-US" sz="2800" dirty="0">
                <a:solidFill>
                  <a:srgbClr val="000000"/>
                </a:solidFill>
              </a:rPr>
              <a:t>Dose Length </a:t>
            </a:r>
            <a:r>
              <a:rPr lang="en-US" sz="2800" dirty="0" smtClean="0">
                <a:solidFill>
                  <a:srgbClr val="000000"/>
                </a:solidFill>
              </a:rPr>
              <a:t>Product</a:t>
            </a:r>
          </a:p>
          <a:p>
            <a:endParaRPr lang="en-US" sz="2800" dirty="0">
              <a:solidFill>
                <a:srgbClr val="000000"/>
              </a:solidFill>
            </a:endParaRPr>
          </a:p>
          <a:p>
            <a:pPr lvl="1"/>
            <a:r>
              <a:rPr lang="en-US" sz="2600" dirty="0">
                <a:solidFill>
                  <a:srgbClr val="000000"/>
                </a:solidFill>
              </a:rPr>
              <a:t>CT dose descriptor that provides a measurement for the total amount of exposure for a series of </a:t>
            </a:r>
            <a:r>
              <a:rPr lang="en-US" sz="2600" dirty="0" smtClean="0">
                <a:solidFill>
                  <a:srgbClr val="000000"/>
                </a:solidFill>
              </a:rPr>
              <a:t>scans</a:t>
            </a:r>
          </a:p>
          <a:p>
            <a:pPr marL="206375" lvl="1" indent="0">
              <a:buNone/>
            </a:pPr>
            <a:endParaRPr lang="en-US" sz="2600" dirty="0">
              <a:solidFill>
                <a:srgbClr val="000000"/>
              </a:solidFill>
            </a:endParaRPr>
          </a:p>
          <a:p>
            <a:pPr lvl="1"/>
            <a:r>
              <a:rPr lang="en-US" sz="2600" dirty="0">
                <a:solidFill>
                  <a:srgbClr val="000000"/>
                </a:solidFill>
              </a:rPr>
              <a:t>Calculated DLP=</a:t>
            </a:r>
            <a:r>
              <a:rPr lang="en-US" sz="2600" dirty="0" err="1">
                <a:solidFill>
                  <a:srgbClr val="000000"/>
                </a:solidFill>
              </a:rPr>
              <a:t>CTDI</a:t>
            </a:r>
            <a:r>
              <a:rPr lang="en-US" sz="2600" baseline="-25000" dirty="0" err="1">
                <a:solidFill>
                  <a:srgbClr val="000000"/>
                </a:solidFill>
              </a:rPr>
              <a:t>volume</a:t>
            </a:r>
            <a:r>
              <a:rPr lang="en-US" sz="2600" dirty="0">
                <a:solidFill>
                  <a:srgbClr val="000000"/>
                </a:solidFill>
              </a:rPr>
              <a:t> X Scan length </a:t>
            </a:r>
          </a:p>
          <a:p>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59</a:t>
            </a:fld>
            <a:endParaRPr lang="en-US" altLang="en-US"/>
          </a:p>
        </p:txBody>
      </p:sp>
    </p:spTree>
    <p:extLst>
      <p:ext uri="{BB962C8B-B14F-4D97-AF65-F5344CB8AC3E}">
        <p14:creationId xmlns:p14="http://schemas.microsoft.com/office/powerpoint/2010/main" val="378544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407275" cy="762000"/>
          </a:xfrm>
        </p:spPr>
        <p:txBody>
          <a:bodyPr/>
          <a:lstStyle/>
          <a:p>
            <a:r>
              <a:rPr lang="en-US" dirty="0" smtClean="0"/>
              <a:t>Informed Consent</a:t>
            </a:r>
            <a:endParaRPr lang="en-US" dirty="0"/>
          </a:p>
        </p:txBody>
      </p:sp>
      <p:sp>
        <p:nvSpPr>
          <p:cNvPr id="3" name="Content Placeholder 2"/>
          <p:cNvSpPr>
            <a:spLocks noGrp="1"/>
          </p:cNvSpPr>
          <p:nvPr>
            <p:ph idx="1"/>
          </p:nvPr>
        </p:nvSpPr>
        <p:spPr>
          <a:xfrm>
            <a:off x="609600" y="1219200"/>
            <a:ext cx="8001000" cy="5005388"/>
          </a:xfrm>
        </p:spPr>
        <p:txBody>
          <a:bodyPr/>
          <a:lstStyle/>
          <a:p>
            <a:pPr lvl="3">
              <a:spcBef>
                <a:spcPts val="800"/>
              </a:spcBef>
              <a:buFontTx/>
              <a:buChar char="•"/>
              <a:defRPr/>
            </a:pPr>
            <a:r>
              <a:rPr lang="en-US" sz="2400" dirty="0"/>
              <a:t>Informed Consent: Full disclosure of facts (in understandable terms) which allow patient to decide</a:t>
            </a:r>
          </a:p>
          <a:p>
            <a:pPr lvl="3">
              <a:spcBef>
                <a:spcPts val="800"/>
              </a:spcBef>
              <a:buFontTx/>
              <a:buChar char="•"/>
              <a:defRPr/>
            </a:pPr>
            <a:r>
              <a:rPr lang="en-US" sz="2400" dirty="0"/>
              <a:t>Purpose of procedure</a:t>
            </a:r>
          </a:p>
          <a:p>
            <a:pPr lvl="3">
              <a:spcBef>
                <a:spcPts val="800"/>
              </a:spcBef>
              <a:buFontTx/>
              <a:buChar char="•"/>
              <a:defRPr/>
            </a:pPr>
            <a:r>
              <a:rPr lang="en-US" sz="2400" dirty="0"/>
              <a:t>Nature of procedure and technique to be used</a:t>
            </a:r>
          </a:p>
          <a:p>
            <a:pPr lvl="3">
              <a:spcBef>
                <a:spcPts val="800"/>
              </a:spcBef>
              <a:buFontTx/>
              <a:buChar char="•"/>
              <a:defRPr/>
            </a:pPr>
            <a:r>
              <a:rPr lang="en-US" sz="2400" dirty="0"/>
              <a:t>Potential risks and complications of procedure</a:t>
            </a:r>
          </a:p>
          <a:p>
            <a:pPr lvl="3">
              <a:spcBef>
                <a:spcPts val="800"/>
              </a:spcBef>
              <a:buFontTx/>
              <a:buChar char="•"/>
              <a:defRPr/>
            </a:pPr>
            <a:r>
              <a:rPr lang="en-US" sz="2400" dirty="0"/>
              <a:t>Hoped for benefits</a:t>
            </a:r>
          </a:p>
          <a:p>
            <a:pPr lvl="3">
              <a:spcBef>
                <a:spcPts val="800"/>
              </a:spcBef>
              <a:buFontTx/>
              <a:buChar char="•"/>
              <a:defRPr/>
            </a:pPr>
            <a:r>
              <a:rPr lang="en-US" sz="2400" dirty="0"/>
              <a:t>Alternative procedures</a:t>
            </a:r>
          </a:p>
          <a:p>
            <a:pPr lvl="3">
              <a:spcBef>
                <a:spcPts val="800"/>
              </a:spcBef>
              <a:buFontTx/>
              <a:buChar char="•"/>
              <a:defRPr/>
            </a:pPr>
            <a:r>
              <a:rPr lang="en-US" sz="2400" dirty="0"/>
              <a:t>Patient has ability to make decision</a:t>
            </a:r>
          </a:p>
          <a:p>
            <a:pPr lvl="3">
              <a:spcBef>
                <a:spcPts val="800"/>
              </a:spcBef>
              <a:buFontTx/>
              <a:buChar char="•"/>
              <a:defRPr/>
            </a:pPr>
            <a:r>
              <a:rPr lang="en-US" sz="2400" dirty="0"/>
              <a:t>If unable, then POA may consent</a:t>
            </a:r>
          </a:p>
          <a:p>
            <a:pPr lvl="3">
              <a:spcBef>
                <a:spcPts val="800"/>
              </a:spcBef>
              <a:buFontTx/>
              <a:buChar char="•"/>
              <a:defRPr/>
            </a:pPr>
            <a:r>
              <a:rPr lang="en-US" sz="2400" dirty="0"/>
              <a:t>If under 18, then parent/guardian consents</a:t>
            </a:r>
          </a:p>
          <a:p>
            <a:pPr lvl="3">
              <a:spcBef>
                <a:spcPts val="800"/>
              </a:spcBef>
              <a:buFontTx/>
              <a:buChar char="•"/>
              <a:defRPr/>
            </a:pPr>
            <a:r>
              <a:rPr lang="en-US" sz="2400" dirty="0"/>
              <a:t>EXCEPTION -- emergency circumstances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6</a:t>
            </a:fld>
            <a:endParaRPr lang="en-US" altLang="en-US"/>
          </a:p>
        </p:txBody>
      </p:sp>
    </p:spTree>
    <p:extLst>
      <p:ext uri="{BB962C8B-B14F-4D97-AF65-F5344CB8AC3E}">
        <p14:creationId xmlns:p14="http://schemas.microsoft.com/office/powerpoint/2010/main" val="209583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Measurement</a:t>
            </a:r>
            <a:endParaRPr lang="en-US" dirty="0"/>
          </a:p>
        </p:txBody>
      </p:sp>
      <p:sp>
        <p:nvSpPr>
          <p:cNvPr id="3" name="Content Placeholder 2"/>
          <p:cNvSpPr>
            <a:spLocks noGrp="1"/>
          </p:cNvSpPr>
          <p:nvPr>
            <p:ph idx="1"/>
          </p:nvPr>
        </p:nvSpPr>
        <p:spPr/>
        <p:txBody>
          <a:bodyPr/>
          <a:lstStyle/>
          <a:p>
            <a:r>
              <a:rPr lang="en-US" sz="2800" dirty="0">
                <a:solidFill>
                  <a:srgbClr val="000000"/>
                </a:solidFill>
              </a:rPr>
              <a:t>Multiple </a:t>
            </a:r>
            <a:r>
              <a:rPr lang="en-US" sz="2800" dirty="0" smtClean="0">
                <a:solidFill>
                  <a:srgbClr val="000000"/>
                </a:solidFill>
              </a:rPr>
              <a:t>Scan </a:t>
            </a:r>
            <a:r>
              <a:rPr lang="en-US" sz="2800" dirty="0">
                <a:solidFill>
                  <a:srgbClr val="000000"/>
                </a:solidFill>
              </a:rPr>
              <a:t>Average Dose (MSAD) </a:t>
            </a:r>
            <a:endParaRPr lang="en-US" sz="2800" dirty="0" smtClean="0">
              <a:solidFill>
                <a:srgbClr val="000000"/>
              </a:solidFill>
            </a:endParaRPr>
          </a:p>
          <a:p>
            <a:pPr lvl="1"/>
            <a:r>
              <a:rPr lang="en-US" sz="2600" dirty="0" smtClean="0">
                <a:solidFill>
                  <a:srgbClr val="000000"/>
                </a:solidFill>
              </a:rPr>
              <a:t>Controlled by pitch</a:t>
            </a:r>
          </a:p>
          <a:p>
            <a:pPr lvl="1"/>
            <a:r>
              <a:rPr lang="en-US" sz="2600" dirty="0" smtClean="0">
                <a:solidFill>
                  <a:srgbClr val="000000"/>
                </a:solidFill>
              </a:rPr>
              <a:t>Decreases when slice thickness is less than bed index</a:t>
            </a:r>
          </a:p>
          <a:p>
            <a:pPr lvl="1"/>
            <a:r>
              <a:rPr lang="en-US" sz="2600" dirty="0" smtClean="0">
                <a:solidFill>
                  <a:srgbClr val="000000"/>
                </a:solidFill>
              </a:rPr>
              <a:t>Accurate at the center of scan series</a:t>
            </a:r>
            <a:endParaRPr lang="en-US" sz="2800" dirty="0" smtClean="0">
              <a:solidFill>
                <a:srgbClr val="000000"/>
              </a:solidFill>
            </a:endParaRPr>
          </a:p>
          <a:p>
            <a:r>
              <a:rPr lang="en-US" sz="2800" dirty="0" smtClean="0">
                <a:solidFill>
                  <a:srgbClr val="000000"/>
                </a:solidFill>
              </a:rPr>
              <a:t>MSAD=T/I x CTDI </a:t>
            </a:r>
          </a:p>
          <a:p>
            <a:pPr lvl="1"/>
            <a:endParaRPr lang="en-US" sz="2600" dirty="0" smtClean="0">
              <a:solidFill>
                <a:srgbClr val="000000"/>
              </a:solidFill>
            </a:endParaRPr>
          </a:p>
          <a:p>
            <a:pPr lvl="1"/>
            <a:r>
              <a:rPr lang="en-US" sz="2600" dirty="0" smtClean="0">
                <a:solidFill>
                  <a:srgbClr val="000000"/>
                </a:solidFill>
              </a:rPr>
              <a:t>T=Slice thickness</a:t>
            </a:r>
          </a:p>
          <a:p>
            <a:pPr lvl="1"/>
            <a:r>
              <a:rPr lang="en-US" sz="2600" dirty="0" smtClean="0">
                <a:solidFill>
                  <a:srgbClr val="000000"/>
                </a:solidFill>
              </a:rPr>
              <a:t>I=increment or imaging space</a:t>
            </a:r>
          </a:p>
          <a:p>
            <a:pPr lvl="1"/>
            <a:endParaRPr lang="en-US" sz="2600" dirty="0">
              <a:solidFill>
                <a:srgbClr val="000000"/>
              </a:solidFill>
            </a:endParaRPr>
          </a:p>
          <a:p>
            <a:pPr marL="206375" lvl="1" indent="0">
              <a:buNone/>
            </a:pPr>
            <a:endParaRPr lang="en-US" sz="2600" dirty="0">
              <a:solidFill>
                <a:srgbClr val="000000"/>
              </a:solidFill>
            </a:endParaRP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60</a:t>
            </a:fld>
            <a:endParaRPr lang="en-US" altLang="en-US"/>
          </a:p>
        </p:txBody>
      </p:sp>
    </p:spTree>
    <p:extLst>
      <p:ext uri="{BB962C8B-B14F-4D97-AF65-F5344CB8AC3E}">
        <p14:creationId xmlns:p14="http://schemas.microsoft.com/office/powerpoint/2010/main" val="27536755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Check</a:t>
            </a:r>
            <a:endParaRPr lang="en-US" dirty="0"/>
          </a:p>
        </p:txBody>
      </p:sp>
      <p:sp>
        <p:nvSpPr>
          <p:cNvPr id="3" name="Content Placeholder 2"/>
          <p:cNvSpPr>
            <a:spLocks noGrp="1"/>
          </p:cNvSpPr>
          <p:nvPr>
            <p:ph idx="1"/>
          </p:nvPr>
        </p:nvSpPr>
        <p:spPr/>
        <p:txBody>
          <a:bodyPr/>
          <a:lstStyle/>
          <a:p>
            <a:r>
              <a:rPr lang="en-US" sz="2800" dirty="0">
                <a:solidFill>
                  <a:srgbClr val="000000"/>
                </a:solidFill>
              </a:rPr>
              <a:t>Dose </a:t>
            </a:r>
            <a:r>
              <a:rPr lang="en-US" sz="2800" dirty="0" smtClean="0">
                <a:solidFill>
                  <a:srgbClr val="000000"/>
                </a:solidFill>
              </a:rPr>
              <a:t>notification </a:t>
            </a:r>
          </a:p>
          <a:p>
            <a:endParaRPr lang="en-US" sz="2800" dirty="0">
              <a:solidFill>
                <a:srgbClr val="000000"/>
              </a:solidFill>
            </a:endParaRPr>
          </a:p>
          <a:p>
            <a:endParaRPr lang="en-US" sz="2800" dirty="0" smtClean="0">
              <a:solidFill>
                <a:srgbClr val="000000"/>
              </a:solidFill>
            </a:endParaRPr>
          </a:p>
          <a:p>
            <a:r>
              <a:rPr lang="en-US" sz="2800" dirty="0" smtClean="0">
                <a:solidFill>
                  <a:srgbClr val="000000"/>
                </a:solidFill>
              </a:rPr>
              <a:t>Dose Alert</a:t>
            </a: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61</a:t>
            </a:fld>
            <a:endParaRPr lang="en-US" altLang="en-US"/>
          </a:p>
        </p:txBody>
      </p:sp>
    </p:spTree>
    <p:extLst>
      <p:ext uri="{BB962C8B-B14F-4D97-AF65-F5344CB8AC3E}">
        <p14:creationId xmlns:p14="http://schemas.microsoft.com/office/powerpoint/2010/main" val="2571680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407275" cy="762000"/>
          </a:xfrm>
        </p:spPr>
        <p:txBody>
          <a:bodyPr/>
          <a:lstStyle/>
          <a:p>
            <a:r>
              <a:rPr lang="en-US" dirty="0" smtClean="0"/>
              <a:t>Shielding</a:t>
            </a:r>
            <a:endParaRPr lang="en-US" dirty="0"/>
          </a:p>
        </p:txBody>
      </p:sp>
      <p:sp>
        <p:nvSpPr>
          <p:cNvPr id="3" name="Content Placeholder 2"/>
          <p:cNvSpPr>
            <a:spLocks noGrp="1"/>
          </p:cNvSpPr>
          <p:nvPr>
            <p:ph idx="1"/>
          </p:nvPr>
        </p:nvSpPr>
        <p:spPr>
          <a:xfrm>
            <a:off x="533400" y="1600200"/>
            <a:ext cx="7693314" cy="4800600"/>
          </a:xfrm>
        </p:spPr>
        <p:txBody>
          <a:bodyPr/>
          <a:lstStyle/>
          <a:p>
            <a:r>
              <a:rPr lang="en-US" sz="2800" dirty="0">
                <a:solidFill>
                  <a:srgbClr val="000000"/>
                </a:solidFill>
              </a:rPr>
              <a:t>Lead </a:t>
            </a:r>
            <a:r>
              <a:rPr lang="en-US" sz="2800" dirty="0" smtClean="0">
                <a:solidFill>
                  <a:srgbClr val="000000"/>
                </a:solidFill>
              </a:rPr>
              <a:t>shielding:</a:t>
            </a:r>
          </a:p>
          <a:p>
            <a:pPr lvl="1"/>
            <a:r>
              <a:rPr lang="en-US" sz="2600" dirty="0" smtClean="0">
                <a:solidFill>
                  <a:srgbClr val="000000"/>
                </a:solidFill>
              </a:rPr>
              <a:t>Out-of-plane </a:t>
            </a:r>
            <a:endParaRPr lang="en-US" sz="2600" dirty="0">
              <a:solidFill>
                <a:srgbClr val="000000"/>
              </a:solidFill>
            </a:endParaRPr>
          </a:p>
          <a:p>
            <a:pPr marL="376238" lvl="2">
              <a:spcBef>
                <a:spcPts val="1000"/>
              </a:spcBef>
              <a:spcAft>
                <a:spcPct val="0"/>
              </a:spcAft>
            </a:pPr>
            <a:r>
              <a:rPr lang="en-US" sz="2600" dirty="0">
                <a:solidFill>
                  <a:srgbClr val="000000"/>
                </a:solidFill>
              </a:rPr>
              <a:t>Protect patients and personnel from </a:t>
            </a:r>
            <a:r>
              <a:rPr lang="en-US" sz="2600" dirty="0" smtClean="0">
                <a:solidFill>
                  <a:srgbClr val="000000"/>
                </a:solidFill>
              </a:rPr>
              <a:t>radiation </a:t>
            </a:r>
            <a:r>
              <a:rPr lang="en-US" sz="2600" dirty="0">
                <a:solidFill>
                  <a:srgbClr val="000000"/>
                </a:solidFill>
              </a:rPr>
              <a:t>exposure</a:t>
            </a:r>
          </a:p>
          <a:p>
            <a:pPr marL="376238" lvl="2">
              <a:spcBef>
                <a:spcPts val="1000"/>
              </a:spcBef>
              <a:spcAft>
                <a:spcPct val="0"/>
              </a:spcAft>
            </a:pPr>
            <a:r>
              <a:rPr lang="en-US" sz="2600" dirty="0">
                <a:solidFill>
                  <a:srgbClr val="000000"/>
                </a:solidFill>
              </a:rPr>
              <a:t>During CT most exposure comes from internal scatter and not primary beam (unless gonads are being examined)</a:t>
            </a:r>
          </a:p>
          <a:p>
            <a:pPr marL="376238" lvl="2">
              <a:spcBef>
                <a:spcPts val="1000"/>
              </a:spcBef>
              <a:spcAft>
                <a:spcPct val="0"/>
              </a:spcAft>
            </a:pPr>
            <a:r>
              <a:rPr lang="en-US" sz="2600" dirty="0">
                <a:solidFill>
                  <a:srgbClr val="000000"/>
                </a:solidFill>
              </a:rPr>
              <a:t>Place </a:t>
            </a:r>
            <a:r>
              <a:rPr lang="en-US" sz="2600" dirty="0" smtClean="0">
                <a:solidFill>
                  <a:srgbClr val="000000"/>
                </a:solidFill>
              </a:rPr>
              <a:t>gonadal </a:t>
            </a:r>
            <a:r>
              <a:rPr lang="en-US" sz="2600" dirty="0">
                <a:solidFill>
                  <a:srgbClr val="000000"/>
                </a:solidFill>
              </a:rPr>
              <a:t>shielding to alleviate fears of patient</a:t>
            </a:r>
          </a:p>
          <a:p>
            <a:pPr marL="376238" lvl="2">
              <a:spcBef>
                <a:spcPts val="1000"/>
              </a:spcBef>
              <a:spcAft>
                <a:spcPct val="0"/>
              </a:spcAft>
            </a:pPr>
            <a:r>
              <a:rPr lang="en-US" sz="2600" dirty="0">
                <a:solidFill>
                  <a:srgbClr val="000000"/>
                </a:solidFill>
              </a:rPr>
              <a:t>Can be used to protect eyes, breast, and thyroid </a:t>
            </a:r>
          </a:p>
          <a:p>
            <a:pPr marL="171450" lvl="1">
              <a:spcBef>
                <a:spcPts val="1000"/>
              </a:spcBef>
              <a:spcAft>
                <a:spcPct val="0"/>
              </a:spcAft>
            </a:pP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62</a:t>
            </a:fld>
            <a:endParaRPr lang="en-US" altLang="en-US"/>
          </a:p>
        </p:txBody>
      </p:sp>
    </p:spTree>
    <p:extLst>
      <p:ext uri="{BB962C8B-B14F-4D97-AF65-F5344CB8AC3E}">
        <p14:creationId xmlns:p14="http://schemas.microsoft.com/office/powerpoint/2010/main" val="41968105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07275" cy="838200"/>
          </a:xfrm>
        </p:spPr>
        <p:txBody>
          <a:bodyPr/>
          <a:lstStyle/>
          <a:p>
            <a:r>
              <a:rPr lang="en-US" dirty="0" smtClean="0"/>
              <a:t>Shielding</a:t>
            </a:r>
            <a:endParaRPr lang="en-US" dirty="0"/>
          </a:p>
        </p:txBody>
      </p:sp>
      <p:sp>
        <p:nvSpPr>
          <p:cNvPr id="3" name="Content Placeholder 2"/>
          <p:cNvSpPr>
            <a:spLocks noGrp="1"/>
          </p:cNvSpPr>
          <p:nvPr>
            <p:ph idx="1"/>
          </p:nvPr>
        </p:nvSpPr>
        <p:spPr>
          <a:xfrm>
            <a:off x="612775" y="1744158"/>
            <a:ext cx="7404100" cy="4038600"/>
          </a:xfrm>
        </p:spPr>
        <p:txBody>
          <a:bodyPr/>
          <a:lstStyle/>
          <a:p>
            <a:pPr lvl="1"/>
            <a:r>
              <a:rPr lang="en-US" sz="2800" dirty="0">
                <a:solidFill>
                  <a:srgbClr val="000000"/>
                </a:solidFill>
              </a:rPr>
              <a:t>Bismuth</a:t>
            </a:r>
            <a:r>
              <a:rPr lang="en-US" sz="2800" dirty="0" smtClean="0">
                <a:solidFill>
                  <a:srgbClr val="000000"/>
                </a:solidFill>
              </a:rPr>
              <a:t>:</a:t>
            </a:r>
          </a:p>
          <a:p>
            <a:pPr lvl="1"/>
            <a:r>
              <a:rPr lang="en-US" sz="2800" dirty="0" smtClean="0">
                <a:solidFill>
                  <a:srgbClr val="000000"/>
                </a:solidFill>
              </a:rPr>
              <a:t>In-</a:t>
            </a:r>
            <a:r>
              <a:rPr lang="en-US" sz="2800" dirty="0" err="1" smtClean="0">
                <a:solidFill>
                  <a:srgbClr val="000000"/>
                </a:solidFill>
              </a:rPr>
              <a:t>plaine</a:t>
            </a:r>
            <a:r>
              <a:rPr lang="en-US" sz="2800" dirty="0" smtClean="0">
                <a:solidFill>
                  <a:srgbClr val="000000"/>
                </a:solidFill>
              </a:rPr>
              <a:t> </a:t>
            </a:r>
            <a:r>
              <a:rPr lang="en-US" sz="2800" dirty="0" err="1" smtClean="0">
                <a:solidFill>
                  <a:srgbClr val="000000"/>
                </a:solidFill>
              </a:rPr>
              <a:t>sheilding</a:t>
            </a:r>
            <a:r>
              <a:rPr lang="en-US" sz="2800" dirty="0" smtClean="0">
                <a:solidFill>
                  <a:srgbClr val="000000"/>
                </a:solidFill>
              </a:rPr>
              <a:t> </a:t>
            </a:r>
            <a:endParaRPr lang="en-US" sz="2800" dirty="0">
              <a:solidFill>
                <a:srgbClr val="000000"/>
              </a:solidFill>
            </a:endParaRPr>
          </a:p>
          <a:p>
            <a:pPr lvl="2"/>
            <a:r>
              <a:rPr lang="en-US" sz="2400" dirty="0">
                <a:solidFill>
                  <a:srgbClr val="000000"/>
                </a:solidFill>
              </a:rPr>
              <a:t>Research has shown to reduce dose to anterior organs</a:t>
            </a:r>
          </a:p>
          <a:p>
            <a:pPr lvl="2"/>
            <a:r>
              <a:rPr lang="en-US" sz="2400" dirty="0">
                <a:solidFill>
                  <a:srgbClr val="000000"/>
                </a:solidFill>
              </a:rPr>
              <a:t>Several disadvantages especially when using AEC such as unpredictable and potentially undesirable levels of dose and image quality and degrade image </a:t>
            </a:r>
            <a:r>
              <a:rPr lang="en-US" sz="2400" dirty="0" smtClean="0">
                <a:solidFill>
                  <a:srgbClr val="000000"/>
                </a:solidFill>
              </a:rPr>
              <a:t>quality</a:t>
            </a:r>
          </a:p>
          <a:p>
            <a:pPr lvl="3"/>
            <a:r>
              <a:rPr lang="en-US" sz="2400" dirty="0">
                <a:solidFill>
                  <a:srgbClr val="000000"/>
                </a:solidFill>
              </a:rPr>
              <a:t>Streaking artifact</a:t>
            </a:r>
          </a:p>
          <a:p>
            <a:pPr lvl="1"/>
            <a:endParaRPr lang="en-US"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63</a:t>
            </a:fld>
            <a:endParaRPr lang="en-US" altLang="en-US"/>
          </a:p>
        </p:txBody>
      </p:sp>
    </p:spTree>
    <p:extLst>
      <p:ext uri="{BB962C8B-B14F-4D97-AF65-F5344CB8AC3E}">
        <p14:creationId xmlns:p14="http://schemas.microsoft.com/office/powerpoint/2010/main" val="23962800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533400" y="1066800"/>
            <a:ext cx="7708900" cy="4800600"/>
          </a:xfrm>
        </p:spPr>
        <p:txBody>
          <a:bodyPr rtlCol="0">
            <a:normAutofit/>
          </a:bodyPr>
          <a:lstStyle/>
          <a:p>
            <a:pPr indent="-137160" fontAlgn="auto">
              <a:spcBef>
                <a:spcPct val="0"/>
              </a:spcBef>
              <a:spcAft>
                <a:spcPts val="0"/>
              </a:spcAft>
              <a:buFont typeface="Arial" charset="0"/>
              <a:buChar char="•"/>
              <a:defRPr/>
            </a:pPr>
            <a:endParaRPr lang="en-US" dirty="0" smtClean="0"/>
          </a:p>
          <a:p>
            <a:pPr indent="-137160" fontAlgn="auto">
              <a:spcAft>
                <a:spcPts val="0"/>
              </a:spcAft>
              <a:buFont typeface="Arial" charset="0"/>
              <a:buChar char="•"/>
              <a:defRPr/>
            </a:pPr>
            <a:r>
              <a:rPr lang="en-US" sz="2400" dirty="0" smtClean="0"/>
              <a:t>References: </a:t>
            </a:r>
          </a:p>
          <a:p>
            <a:pPr indent="-137160" fontAlgn="auto">
              <a:spcAft>
                <a:spcPts val="0"/>
              </a:spcAft>
              <a:buFont typeface="Arial" charset="0"/>
              <a:buChar char="•"/>
              <a:defRPr/>
            </a:pPr>
            <a:r>
              <a:rPr lang="en-US" sz="2400" dirty="0" smtClean="0"/>
              <a:t>Adler, A. </a:t>
            </a:r>
            <a:r>
              <a:rPr lang="en-US" sz="2400" dirty="0" err="1" smtClean="0"/>
              <a:t>MEd.</a:t>
            </a:r>
            <a:r>
              <a:rPr lang="en-US" sz="2400" dirty="0" smtClean="0"/>
              <a:t> RT (R), FAEIRS and Carlton, R. MS.RT (R), (CT</a:t>
            </a:r>
            <a:r>
              <a:rPr lang="en-US" sz="2400" dirty="0"/>
              <a:t>),</a:t>
            </a:r>
            <a:r>
              <a:rPr lang="en-US" sz="2400" dirty="0" smtClean="0"/>
              <a:t>FAEIRS 2012. Introduction to Radiologic Sciences and Patient Care. Elsevier 5</a:t>
            </a:r>
            <a:r>
              <a:rPr lang="en-US" sz="2400" baseline="30000" dirty="0" smtClean="0"/>
              <a:t>th</a:t>
            </a:r>
            <a:r>
              <a:rPr lang="en-US" sz="2400" dirty="0" smtClean="0"/>
              <a:t> Ed. </a:t>
            </a:r>
          </a:p>
          <a:p>
            <a:pPr indent="-137160" fontAlgn="auto">
              <a:spcAft>
                <a:spcPts val="0"/>
              </a:spcAft>
              <a:buFont typeface="Arial" charset="0"/>
              <a:buChar char="•"/>
              <a:defRPr/>
            </a:pPr>
            <a:r>
              <a:rPr lang="en-US" sz="2400" dirty="0" err="1" smtClean="0"/>
              <a:t>Seeram</a:t>
            </a:r>
            <a:r>
              <a:rPr lang="en-US" sz="2400" dirty="0" smtClean="0"/>
              <a:t>, Euclid, 2016. Computed Tomography Physical Principles, Clinical Applications, and Quality Control. Elsevier, 4</a:t>
            </a:r>
            <a:r>
              <a:rPr lang="en-US" sz="2400" baseline="30000" dirty="0" smtClean="0"/>
              <a:t>th</a:t>
            </a:r>
            <a:r>
              <a:rPr lang="en-US" sz="2400" dirty="0" smtClean="0"/>
              <a:t> Ed. </a:t>
            </a:r>
          </a:p>
          <a:p>
            <a:pPr indent="-137160" fontAlgn="auto">
              <a:spcAft>
                <a:spcPts val="0"/>
              </a:spcAft>
              <a:buFont typeface="Arial" charset="0"/>
              <a:buChar char="•"/>
              <a:defRPr/>
            </a:pPr>
            <a:r>
              <a:rPr lang="en-US" sz="2400" dirty="0" err="1" smtClean="0"/>
              <a:t>Demaio</a:t>
            </a:r>
            <a:r>
              <a:rPr lang="en-US" sz="2400" dirty="0" smtClean="0"/>
              <a:t>, D. </a:t>
            </a:r>
            <a:r>
              <a:rPr lang="en-US" sz="2400" dirty="0" err="1" smtClean="0"/>
              <a:t>MEd.</a:t>
            </a:r>
            <a:r>
              <a:rPr lang="en-US" sz="2400" dirty="0" smtClean="0"/>
              <a:t> </a:t>
            </a:r>
            <a:r>
              <a:rPr lang="en-US" sz="2400" dirty="0"/>
              <a:t> </a:t>
            </a:r>
            <a:r>
              <a:rPr lang="en-US" sz="2400" dirty="0" smtClean="0"/>
              <a:t>RT ( R), CT 2018. Mosby’s Exam Review for Computed Tomography. Elsevier.  3</a:t>
            </a:r>
            <a:r>
              <a:rPr lang="en-US" sz="2400" baseline="30000" dirty="0" smtClean="0"/>
              <a:t>rd</a:t>
            </a:r>
            <a:r>
              <a:rPr lang="en-US" sz="2400" dirty="0" smtClean="0"/>
              <a:t> </a:t>
            </a:r>
            <a:r>
              <a:rPr lang="en-US" dirty="0" smtClean="0"/>
              <a:t>ed.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0187" y="271462"/>
            <a:ext cx="7407275" cy="974725"/>
          </a:xfrm>
        </p:spPr>
        <p:txBody>
          <a:bodyPr/>
          <a:lstStyle/>
          <a:p>
            <a:r>
              <a:rPr lang="en-US" altLang="en-US" dirty="0" smtClean="0"/>
              <a:t>Patient Assessment</a:t>
            </a:r>
          </a:p>
        </p:txBody>
      </p:sp>
      <p:sp>
        <p:nvSpPr>
          <p:cNvPr id="15363" name="Content Placeholder 2"/>
          <p:cNvSpPr>
            <a:spLocks noGrp="1"/>
          </p:cNvSpPr>
          <p:nvPr>
            <p:ph idx="1"/>
          </p:nvPr>
        </p:nvSpPr>
        <p:spPr>
          <a:xfrm>
            <a:off x="457200" y="1349375"/>
            <a:ext cx="4032718" cy="4649788"/>
          </a:xfrm>
        </p:spPr>
        <p:txBody>
          <a:bodyPr rtlCol="0">
            <a:normAutofit/>
          </a:bodyPr>
          <a:lstStyle/>
          <a:p>
            <a:pPr indent="-137160" fontAlgn="auto">
              <a:spcAft>
                <a:spcPts val="0"/>
              </a:spcAft>
              <a:defRPr/>
            </a:pPr>
            <a:r>
              <a:rPr lang="en-US" altLang="en-US" sz="2600" dirty="0" smtClean="0"/>
              <a:t>Monitoring</a:t>
            </a:r>
          </a:p>
          <a:p>
            <a:pPr lvl="1" indent="-137160" fontAlgn="auto">
              <a:defRPr/>
            </a:pPr>
            <a:endParaRPr lang="en-US" altLang="en-US" sz="2400" dirty="0" smtClean="0"/>
          </a:p>
          <a:p>
            <a:pPr lvl="1" indent="-137160" fontAlgn="auto">
              <a:defRPr/>
            </a:pPr>
            <a:r>
              <a:rPr lang="en-US" altLang="en-US" sz="2400" dirty="0" smtClean="0"/>
              <a:t>Level of consciousness</a:t>
            </a:r>
          </a:p>
          <a:p>
            <a:pPr marL="205740" lvl="1" indent="0" fontAlgn="auto">
              <a:buFont typeface="Corbel" pitchFamily="34" charset="0"/>
              <a:buNone/>
              <a:defRPr/>
            </a:pPr>
            <a:endParaRPr lang="en-US" altLang="en-US" sz="2400" dirty="0" smtClean="0"/>
          </a:p>
          <a:p>
            <a:pPr marL="548640" lvl="2" indent="-137160" fontAlgn="auto">
              <a:defRPr/>
            </a:pPr>
            <a:endParaRPr lang="en-US" altLang="en-US" sz="2200" dirty="0" smtClean="0"/>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49CBB4BC-2ACF-4CD3-A44C-0CAE3DD7CD00}" type="slidenum">
              <a:rPr lang="en-US" altLang="en-US">
                <a:solidFill>
                  <a:schemeClr val="tx1"/>
                </a:solidFill>
                <a:latin typeface="Lucida Grande" charset="0"/>
                <a:ea typeface="Lucida Grande" charset="0"/>
                <a:cs typeface="Lucida Grande" charset="0"/>
                <a:sym typeface="Lucida Grande" charset="0"/>
              </a:rPr>
              <a:pPr/>
              <a:t>7</a:t>
            </a:fld>
            <a:endParaRPr lang="en-US" altLang="en-US">
              <a:solidFill>
                <a:schemeClr val="tx1"/>
              </a:solidFill>
              <a:latin typeface="Lucida Grande" charset="0"/>
              <a:ea typeface="Lucida Grande" charset="0"/>
              <a:cs typeface="Lucida Grande" charset="0"/>
              <a:sym typeface="Lucida Grande" charset="0"/>
            </a:endParaRPr>
          </a:p>
        </p:txBody>
      </p:sp>
      <p:pic>
        <p:nvPicPr>
          <p:cNvPr id="922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642144"/>
            <a:ext cx="3165943" cy="558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p:cNvSpPr>
            <a:spLocks noChangeArrowheads="1"/>
          </p:cNvSpPr>
          <p:nvPr/>
        </p:nvSpPr>
        <p:spPr bwMode="auto">
          <a:xfrm>
            <a:off x="5590614" y="6009266"/>
            <a:ext cx="1585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altLang="en-US" b="1" dirty="0">
                <a:hlinkClick r:id="rId10"/>
              </a:rPr>
              <a:t>resourcenurse.org</a:t>
            </a:r>
            <a:r>
              <a:rPr lang="en-US" altLang="en-US" dirty="0"/>
              <a:t>/</a:t>
            </a:r>
          </a:p>
        </p:txBody>
      </p:sp>
      <p:pic>
        <p:nvPicPr>
          <p:cNvPr id="2" name="tmpAA83">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35.3242"/>
                </p14:media>
              </p:ext>
            </p:extLst>
          </p:nvPr>
        </p:nvPicPr>
        <p:blipFill>
          <a:blip r:embed="rId11"/>
          <a:stretch>
            <a:fillRect/>
          </a:stretch>
        </p:blipFill>
        <p:spPr>
          <a:xfrm>
            <a:off x="8813800" y="101600"/>
            <a:ext cx="228600" cy="228600"/>
          </a:xfrm>
          <a:prstGeom prst="rect">
            <a:avLst/>
          </a:prstGeom>
        </p:spPr>
      </p:pic>
    </p:spTree>
    <p:custDataLst>
      <p:custData r:id="rId1"/>
      <p:tags r:id="rId2"/>
    </p:custData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457200"/>
            <a:ext cx="7407275" cy="974725"/>
          </a:xfrm>
        </p:spPr>
        <p:txBody>
          <a:bodyPr/>
          <a:lstStyle/>
          <a:p>
            <a:r>
              <a:rPr lang="en-US" altLang="en-US" smtClean="0"/>
              <a:t>Patient Assessment</a:t>
            </a:r>
          </a:p>
        </p:txBody>
      </p:sp>
      <p:sp>
        <p:nvSpPr>
          <p:cNvPr id="15363" name="Content Placeholder 2"/>
          <p:cNvSpPr>
            <a:spLocks noGrp="1"/>
          </p:cNvSpPr>
          <p:nvPr>
            <p:ph idx="1"/>
          </p:nvPr>
        </p:nvSpPr>
        <p:spPr>
          <a:xfrm>
            <a:off x="304800" y="1431925"/>
            <a:ext cx="8509000" cy="4792663"/>
          </a:xfrm>
        </p:spPr>
        <p:txBody>
          <a:bodyPr rtlCol="0">
            <a:normAutofit/>
          </a:bodyPr>
          <a:lstStyle/>
          <a:p>
            <a:pPr marL="34290" indent="0" fontAlgn="auto">
              <a:spcAft>
                <a:spcPts val="0"/>
              </a:spcAft>
              <a:buNone/>
              <a:defRPr/>
            </a:pPr>
            <a:r>
              <a:rPr lang="en-US" altLang="en-US" sz="4000" dirty="0" smtClean="0"/>
              <a:t>Vital Signs: </a:t>
            </a:r>
          </a:p>
          <a:p>
            <a:pPr marL="34290" indent="0" fontAlgn="auto">
              <a:spcAft>
                <a:spcPts val="0"/>
              </a:spcAft>
              <a:buNone/>
              <a:defRPr/>
            </a:pPr>
            <a:endParaRPr lang="en-US" altLang="en-US" sz="1800" dirty="0" smtClean="0"/>
          </a:p>
          <a:p>
            <a:pPr marL="1700952" lvl="8" indent="-137160">
              <a:defRPr/>
            </a:pPr>
            <a:r>
              <a:rPr lang="en-US" altLang="en-US" sz="3600" dirty="0" smtClean="0"/>
              <a:t>Temperature </a:t>
            </a:r>
          </a:p>
          <a:p>
            <a:pPr marL="1700952" lvl="8" indent="-137160">
              <a:defRPr/>
            </a:pPr>
            <a:r>
              <a:rPr lang="en-US" altLang="en-US" sz="3600" dirty="0" smtClean="0"/>
              <a:t>Pulse Rate</a:t>
            </a:r>
            <a:endParaRPr lang="en-US" altLang="en-US" sz="3600" dirty="0"/>
          </a:p>
          <a:p>
            <a:pPr marL="1700952" lvl="8" indent="-137160">
              <a:defRPr/>
            </a:pPr>
            <a:r>
              <a:rPr lang="en-US" altLang="en-US" sz="3600" dirty="0"/>
              <a:t>Respiratory </a:t>
            </a:r>
            <a:r>
              <a:rPr lang="en-US" altLang="en-US" sz="3600" dirty="0" smtClean="0"/>
              <a:t>Rate</a:t>
            </a:r>
          </a:p>
          <a:p>
            <a:pPr marL="1700952" lvl="8" indent="-137160">
              <a:defRPr/>
            </a:pPr>
            <a:r>
              <a:rPr lang="en-US" altLang="en-US" sz="3600" dirty="0" smtClean="0"/>
              <a:t>Blood Pressure</a:t>
            </a:r>
          </a:p>
          <a:p>
            <a:pPr marL="548640" lvl="2" indent="-137160" fontAlgn="auto">
              <a:defRPr/>
            </a:pPr>
            <a:endParaRPr lang="en-US" altLang="en-US" sz="2400" dirty="0"/>
          </a:p>
          <a:p>
            <a:pPr marL="548640" lvl="2" indent="-137160" fontAlgn="auto">
              <a:defRPr/>
            </a:pPr>
            <a:endParaRPr lang="en-US" altLang="en-US" sz="2200" dirty="0" smtClean="0"/>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D3F50839-2F2D-44C6-824E-2DEF74DCF86E}" type="slidenum">
              <a:rPr lang="en-US" altLang="en-US">
                <a:solidFill>
                  <a:schemeClr val="tx1"/>
                </a:solidFill>
                <a:latin typeface="Lucida Grande" charset="0"/>
                <a:ea typeface="Lucida Grande" charset="0"/>
                <a:cs typeface="Lucida Grande" charset="0"/>
                <a:sym typeface="Lucida Grande" charset="0"/>
              </a:rPr>
              <a:pPr/>
              <a:t>8</a:t>
            </a:fld>
            <a:endParaRPr lang="en-US" altLang="en-US">
              <a:solidFill>
                <a:schemeClr val="tx1"/>
              </a:solidFill>
              <a:latin typeface="Lucida Grande" charset="0"/>
              <a:ea typeface="Lucida Grande" charset="0"/>
              <a:cs typeface="Lucida Grande" charset="0"/>
              <a:sym typeface="Lucida Grande" charset="0"/>
            </a:endParaRPr>
          </a:p>
        </p:txBody>
      </p:sp>
      <p:pic>
        <p:nvPicPr>
          <p:cNvPr id="2" name="tmp892F">
            <a:hlinkClick r:id="" action="ppaction://media"/>
          </p:cNvPr>
          <p:cNvPicPr>
            <a:picLocks noChangeAspect="1"/>
          </p:cNvPicPr>
          <p:nvPr>
            <a:videoFile r:link="rId3"/>
            <p:custDataLst>
              <p:custData r:id="rId4"/>
              <p:tags r:id="rId5"/>
            </p:custDataLst>
            <p:extLst>
              <p:ext uri="{DAA4B4D4-6D71-4841-9C94-3DE7FCFB9230}">
                <p14:media xmlns:p14="http://schemas.microsoft.com/office/powerpoint/2010/main" r:embed="rId6">
                  <p14:trim end="35.1746"/>
                </p14:media>
              </p:ext>
            </p:extLst>
          </p:nvPr>
        </p:nvPicPr>
        <p:blipFill>
          <a:blip r:embed="rId9"/>
          <a:stretch>
            <a:fillRect/>
          </a:stretch>
        </p:blipFill>
        <p:spPr>
          <a:xfrm>
            <a:off x="8813800" y="101600"/>
            <a:ext cx="228600" cy="228600"/>
          </a:xfrm>
          <a:prstGeom prst="rect">
            <a:avLst/>
          </a:prstGeom>
        </p:spPr>
      </p:pic>
    </p:spTree>
    <p:custDataLst>
      <p:custData r:id="rId1"/>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video>
              <p:cMediaNode vol="80000">
                <p:cTn id="24"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407275" cy="1355725"/>
          </a:xfrm>
        </p:spPr>
        <p:txBody>
          <a:bodyPr/>
          <a:lstStyle/>
          <a:p>
            <a:r>
              <a:rPr lang="en-US" sz="5400" dirty="0" smtClean="0"/>
              <a:t>Temperature</a:t>
            </a:r>
            <a:endParaRPr lang="en-US" sz="5400" dirty="0"/>
          </a:p>
        </p:txBody>
      </p:sp>
      <p:sp>
        <p:nvSpPr>
          <p:cNvPr id="3" name="Content Placeholder 2"/>
          <p:cNvSpPr>
            <a:spLocks noGrp="1"/>
          </p:cNvSpPr>
          <p:nvPr>
            <p:ph idx="1"/>
          </p:nvPr>
        </p:nvSpPr>
        <p:spPr>
          <a:xfrm>
            <a:off x="533400" y="1524000"/>
            <a:ext cx="7727950" cy="4700588"/>
          </a:xfrm>
        </p:spPr>
        <p:txBody>
          <a:bodyPr/>
          <a:lstStyle/>
          <a:p>
            <a:pPr marL="171450" lvl="1" indent="0">
              <a:spcBef>
                <a:spcPts val="800"/>
              </a:spcBef>
              <a:buNone/>
            </a:pPr>
            <a:endParaRPr lang="en-US" altLang="en-US" sz="4000" dirty="0" smtClean="0"/>
          </a:p>
          <a:p>
            <a:pPr marL="171450" lvl="1" indent="0">
              <a:spcBef>
                <a:spcPts val="800"/>
              </a:spcBef>
              <a:buNone/>
            </a:pPr>
            <a:r>
              <a:rPr lang="en-US" altLang="en-US" sz="4000" dirty="0" smtClean="0"/>
              <a:t>Normal: </a:t>
            </a:r>
          </a:p>
          <a:p>
            <a:pPr marL="742950" lvl="1" indent="-571500">
              <a:spcBef>
                <a:spcPts val="800"/>
              </a:spcBef>
            </a:pPr>
            <a:r>
              <a:rPr lang="en-US" altLang="en-US" sz="3600" dirty="0"/>
              <a:t>97.7-99.5 </a:t>
            </a:r>
            <a:r>
              <a:rPr lang="en-US" altLang="en-US" sz="3600" dirty="0" smtClean="0"/>
              <a:t>˚ (36.5-37 </a:t>
            </a:r>
            <a:r>
              <a:rPr lang="en-US" altLang="en-US" sz="3600" dirty="0"/>
              <a:t>˚ </a:t>
            </a:r>
            <a:r>
              <a:rPr lang="en-US" altLang="en-US" sz="3600" dirty="0" smtClean="0"/>
              <a:t>C)</a:t>
            </a:r>
          </a:p>
          <a:p>
            <a:pPr marL="411163" lvl="2" indent="0">
              <a:buNone/>
            </a:pPr>
            <a:endParaRPr lang="en-US" sz="2800" dirty="0"/>
          </a:p>
        </p:txBody>
      </p:sp>
      <p:sp>
        <p:nvSpPr>
          <p:cNvPr id="4" name="Slide Number Placeholder 3"/>
          <p:cNvSpPr>
            <a:spLocks noGrp="1"/>
          </p:cNvSpPr>
          <p:nvPr>
            <p:ph type="sldNum" sz="quarter" idx="12"/>
          </p:nvPr>
        </p:nvSpPr>
        <p:spPr/>
        <p:txBody>
          <a:bodyPr/>
          <a:lstStyle/>
          <a:p>
            <a:pPr>
              <a:defRPr/>
            </a:pPr>
            <a:fld id="{CB13787F-0770-483C-871E-18EAB4406594}" type="slidenum">
              <a:rPr lang="en-US" altLang="en-US" smtClean="0"/>
              <a:pPr>
                <a:defRPr/>
              </a:pPr>
              <a:t>9</a:t>
            </a:fld>
            <a:endParaRPr lang="en-US" altLang="en-US"/>
          </a:p>
        </p:txBody>
      </p:sp>
    </p:spTree>
    <p:extLst>
      <p:ext uri="{BB962C8B-B14F-4D97-AF65-F5344CB8AC3E}">
        <p14:creationId xmlns:p14="http://schemas.microsoft.com/office/powerpoint/2010/main" val="24118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F6F92D01-4596-4149-9476-0AFE05602B09}"/>
  <p:tag name="ATHENA.CUSTOMXMLCONTENT" val="&lt;?xml version=&quot;1.0&quot;?&gt;&lt;athena xmlns=&quot;http://schemas.microsoft.com/edu/athena&quot; version=&quot;0.1.5120.0&quot;&gt;&lt;timings duration=&quot;24367&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A2AB15C2-4418-45C5-B178-6150ADEFC464}"/>
  <p:tag name="ATHENA.CUSTOMXMLCONTENT" val="&lt;?xml version=&quot;1.0&quot;?&gt;&lt;athena xmlns=&quot;http://schemas.microsoft.com/edu/athena&quot; version=&quot;0.1.5120.0&quot;&gt;&lt;timings duration=&quot;51652&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47CADFAA-4520-46FC-B5F2-5E8D6539E44F}"/>
  <p:tag name="ATHENA.CUSTOMXMLCONTENT" val="&lt;?xml version=&quot;1.0&quot;?&gt;&lt;athena xmlns=&quot;http://schemas.microsoft.com/edu/athena&quot; version=&quot;0.1.5120.0&quot;&gt;&lt;timings duration=&quot;51232&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AD92DE30-E226-41E8-B4C4-9D7498B2FB8E}"/>
  <p:tag name="ATHENA.CUSTOMXMLCONTENT" val="&lt;?xml version=&quot;1.0&quot;?&gt;&lt;athena xmlns=&quot;http://schemas.microsoft.com/edu/athena&quot; version=&quot;0.1.5120.0&quot;&gt;&lt;media streamable=&quot;true&quot; recordStart=&quot;0&quot; recordEnd=&quot;51232&quot; recordLength=&quot;51267&quot; audioOnly=&quot;true&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3ADA33F3-4145-497B-A1FD-BAB44B1C3FBC}"/>
  <p:tag name="ATHENA.CUSTOMXMLCONTENT" val="&lt;?xml version=&quot;1.0&quot;?&gt;&lt;athena xmlns=&quot;http://schemas.microsoft.com/edu/athena&quot; version=&quot;0.1.5120.0&quot;&gt;&lt;timings duration=&quot;41478&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E0298D29-AD01-4292-8AFC-60DABBDDE30B}"/>
  <p:tag name="ATHENA.CUSTOMXMLCONTENT" val="&lt;?xml version=&quot;1.0&quot;?&gt;&lt;athena xmlns=&quot;http://schemas.microsoft.com/edu/athena&quot; version=&quot;0.1.5120.0&quot;&gt;&lt;media streamable=&quot;true&quot; recordStart=&quot;0&quot; recordEnd=&quot;41478&quot; recordLength=&quot;41513&quot; audioOnly=&quot;true&quot;/&gt;&lt;/athena&gt;"/>
</p:tagLst>
</file>

<file path=ppt/theme/theme1.xml><?xml version="1.0" encoding="utf-8"?>
<a:theme xmlns:a="http://schemas.openxmlformats.org/drawingml/2006/main" name="Basis">
  <a:themeElements>
    <a:clrScheme name="Custom 1">
      <a:dk1>
        <a:sysClr val="windowText" lastClr="000000"/>
      </a:dk1>
      <a:lt1>
        <a:sysClr val="window" lastClr="FFFFFF"/>
      </a:lt1>
      <a:dk2>
        <a:srgbClr val="C00000"/>
      </a:dk2>
      <a:lt2>
        <a:srgbClr val="C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athena xmlns="http://schemas.microsoft.com/edu/athena" version="0.1.5120.0">
  <timings duration="51652"/>
</athena>
</file>

<file path=customXml/item2.xml><?xml version="1.0" encoding="utf-8"?>
<athena xmlns="http://schemas.microsoft.com/edu/athena" version="0.1.5120.0">
  <timings duration="24367"/>
</athena>
</file>

<file path=customXml/item3.xml><?xml version="1.0" encoding="utf-8"?>
<athena xmlns="http://schemas.microsoft.com/edu/athena" version="0.1.5120.0">
  <media streamable="true" recordStart="0" recordEnd="51232" recordLength="51267" audioOnly="true"/>
</athena>
</file>

<file path=customXml/item4.xml><?xml version="1.0" encoding="utf-8"?>
<athena xmlns="http://schemas.microsoft.com/edu/athena" version="0.1.5120.0">
  <timings duration="41478"/>
</athena>
</file>

<file path=customXml/item5.xml><?xml version="1.0" encoding="utf-8"?>
<athena xmlns="http://schemas.microsoft.com/edu/athena" version="0.1.5120.0">
  <media streamable="true" recordStart="0" recordEnd="41478" recordLength="41513" audioOnly="true"/>
</athena>
</file>

<file path=customXml/item6.xml><?xml version="1.0" encoding="utf-8"?>
<athena xmlns="http://schemas.microsoft.com/edu/athena" version="0.1.5120.0">
  <timings duration="51232"/>
</athena>
</file>

<file path=customXml/itemProps1.xml><?xml version="1.0" encoding="utf-8"?>
<ds:datastoreItem xmlns:ds="http://schemas.openxmlformats.org/officeDocument/2006/customXml" ds:itemID="{A2AB15C2-4418-45C5-B178-6150ADEFC464}">
  <ds:schemaRefs>
    <ds:schemaRef ds:uri="http://schemas.microsoft.com/edu/athena"/>
  </ds:schemaRefs>
</ds:datastoreItem>
</file>

<file path=customXml/itemProps2.xml><?xml version="1.0" encoding="utf-8"?>
<ds:datastoreItem xmlns:ds="http://schemas.openxmlformats.org/officeDocument/2006/customXml" ds:itemID="{F6F92D01-4596-4149-9476-0AFE05602B09}">
  <ds:schemaRefs>
    <ds:schemaRef ds:uri="http://schemas.microsoft.com/edu/athena"/>
  </ds:schemaRefs>
</ds:datastoreItem>
</file>

<file path=customXml/itemProps3.xml><?xml version="1.0" encoding="utf-8"?>
<ds:datastoreItem xmlns:ds="http://schemas.openxmlformats.org/officeDocument/2006/customXml" ds:itemID="{AD92DE30-E226-41E8-B4C4-9D7498B2FB8E}">
  <ds:schemaRefs>
    <ds:schemaRef ds:uri="http://schemas.microsoft.com/edu/athena"/>
  </ds:schemaRefs>
</ds:datastoreItem>
</file>

<file path=customXml/itemProps4.xml><?xml version="1.0" encoding="utf-8"?>
<ds:datastoreItem xmlns:ds="http://schemas.openxmlformats.org/officeDocument/2006/customXml" ds:itemID="{3ADA33F3-4145-497B-A1FD-BAB44B1C3FBC}">
  <ds:schemaRefs>
    <ds:schemaRef ds:uri="http://schemas.microsoft.com/edu/athena"/>
  </ds:schemaRefs>
</ds:datastoreItem>
</file>

<file path=customXml/itemProps5.xml><?xml version="1.0" encoding="utf-8"?>
<ds:datastoreItem xmlns:ds="http://schemas.openxmlformats.org/officeDocument/2006/customXml" ds:itemID="{E0298D29-AD01-4292-8AFC-60DABBDDE30B}">
  <ds:schemaRefs>
    <ds:schemaRef ds:uri="http://schemas.microsoft.com/edu/athena"/>
  </ds:schemaRefs>
</ds:datastoreItem>
</file>

<file path=customXml/itemProps6.xml><?xml version="1.0" encoding="utf-8"?>
<ds:datastoreItem xmlns:ds="http://schemas.openxmlformats.org/officeDocument/2006/customXml" ds:itemID="{47CADFAA-4520-46FC-B5F2-5E8D6539E44F}">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16171</TotalTime>
  <Pages>0</Pages>
  <Words>2070</Words>
  <Characters>0</Characters>
  <Application>Microsoft Office PowerPoint</Application>
  <PresentationFormat>On-screen Show (4:3)</PresentationFormat>
  <Lines>0</Lines>
  <Paragraphs>585</Paragraphs>
  <Slides>64</Slides>
  <Notes>52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Corbel</vt:lpstr>
      <vt:lpstr>Gill Sans</vt:lpstr>
      <vt:lpstr>Lucida Grande</vt:lpstr>
      <vt:lpstr>ヒラギノ角ゴ ProN W3</vt:lpstr>
      <vt:lpstr>Basis</vt:lpstr>
      <vt:lpstr>Patient Care and Safety</vt:lpstr>
      <vt:lpstr>Learning Objectives</vt:lpstr>
      <vt:lpstr>PowerPoint Presentation</vt:lpstr>
      <vt:lpstr>PowerPoint Presentation</vt:lpstr>
      <vt:lpstr>Patient Assessment and Prep</vt:lpstr>
      <vt:lpstr>Informed Consent</vt:lpstr>
      <vt:lpstr>Patient Assessment</vt:lpstr>
      <vt:lpstr>Patient Assessment</vt:lpstr>
      <vt:lpstr>Temperature</vt:lpstr>
      <vt:lpstr>Pulse Rate</vt:lpstr>
      <vt:lpstr>Respiratory Rate</vt:lpstr>
      <vt:lpstr>Blood Pressure</vt:lpstr>
      <vt:lpstr>ECG</vt:lpstr>
      <vt:lpstr>ECG</vt:lpstr>
      <vt:lpstr>Pulse Oximetry</vt:lpstr>
      <vt:lpstr>Management of Accessory Medical Device</vt:lpstr>
      <vt:lpstr>Oxygen delivery systems </vt:lpstr>
      <vt:lpstr>Chest Tubes </vt:lpstr>
      <vt:lpstr>Urinary Catheter</vt:lpstr>
      <vt:lpstr>In-dwelling catheters </vt:lpstr>
      <vt:lpstr>Lab Values </vt:lpstr>
      <vt:lpstr>Renal function </vt:lpstr>
      <vt:lpstr>Chronic Kidney Disease</vt:lpstr>
      <vt:lpstr>Blood Coagulation </vt:lpstr>
      <vt:lpstr>Medications and Dosage</vt:lpstr>
      <vt:lpstr>Contrast Administration</vt:lpstr>
      <vt:lpstr>Contrast Administration</vt:lpstr>
      <vt:lpstr>4 H’s </vt:lpstr>
      <vt:lpstr>Physiologic and Pathologic Processes</vt:lpstr>
      <vt:lpstr>Administration Routes</vt:lpstr>
      <vt:lpstr>Venipuncture</vt:lpstr>
      <vt:lpstr>Venipuncture</vt:lpstr>
      <vt:lpstr>Venipuncture</vt:lpstr>
      <vt:lpstr>Venipuncture</vt:lpstr>
      <vt:lpstr>Venipuncture</vt:lpstr>
      <vt:lpstr>Venipuncture</vt:lpstr>
      <vt:lpstr>Immediately after the needle is removed from the vein, apply direct pressure with gauze to puncture site for a few minutes.  Check site for bleeding or swelling. If site is still bleeding, continue direct pressure. Do not bandage until bleeding has completely stopped. Once bleeding has stopped, apply bandage over the gauze pad at site. Advise patient to leave bandage on for at least 15 minutes.</vt:lpstr>
      <vt:lpstr>Injection Techinques</vt:lpstr>
      <vt:lpstr>Adverse Reactions</vt:lpstr>
      <vt:lpstr>Extravasation</vt:lpstr>
      <vt:lpstr>Adverse Reactions</vt:lpstr>
      <vt:lpstr>Adverse Reactions </vt:lpstr>
      <vt:lpstr>Adverse Reactions</vt:lpstr>
      <vt:lpstr>Adverse Reactions</vt:lpstr>
      <vt:lpstr>Adverse Reaction Rates</vt:lpstr>
      <vt:lpstr>Contrast-Induced Nephrotoxicity (CIN)</vt:lpstr>
      <vt:lpstr>PowerPoint Presentation</vt:lpstr>
      <vt:lpstr>Radiation </vt:lpstr>
      <vt:lpstr>Radiation Safety and Dosimetry </vt:lpstr>
      <vt:lpstr>Exposure Technique Factors</vt:lpstr>
      <vt:lpstr>Exposure Technique Factors, cont.</vt:lpstr>
      <vt:lpstr>Iterative Reconstruction Algorithms</vt:lpstr>
      <vt:lpstr>Gating</vt:lpstr>
      <vt:lpstr>Personal Protection</vt:lpstr>
      <vt:lpstr>Dose Reduction and Optimization</vt:lpstr>
      <vt:lpstr>The role of the CT Technologist</vt:lpstr>
      <vt:lpstr>Dose Measurement</vt:lpstr>
      <vt:lpstr>Dose Measurement</vt:lpstr>
      <vt:lpstr>Dose Measurement</vt:lpstr>
      <vt:lpstr>Dose Measurement</vt:lpstr>
      <vt:lpstr>Dose Check</vt:lpstr>
      <vt:lpstr>Shielding</vt:lpstr>
      <vt:lpstr>Shielding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Cheryl DuBose</dc:creator>
  <cp:lastModifiedBy>Harper, Robyn</cp:lastModifiedBy>
  <cp:revision>120</cp:revision>
  <cp:lastPrinted>2016-12-10T11:48:38Z</cp:lastPrinted>
  <dcterms:modified xsi:type="dcterms:W3CDTF">2019-02-12T15:18:48Z</dcterms:modified>
</cp:coreProperties>
</file>